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97" r:id="rId8"/>
    <p:sldId id="298" r:id="rId9"/>
    <p:sldId id="299" r:id="rId10"/>
    <p:sldId id="300" r:id="rId11"/>
    <p:sldId id="301" r:id="rId12"/>
    <p:sldId id="302" r:id="rId13"/>
    <p:sldId id="303" r:id="rId14"/>
    <p:sldId id="304" r:id="rId15"/>
    <p:sldId id="305" r:id="rId16"/>
    <p:sldId id="307" r:id="rId17"/>
    <p:sldId id="308" r:id="rId18"/>
    <p:sldId id="306" r:id="rId19"/>
    <p:sldId id="311" r:id="rId20"/>
    <p:sldId id="312" r:id="rId21"/>
    <p:sldId id="313" r:id="rId22"/>
    <p:sldId id="314" r:id="rId23"/>
    <p:sldId id="316" r:id="rId24"/>
    <p:sldId id="317" r:id="rId25"/>
    <p:sldId id="318" r:id="rId26"/>
    <p:sldId id="322" r:id="rId27"/>
    <p:sldId id="323" r:id="rId28"/>
    <p:sldId id="343" r:id="rId29"/>
    <p:sldId id="320" r:id="rId30"/>
    <p:sldId id="324" r:id="rId31"/>
    <p:sldId id="325" r:id="rId32"/>
    <p:sldId id="326" r:id="rId33"/>
    <p:sldId id="336" r:id="rId34"/>
    <p:sldId id="337" r:id="rId35"/>
    <p:sldId id="335" r:id="rId36"/>
    <p:sldId id="339" r:id="rId37"/>
    <p:sldId id="338" r:id="rId38"/>
    <p:sldId id="341" r:id="rId39"/>
    <p:sldId id="342" r:id="rId40"/>
    <p:sldId id="327" r:id="rId41"/>
    <p:sldId id="331" r:id="rId42"/>
    <p:sldId id="332" r:id="rId43"/>
    <p:sldId id="330" r:id="rId44"/>
    <p:sldId id="329" r:id="rId45"/>
    <p:sldId id="333" r:id="rId46"/>
    <p:sldId id="334" r:id="rId47"/>
    <p:sldId id="328" r:id="rId48"/>
    <p:sldId id="262" r:id="rId49"/>
    <p:sldId id="345" r:id="rId50"/>
    <p:sldId id="346" r:id="rId51"/>
    <p:sldId id="263" r:id="rId52"/>
    <p:sldId id="264" r:id="rId53"/>
    <p:sldId id="347" r:id="rId54"/>
    <p:sldId id="265" r:id="rId55"/>
    <p:sldId id="349" r:id="rId56"/>
    <p:sldId id="350" r:id="rId57"/>
    <p:sldId id="352" r:id="rId58"/>
    <p:sldId id="351" r:id="rId59"/>
    <p:sldId id="266" r:id="rId60"/>
    <p:sldId id="267" r:id="rId61"/>
    <p:sldId id="268" r:id="rId62"/>
    <p:sldId id="354" r:id="rId63"/>
    <p:sldId id="269" r:id="rId64"/>
    <p:sldId id="270" r:id="rId65"/>
    <p:sldId id="271" r:id="rId66"/>
    <p:sldId id="272" r:id="rId67"/>
    <p:sldId id="273" r:id="rId68"/>
    <p:sldId id="355" r:id="rId69"/>
    <p:sldId id="356" r:id="rId70"/>
    <p:sldId id="357" r:id="rId71"/>
    <p:sldId id="358" r:id="rId72"/>
    <p:sldId id="359" r:id="rId73"/>
    <p:sldId id="360" r:id="rId74"/>
    <p:sldId id="361" r:id="rId75"/>
    <p:sldId id="362" r:id="rId76"/>
    <p:sldId id="363" r:id="rId77"/>
    <p:sldId id="370" r:id="rId78"/>
    <p:sldId id="364" r:id="rId79"/>
    <p:sldId id="365" r:id="rId80"/>
    <p:sldId id="366" r:id="rId81"/>
    <p:sldId id="367" r:id="rId82"/>
    <p:sldId id="368" r:id="rId83"/>
    <p:sldId id="371" r:id="rId84"/>
    <p:sldId id="372" r:id="rId85"/>
    <p:sldId id="373" r:id="rId86"/>
    <p:sldId id="374" r:id="rId87"/>
    <p:sldId id="375" r:id="rId88"/>
    <p:sldId id="376" r:id="rId89"/>
    <p:sldId id="276" r:id="rId90"/>
    <p:sldId id="277" r:id="rId91"/>
    <p:sldId id="278" r:id="rId92"/>
    <p:sldId id="279" r:id="rId93"/>
    <p:sldId id="280" r:id="rId94"/>
    <p:sldId id="281" r:id="rId95"/>
    <p:sldId id="282" r:id="rId96"/>
    <p:sldId id="283" r:id="rId97"/>
    <p:sldId id="284" r:id="rId98"/>
    <p:sldId id="285" r:id="rId99"/>
    <p:sldId id="286" r:id="rId100"/>
    <p:sldId id="377" r:id="rId101"/>
    <p:sldId id="380" r:id="rId102"/>
    <p:sldId id="381" r:id="rId103"/>
    <p:sldId id="382" r:id="rId104"/>
    <p:sldId id="287" r:id="rId105"/>
    <p:sldId id="288" r:id="rId106"/>
    <p:sldId id="289" r:id="rId107"/>
    <p:sldId id="290" r:id="rId108"/>
    <p:sldId id="291" r:id="rId109"/>
    <p:sldId id="292" r:id="rId110"/>
    <p:sldId id="293" r:id="rId111"/>
    <p:sldId id="294" r:id="rId112"/>
    <p:sldId id="295" r:id="rId113"/>
    <p:sldId id="296" r:id="rId114"/>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014" y="50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13968" y="312496"/>
            <a:ext cx="1489710" cy="514350"/>
          </a:xfrm>
          <a:prstGeom prst="rect">
            <a:avLst/>
          </a:prstGeom>
        </p:spPr>
        <p:txBody>
          <a:bodyPr wrap="square" lIns="0" tIns="0" rIns="0" bIns="0">
            <a:spAutoFit/>
          </a:bodyPr>
          <a:lstStyle>
            <a:lvl1pPr>
              <a:defRPr sz="3200" b="1" i="0">
                <a:solidFill>
                  <a:srgbClr val="DA0012"/>
                </a:solidFill>
                <a:latin typeface="Calibri"/>
                <a:cs typeface="Calibri"/>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2000" b="0" i="0">
                <a:solidFill>
                  <a:srgbClr val="3C393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3/22/2025</a:t>
            </a:fld>
            <a:endParaRPr lang="en-US"/>
          </a:p>
        </p:txBody>
      </p:sp>
      <p:sp>
        <p:nvSpPr>
          <p:cNvPr id="6" name="Holder 6"/>
          <p:cNvSpPr>
            <a:spLocks noGrp="1"/>
          </p:cNvSpPr>
          <p:nvPr>
            <p:ph type="sldNum" sz="quarter" idx="7"/>
          </p:nvPr>
        </p:nvSpPr>
        <p:spPr/>
        <p:txBody>
          <a:bodyPr lIns="0" tIns="0" rIns="0" bIns="0"/>
          <a:lstStyle>
            <a:lvl1pPr>
              <a:defRPr sz="750" b="0" i="0">
                <a:solidFill>
                  <a:srgbClr val="3C3935"/>
                </a:solidFill>
                <a:latin typeface="Arial"/>
                <a:cs typeface="Arial"/>
              </a:defRPr>
            </a:lvl1pPr>
          </a:lstStyle>
          <a:p>
            <a:pPr marL="64135">
              <a:lnSpc>
                <a:spcPct val="100000"/>
              </a:lnSpc>
              <a:spcBef>
                <a:spcPts val="35"/>
              </a:spcBef>
            </a:pPr>
            <a:fld id="{81D60167-4931-47E6-BA6A-407CBD079E47}" type="slidenum">
              <a:rPr dirty="0"/>
              <a:t>‹#›</a:t>
            </a:fld>
            <a:r>
              <a:rPr spc="215" dirty="0"/>
              <a:t> </a:t>
            </a:r>
            <a:r>
              <a:rPr spc="-50" dirty="0"/>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DA0012"/>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000" b="0" i="0">
                <a:solidFill>
                  <a:srgbClr val="3C393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3/22/2025</a:t>
            </a:fld>
            <a:endParaRPr lang="en-US"/>
          </a:p>
        </p:txBody>
      </p:sp>
      <p:sp>
        <p:nvSpPr>
          <p:cNvPr id="6" name="Holder 6"/>
          <p:cNvSpPr>
            <a:spLocks noGrp="1"/>
          </p:cNvSpPr>
          <p:nvPr>
            <p:ph type="sldNum" sz="quarter" idx="7"/>
          </p:nvPr>
        </p:nvSpPr>
        <p:spPr/>
        <p:txBody>
          <a:bodyPr lIns="0" tIns="0" rIns="0" bIns="0"/>
          <a:lstStyle>
            <a:lvl1pPr>
              <a:defRPr sz="750" b="0" i="0">
                <a:solidFill>
                  <a:srgbClr val="3C3935"/>
                </a:solidFill>
                <a:latin typeface="Arial"/>
                <a:cs typeface="Arial"/>
              </a:defRPr>
            </a:lvl1pPr>
          </a:lstStyle>
          <a:p>
            <a:pPr marL="64135">
              <a:lnSpc>
                <a:spcPct val="100000"/>
              </a:lnSpc>
              <a:spcBef>
                <a:spcPts val="35"/>
              </a:spcBef>
            </a:pPr>
            <a:fld id="{81D60167-4931-47E6-BA6A-407CBD079E47}" type="slidenum">
              <a:rPr dirty="0"/>
              <a:t>‹#›</a:t>
            </a:fld>
            <a:r>
              <a:rPr spc="215" dirty="0"/>
              <a:t> </a:t>
            </a:r>
            <a:r>
              <a:rPr spc="-50" dirty="0"/>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569464"/>
            <a:ext cx="4566285" cy="2574290"/>
          </a:xfrm>
          <a:custGeom>
            <a:avLst/>
            <a:gdLst/>
            <a:ahLst/>
            <a:cxnLst/>
            <a:rect l="l" t="t" r="r" b="b"/>
            <a:pathLst>
              <a:path w="4566285" h="2574290">
                <a:moveTo>
                  <a:pt x="4565904" y="0"/>
                </a:moveTo>
                <a:lnTo>
                  <a:pt x="0" y="0"/>
                </a:lnTo>
                <a:lnTo>
                  <a:pt x="0" y="2574035"/>
                </a:lnTo>
                <a:lnTo>
                  <a:pt x="4565904" y="2574036"/>
                </a:lnTo>
                <a:lnTo>
                  <a:pt x="4565904" y="0"/>
                </a:lnTo>
                <a:close/>
              </a:path>
            </a:pathLst>
          </a:custGeom>
          <a:solidFill>
            <a:srgbClr val="8B857A"/>
          </a:solidFill>
        </p:spPr>
        <p:txBody>
          <a:bodyPr wrap="square" lIns="0" tIns="0" rIns="0" bIns="0" rtlCol="0"/>
          <a:lstStyle/>
          <a:p>
            <a:endParaRPr/>
          </a:p>
        </p:txBody>
      </p:sp>
      <p:sp>
        <p:nvSpPr>
          <p:cNvPr id="17" name="bg object 17"/>
          <p:cNvSpPr/>
          <p:nvPr/>
        </p:nvSpPr>
        <p:spPr>
          <a:xfrm>
            <a:off x="4565903" y="0"/>
            <a:ext cx="4578350" cy="2569845"/>
          </a:xfrm>
          <a:custGeom>
            <a:avLst/>
            <a:gdLst/>
            <a:ahLst/>
            <a:cxnLst/>
            <a:rect l="l" t="t" r="r" b="b"/>
            <a:pathLst>
              <a:path w="4578350" h="2569845">
                <a:moveTo>
                  <a:pt x="4578096" y="0"/>
                </a:moveTo>
                <a:lnTo>
                  <a:pt x="361192" y="0"/>
                </a:lnTo>
                <a:lnTo>
                  <a:pt x="0" y="361569"/>
                </a:lnTo>
                <a:lnTo>
                  <a:pt x="0" y="2569464"/>
                </a:lnTo>
                <a:lnTo>
                  <a:pt x="4578096" y="2569463"/>
                </a:lnTo>
                <a:lnTo>
                  <a:pt x="4578096" y="0"/>
                </a:lnTo>
                <a:close/>
              </a:path>
            </a:pathLst>
          </a:custGeom>
          <a:solidFill>
            <a:srgbClr val="3C0E53"/>
          </a:solidFill>
        </p:spPr>
        <p:txBody>
          <a:bodyPr wrap="square" lIns="0" tIns="0" rIns="0" bIns="0" rtlCol="0"/>
          <a:lstStyle/>
          <a:p>
            <a:endParaRPr/>
          </a:p>
        </p:txBody>
      </p:sp>
      <p:sp>
        <p:nvSpPr>
          <p:cNvPr id="18" name="bg object 18"/>
          <p:cNvSpPr/>
          <p:nvPr/>
        </p:nvSpPr>
        <p:spPr>
          <a:xfrm>
            <a:off x="4565903" y="2569464"/>
            <a:ext cx="4578350" cy="2571115"/>
          </a:xfrm>
          <a:custGeom>
            <a:avLst/>
            <a:gdLst/>
            <a:ahLst/>
            <a:cxnLst/>
            <a:rect l="l" t="t" r="r" b="b"/>
            <a:pathLst>
              <a:path w="4578350" h="2571115">
                <a:moveTo>
                  <a:pt x="4578096" y="0"/>
                </a:moveTo>
                <a:lnTo>
                  <a:pt x="0" y="0"/>
                </a:lnTo>
                <a:lnTo>
                  <a:pt x="0" y="2570987"/>
                </a:lnTo>
                <a:lnTo>
                  <a:pt x="365760" y="2208872"/>
                </a:lnTo>
                <a:lnTo>
                  <a:pt x="4578096" y="2208872"/>
                </a:lnTo>
                <a:lnTo>
                  <a:pt x="4578096" y="0"/>
                </a:lnTo>
                <a:close/>
              </a:path>
            </a:pathLst>
          </a:custGeom>
          <a:solidFill>
            <a:srgbClr val="F1120D"/>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7816595" y="266700"/>
            <a:ext cx="1057655" cy="373379"/>
          </a:xfrm>
          <a:prstGeom prst="rect">
            <a:avLst/>
          </a:prstGeom>
        </p:spPr>
      </p:pic>
      <p:sp>
        <p:nvSpPr>
          <p:cNvPr id="2" name="Holder 2"/>
          <p:cNvSpPr>
            <a:spLocks noGrp="1"/>
          </p:cNvSpPr>
          <p:nvPr>
            <p:ph type="title"/>
          </p:nvPr>
        </p:nvSpPr>
        <p:spPr/>
        <p:txBody>
          <a:bodyPr lIns="0" tIns="0" rIns="0" bIns="0"/>
          <a:lstStyle>
            <a:lvl1pPr>
              <a:defRPr sz="3200" b="1" i="0">
                <a:solidFill>
                  <a:srgbClr val="DA0012"/>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3/22/2025</a:t>
            </a:fld>
            <a:endParaRPr lang="en-US"/>
          </a:p>
        </p:txBody>
      </p:sp>
      <p:sp>
        <p:nvSpPr>
          <p:cNvPr id="7" name="Holder 7"/>
          <p:cNvSpPr>
            <a:spLocks noGrp="1"/>
          </p:cNvSpPr>
          <p:nvPr>
            <p:ph type="sldNum" sz="quarter" idx="7"/>
          </p:nvPr>
        </p:nvSpPr>
        <p:spPr/>
        <p:txBody>
          <a:bodyPr lIns="0" tIns="0" rIns="0" bIns="0"/>
          <a:lstStyle>
            <a:lvl1pPr>
              <a:defRPr sz="750" b="0" i="0">
                <a:solidFill>
                  <a:srgbClr val="3C3935"/>
                </a:solidFill>
                <a:latin typeface="Arial"/>
                <a:cs typeface="Arial"/>
              </a:defRPr>
            </a:lvl1pPr>
          </a:lstStyle>
          <a:p>
            <a:pPr marL="64135">
              <a:lnSpc>
                <a:spcPct val="100000"/>
              </a:lnSpc>
              <a:spcBef>
                <a:spcPts val="35"/>
              </a:spcBef>
            </a:pPr>
            <a:fld id="{81D60167-4931-47E6-BA6A-407CBD079E47}" type="slidenum">
              <a:rPr dirty="0"/>
              <a:t>‹#›</a:t>
            </a:fld>
            <a:r>
              <a:rPr spc="215" dirty="0"/>
              <a:t> </a:t>
            </a:r>
            <a:r>
              <a:rPr spc="-50" dirty="0"/>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DA001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3/22/2025</a:t>
            </a:fld>
            <a:endParaRPr lang="en-US"/>
          </a:p>
        </p:txBody>
      </p:sp>
      <p:sp>
        <p:nvSpPr>
          <p:cNvPr id="5" name="Holder 5"/>
          <p:cNvSpPr>
            <a:spLocks noGrp="1"/>
          </p:cNvSpPr>
          <p:nvPr>
            <p:ph type="sldNum" sz="quarter" idx="7"/>
          </p:nvPr>
        </p:nvSpPr>
        <p:spPr/>
        <p:txBody>
          <a:bodyPr lIns="0" tIns="0" rIns="0" bIns="0"/>
          <a:lstStyle>
            <a:lvl1pPr>
              <a:defRPr sz="750" b="0" i="0">
                <a:solidFill>
                  <a:srgbClr val="3C3935"/>
                </a:solidFill>
                <a:latin typeface="Arial"/>
                <a:cs typeface="Arial"/>
              </a:defRPr>
            </a:lvl1pPr>
          </a:lstStyle>
          <a:p>
            <a:pPr marL="64135">
              <a:lnSpc>
                <a:spcPct val="100000"/>
              </a:lnSpc>
              <a:spcBef>
                <a:spcPts val="35"/>
              </a:spcBef>
            </a:pPr>
            <a:fld id="{81D60167-4931-47E6-BA6A-407CBD079E47}" type="slidenum">
              <a:rPr dirty="0"/>
              <a:t>‹#›</a:t>
            </a:fld>
            <a:r>
              <a:rPr spc="215" dirty="0"/>
              <a:t> </a:t>
            </a:r>
            <a:r>
              <a:rPr spc="-50" dirty="0"/>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3/22/2025</a:t>
            </a:fld>
            <a:endParaRPr lang="en-US"/>
          </a:p>
        </p:txBody>
      </p:sp>
      <p:sp>
        <p:nvSpPr>
          <p:cNvPr id="4" name="Holder 4"/>
          <p:cNvSpPr>
            <a:spLocks noGrp="1"/>
          </p:cNvSpPr>
          <p:nvPr>
            <p:ph type="sldNum" sz="quarter" idx="7"/>
          </p:nvPr>
        </p:nvSpPr>
        <p:spPr/>
        <p:txBody>
          <a:bodyPr lIns="0" tIns="0" rIns="0" bIns="0"/>
          <a:lstStyle>
            <a:lvl1pPr>
              <a:defRPr sz="750" b="0" i="0">
                <a:solidFill>
                  <a:srgbClr val="3C3935"/>
                </a:solidFill>
                <a:latin typeface="Arial"/>
                <a:cs typeface="Arial"/>
              </a:defRPr>
            </a:lvl1pPr>
          </a:lstStyle>
          <a:p>
            <a:pPr marL="64135">
              <a:lnSpc>
                <a:spcPct val="100000"/>
              </a:lnSpc>
              <a:spcBef>
                <a:spcPts val="35"/>
              </a:spcBef>
            </a:pPr>
            <a:fld id="{81D60167-4931-47E6-BA6A-407CBD079E47}" type="slidenum">
              <a:rPr dirty="0"/>
              <a:t>‹#›</a:t>
            </a:fld>
            <a:r>
              <a:rPr spc="215" dirty="0"/>
              <a:t> </a:t>
            </a:r>
            <a:r>
              <a:rPr spc="-50" dirty="0"/>
              <a:t>|</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4925695" cy="363220"/>
          </a:xfrm>
          <a:custGeom>
            <a:avLst/>
            <a:gdLst/>
            <a:ahLst/>
            <a:cxnLst/>
            <a:rect l="l" t="t" r="r" b="b"/>
            <a:pathLst>
              <a:path w="4925695" h="363220">
                <a:moveTo>
                  <a:pt x="4925677" y="0"/>
                </a:moveTo>
                <a:lnTo>
                  <a:pt x="0" y="0"/>
                </a:lnTo>
                <a:lnTo>
                  <a:pt x="0" y="362712"/>
                </a:lnTo>
                <a:lnTo>
                  <a:pt x="4571619" y="362712"/>
                </a:lnTo>
                <a:lnTo>
                  <a:pt x="4925677" y="0"/>
                </a:lnTo>
                <a:close/>
              </a:path>
            </a:pathLst>
          </a:custGeom>
          <a:solidFill>
            <a:srgbClr val="E8E2DB"/>
          </a:solidFill>
        </p:spPr>
        <p:txBody>
          <a:bodyPr wrap="square" lIns="0" tIns="0" rIns="0" bIns="0" rtlCol="0"/>
          <a:lstStyle/>
          <a:p>
            <a:endParaRPr/>
          </a:p>
        </p:txBody>
      </p:sp>
      <p:sp>
        <p:nvSpPr>
          <p:cNvPr id="17" name="bg object 17"/>
          <p:cNvSpPr/>
          <p:nvPr/>
        </p:nvSpPr>
        <p:spPr>
          <a:xfrm>
            <a:off x="4576519" y="4785359"/>
            <a:ext cx="4567555" cy="358140"/>
          </a:xfrm>
          <a:custGeom>
            <a:avLst/>
            <a:gdLst/>
            <a:ahLst/>
            <a:cxnLst/>
            <a:rect l="l" t="t" r="r" b="b"/>
            <a:pathLst>
              <a:path w="4567555" h="358139">
                <a:moveTo>
                  <a:pt x="4567480" y="0"/>
                </a:moveTo>
                <a:lnTo>
                  <a:pt x="354001" y="0"/>
                </a:lnTo>
                <a:lnTo>
                  <a:pt x="0" y="358139"/>
                </a:lnTo>
                <a:lnTo>
                  <a:pt x="4567480" y="358139"/>
                </a:lnTo>
                <a:lnTo>
                  <a:pt x="4567480" y="0"/>
                </a:lnTo>
                <a:close/>
              </a:path>
            </a:pathLst>
          </a:custGeom>
          <a:solidFill>
            <a:srgbClr val="E8E2DB"/>
          </a:solidFill>
        </p:spPr>
        <p:txBody>
          <a:bodyPr wrap="square" lIns="0" tIns="0" rIns="0" bIns="0" rtlCol="0"/>
          <a:lstStyle/>
          <a:p>
            <a:endParaRPr/>
          </a:p>
        </p:txBody>
      </p:sp>
      <p:pic>
        <p:nvPicPr>
          <p:cNvPr id="18" name="bg object 18"/>
          <p:cNvPicPr/>
          <p:nvPr/>
        </p:nvPicPr>
        <p:blipFill>
          <a:blip r:embed="rId7" cstate="print"/>
          <a:stretch>
            <a:fillRect/>
          </a:stretch>
        </p:blipFill>
        <p:spPr>
          <a:xfrm>
            <a:off x="7818119" y="266700"/>
            <a:ext cx="1056131" cy="374903"/>
          </a:xfrm>
          <a:prstGeom prst="rect">
            <a:avLst/>
          </a:prstGeom>
        </p:spPr>
      </p:pic>
      <p:sp>
        <p:nvSpPr>
          <p:cNvPr id="2" name="Holder 2"/>
          <p:cNvSpPr>
            <a:spLocks noGrp="1"/>
          </p:cNvSpPr>
          <p:nvPr>
            <p:ph type="title"/>
          </p:nvPr>
        </p:nvSpPr>
        <p:spPr>
          <a:xfrm>
            <a:off x="428345" y="312496"/>
            <a:ext cx="8287308" cy="665784"/>
          </a:xfrm>
          <a:prstGeom prst="rect">
            <a:avLst/>
          </a:prstGeom>
        </p:spPr>
        <p:txBody>
          <a:bodyPr wrap="square" lIns="0" tIns="0" rIns="0" bIns="0">
            <a:spAutoFit/>
          </a:bodyPr>
          <a:lstStyle>
            <a:lvl1pPr>
              <a:defRPr sz="3200" b="1" i="0">
                <a:solidFill>
                  <a:srgbClr val="DA0012"/>
                </a:solidFill>
                <a:latin typeface="Calibri"/>
                <a:cs typeface="Calibri"/>
              </a:defRPr>
            </a:lvl1pPr>
          </a:lstStyle>
          <a:p>
            <a:endParaRPr/>
          </a:p>
        </p:txBody>
      </p:sp>
      <p:sp>
        <p:nvSpPr>
          <p:cNvPr id="3" name="Holder 3"/>
          <p:cNvSpPr>
            <a:spLocks noGrp="1"/>
          </p:cNvSpPr>
          <p:nvPr>
            <p:ph type="body" idx="1"/>
          </p:nvPr>
        </p:nvSpPr>
        <p:spPr>
          <a:xfrm>
            <a:off x="428345" y="1270677"/>
            <a:ext cx="5981700" cy="1366520"/>
          </a:xfrm>
          <a:prstGeom prst="rect">
            <a:avLst/>
          </a:prstGeom>
        </p:spPr>
        <p:txBody>
          <a:bodyPr wrap="square" lIns="0" tIns="0" rIns="0" bIns="0">
            <a:spAutoFit/>
          </a:bodyPr>
          <a:lstStyle>
            <a:lvl1pPr>
              <a:defRPr sz="2000" b="0" i="0">
                <a:solidFill>
                  <a:srgbClr val="3C3935"/>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3/22/2025</a:t>
            </a:fld>
            <a:endParaRPr lang="en-US"/>
          </a:p>
        </p:txBody>
      </p:sp>
      <p:sp>
        <p:nvSpPr>
          <p:cNvPr id="6" name="Holder 6"/>
          <p:cNvSpPr>
            <a:spLocks noGrp="1"/>
          </p:cNvSpPr>
          <p:nvPr>
            <p:ph type="sldNum" sz="quarter" idx="7"/>
          </p:nvPr>
        </p:nvSpPr>
        <p:spPr>
          <a:xfrm>
            <a:off x="8855456" y="4923182"/>
            <a:ext cx="209295" cy="132714"/>
          </a:xfrm>
          <a:prstGeom prst="rect">
            <a:avLst/>
          </a:prstGeom>
        </p:spPr>
        <p:txBody>
          <a:bodyPr wrap="square" lIns="0" tIns="0" rIns="0" bIns="0">
            <a:spAutoFit/>
          </a:bodyPr>
          <a:lstStyle>
            <a:lvl1pPr>
              <a:defRPr sz="750" b="0" i="0">
                <a:solidFill>
                  <a:srgbClr val="3C3935"/>
                </a:solidFill>
                <a:latin typeface="Arial"/>
                <a:cs typeface="Arial"/>
              </a:defRPr>
            </a:lvl1pPr>
          </a:lstStyle>
          <a:p>
            <a:pPr marL="64135">
              <a:lnSpc>
                <a:spcPct val="100000"/>
              </a:lnSpc>
              <a:spcBef>
                <a:spcPts val="35"/>
              </a:spcBef>
            </a:pPr>
            <a:fld id="{81D60167-4931-47E6-BA6A-407CBD079E47}" type="slidenum">
              <a:rPr dirty="0"/>
              <a:t>‹#›</a:t>
            </a:fld>
            <a:r>
              <a:rPr spc="215" dirty="0"/>
              <a:t> </a:t>
            </a:r>
            <a:r>
              <a:rPr spc="-50" dirty="0"/>
              <a:t>|</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ryptool.org/en/ct1/download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58140"/>
            <a:ext cx="4566285" cy="2211705"/>
          </a:xfrm>
          <a:prstGeom prst="rect">
            <a:avLst/>
          </a:prstGeom>
          <a:solidFill>
            <a:srgbClr val="3C3935"/>
          </a:solidFill>
        </p:spPr>
        <p:txBody>
          <a:bodyPr vert="horz" wrap="square" lIns="0" tIns="438784" rIns="0" bIns="0" rtlCol="0">
            <a:spAutoFit/>
          </a:bodyPr>
          <a:lstStyle/>
          <a:p>
            <a:pPr>
              <a:lnSpc>
                <a:spcPct val="100000"/>
              </a:lnSpc>
              <a:spcBef>
                <a:spcPts val="3454"/>
              </a:spcBef>
            </a:pPr>
            <a:endParaRPr sz="3200">
              <a:latin typeface="Times New Roman"/>
              <a:cs typeface="Times New Roman"/>
            </a:endParaRPr>
          </a:p>
          <a:p>
            <a:pPr marL="155575" marR="276225">
              <a:lnSpc>
                <a:spcPts val="3070"/>
              </a:lnSpc>
            </a:pPr>
            <a:r>
              <a:rPr sz="3200" b="1" dirty="0">
                <a:solidFill>
                  <a:srgbClr val="FFFFFF"/>
                </a:solidFill>
                <a:latin typeface="Arial"/>
                <a:cs typeface="Arial"/>
              </a:rPr>
              <a:t>Introduction</a:t>
            </a:r>
            <a:r>
              <a:rPr sz="3200" b="1" spc="-90"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spc="-10" dirty="0">
                <a:solidFill>
                  <a:srgbClr val="FFFFFF"/>
                </a:solidFill>
                <a:latin typeface="Arial"/>
                <a:cs typeface="Arial"/>
              </a:rPr>
              <a:t>Cyber Security</a:t>
            </a:r>
            <a:endParaRPr sz="3200">
              <a:latin typeface="Arial"/>
              <a:cs typeface="Arial"/>
            </a:endParaRPr>
          </a:p>
        </p:txBody>
      </p:sp>
      <p:sp>
        <p:nvSpPr>
          <p:cNvPr id="3" name="object 3"/>
          <p:cNvSpPr txBox="1"/>
          <p:nvPr/>
        </p:nvSpPr>
        <p:spPr>
          <a:xfrm>
            <a:off x="5110988" y="3455034"/>
            <a:ext cx="2509012" cy="258404"/>
          </a:xfrm>
          <a:prstGeom prst="rect">
            <a:avLst/>
          </a:prstGeom>
        </p:spPr>
        <p:txBody>
          <a:bodyPr vert="horz" wrap="square" lIns="0" tIns="12065" rIns="0" bIns="0" rtlCol="0">
            <a:spAutoFit/>
          </a:bodyPr>
          <a:lstStyle/>
          <a:p>
            <a:pPr marL="12700">
              <a:lnSpc>
                <a:spcPct val="100000"/>
              </a:lnSpc>
              <a:spcBef>
                <a:spcPts val="95"/>
              </a:spcBef>
            </a:pPr>
            <a:r>
              <a:rPr lang="en-US" sz="1600" b="1" dirty="0">
                <a:solidFill>
                  <a:srgbClr val="FFFFFF"/>
                </a:solidFill>
                <a:latin typeface="Arial"/>
                <a:cs typeface="Arial"/>
              </a:rPr>
              <a:t>Dr. Farshid Keivanian</a:t>
            </a:r>
            <a:endParaRPr sz="1600" dirty="0">
              <a:latin typeface="Arial"/>
              <a:cs typeface="Arial"/>
            </a:endParaRPr>
          </a:p>
        </p:txBody>
      </p:sp>
      <p:sp>
        <p:nvSpPr>
          <p:cNvPr id="4" name="object 4"/>
          <p:cNvSpPr txBox="1"/>
          <p:nvPr/>
        </p:nvSpPr>
        <p:spPr>
          <a:xfrm>
            <a:off x="5110988" y="3883253"/>
            <a:ext cx="291909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FFFFFF"/>
                </a:solidFill>
                <a:latin typeface="Arial"/>
                <a:cs typeface="Arial"/>
              </a:rPr>
              <a:t>Lecturer,</a:t>
            </a:r>
            <a:r>
              <a:rPr sz="1200" b="1" spc="-45" dirty="0">
                <a:solidFill>
                  <a:srgbClr val="FFFFFF"/>
                </a:solidFill>
                <a:latin typeface="Arial"/>
                <a:cs typeface="Arial"/>
              </a:rPr>
              <a:t> </a:t>
            </a:r>
            <a:r>
              <a:rPr sz="1200" b="1" dirty="0">
                <a:solidFill>
                  <a:srgbClr val="FFFFFF"/>
                </a:solidFill>
                <a:latin typeface="Arial"/>
                <a:cs typeface="Arial"/>
              </a:rPr>
              <a:t>Information</a:t>
            </a:r>
            <a:r>
              <a:rPr sz="1200" b="1" spc="-15" dirty="0">
                <a:solidFill>
                  <a:srgbClr val="FFFFFF"/>
                </a:solidFill>
                <a:latin typeface="Arial"/>
                <a:cs typeface="Arial"/>
              </a:rPr>
              <a:t> </a:t>
            </a:r>
            <a:r>
              <a:rPr sz="1200" b="1" spc="-25" dirty="0">
                <a:solidFill>
                  <a:srgbClr val="FFFFFF"/>
                </a:solidFill>
                <a:latin typeface="Arial"/>
                <a:cs typeface="Arial"/>
              </a:rPr>
              <a:t>Technology,</a:t>
            </a:r>
            <a:r>
              <a:rPr sz="1200" b="1" spc="10" dirty="0">
                <a:solidFill>
                  <a:srgbClr val="FFFFFF"/>
                </a:solidFill>
                <a:latin typeface="Arial"/>
                <a:cs typeface="Arial"/>
              </a:rPr>
              <a:t> </a:t>
            </a:r>
            <a:r>
              <a:rPr sz="1200" b="1" spc="-20" dirty="0">
                <a:solidFill>
                  <a:srgbClr val="FFFFFF"/>
                </a:solidFill>
                <a:latin typeface="Arial"/>
                <a:cs typeface="Arial"/>
              </a:rPr>
              <a:t>PFBS</a:t>
            </a:r>
            <a:endParaRPr sz="1200">
              <a:latin typeface="Arial"/>
              <a:cs typeface="Arial"/>
            </a:endParaRPr>
          </a:p>
        </p:txBody>
      </p:sp>
      <p:pic>
        <p:nvPicPr>
          <p:cNvPr id="5" name="object 5"/>
          <p:cNvPicPr/>
          <p:nvPr/>
        </p:nvPicPr>
        <p:blipFill>
          <a:blip r:embed="rId2" cstate="print"/>
          <a:stretch>
            <a:fillRect/>
          </a:stretch>
        </p:blipFill>
        <p:spPr>
          <a:xfrm>
            <a:off x="0" y="2577083"/>
            <a:ext cx="4571999" cy="2566415"/>
          </a:xfrm>
          <a:prstGeom prst="rect">
            <a:avLst/>
          </a:prstGeom>
        </p:spPr>
      </p:pic>
      <p:sp>
        <p:nvSpPr>
          <p:cNvPr id="6" name="object 6"/>
          <p:cNvSpPr txBox="1">
            <a:spLocks noGrp="1"/>
          </p:cNvSpPr>
          <p:nvPr>
            <p:ph type="title"/>
          </p:nvPr>
        </p:nvSpPr>
        <p:spPr>
          <a:xfrm>
            <a:off x="4801615" y="1080261"/>
            <a:ext cx="3169285"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FFFFFF"/>
                </a:solidFill>
                <a:latin typeface="Arial"/>
                <a:cs typeface="Arial"/>
              </a:rPr>
              <a:t>Protecting</a:t>
            </a:r>
            <a:r>
              <a:rPr sz="2800" spc="-140" dirty="0">
                <a:solidFill>
                  <a:srgbClr val="FFFFFF"/>
                </a:solidFill>
                <a:latin typeface="Arial"/>
                <a:cs typeface="Arial"/>
              </a:rPr>
              <a:t> </a:t>
            </a:r>
            <a:r>
              <a:rPr sz="2800" spc="-10" dirty="0">
                <a:solidFill>
                  <a:srgbClr val="FFFFFF"/>
                </a:solidFill>
                <a:latin typeface="Arial"/>
                <a:cs typeface="Arial"/>
              </a:rPr>
              <a:t>Secrets</a:t>
            </a:r>
            <a:endParaRPr sz="2800">
              <a:latin typeface="Arial"/>
              <a:cs typeface="Arial"/>
            </a:endParaRPr>
          </a:p>
        </p:txBody>
      </p:sp>
      <p:sp>
        <p:nvSpPr>
          <p:cNvPr id="7" name="object 7"/>
          <p:cNvSpPr txBox="1"/>
          <p:nvPr/>
        </p:nvSpPr>
        <p:spPr>
          <a:xfrm>
            <a:off x="4893055" y="1793189"/>
            <a:ext cx="1155065" cy="331470"/>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FFFFFF"/>
                </a:solidFill>
                <a:latin typeface="Arial"/>
                <a:cs typeface="Arial"/>
              </a:rPr>
              <a:t>Lecture</a:t>
            </a:r>
            <a:r>
              <a:rPr sz="2000" b="1" spc="-55" dirty="0">
                <a:solidFill>
                  <a:srgbClr val="FFFFFF"/>
                </a:solidFill>
                <a:latin typeface="Arial"/>
                <a:cs typeface="Arial"/>
              </a:rPr>
              <a:t> </a:t>
            </a:r>
            <a:r>
              <a:rPr sz="2000" b="1" spc="-50" dirty="0">
                <a:solidFill>
                  <a:srgbClr val="FFFFFF"/>
                </a:solidFill>
                <a:latin typeface="Arial"/>
                <a:cs typeface="Arial"/>
              </a:rPr>
              <a:t>4</a:t>
            </a:r>
            <a:endParaRPr sz="20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2340-9C50-4210-D792-366610BFD09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460DD77-A0C5-0D7F-1CCA-C4D1BAD9DEF2}"/>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10</a:t>
            </a:fld>
            <a:r>
              <a:rPr spc="215" dirty="0"/>
              <a:t> </a:t>
            </a:r>
            <a:r>
              <a:rPr spc="-50" dirty="0"/>
              <a:t>|</a:t>
            </a:r>
          </a:p>
        </p:txBody>
      </p:sp>
      <p:graphicFrame>
        <p:nvGraphicFramePr>
          <p:cNvPr id="2" name="Table 1">
            <a:extLst>
              <a:ext uri="{FF2B5EF4-FFF2-40B4-BE49-F238E27FC236}">
                <a16:creationId xmlns:a16="http://schemas.microsoft.com/office/drawing/2014/main" id="{26502967-9CC6-72CC-EE0B-441812E41D96}"/>
              </a:ext>
            </a:extLst>
          </p:cNvPr>
          <p:cNvGraphicFramePr>
            <a:graphicFrameLocks noGrp="1"/>
          </p:cNvGraphicFramePr>
          <p:nvPr>
            <p:extLst>
              <p:ext uri="{D42A27DB-BD31-4B8C-83A1-F6EECF244321}">
                <p14:modId xmlns:p14="http://schemas.microsoft.com/office/powerpoint/2010/main" val="849411980"/>
              </p:ext>
            </p:extLst>
          </p:nvPr>
        </p:nvGraphicFramePr>
        <p:xfrm>
          <a:off x="6724" y="666750"/>
          <a:ext cx="9130551" cy="4391456"/>
        </p:xfrm>
        <a:graphic>
          <a:graphicData uri="http://schemas.openxmlformats.org/drawingml/2006/table">
            <a:tbl>
              <a:tblPr>
                <a:tableStyleId>{ED083AE6-46FA-4A59-8FB0-9F97EB10719F}</a:tableStyleId>
              </a:tblPr>
              <a:tblGrid>
                <a:gridCol w="3043517">
                  <a:extLst>
                    <a:ext uri="{9D8B030D-6E8A-4147-A177-3AD203B41FA5}">
                      <a16:colId xmlns:a16="http://schemas.microsoft.com/office/drawing/2014/main" val="878148309"/>
                    </a:ext>
                  </a:extLst>
                </a:gridCol>
                <a:gridCol w="3043517">
                  <a:extLst>
                    <a:ext uri="{9D8B030D-6E8A-4147-A177-3AD203B41FA5}">
                      <a16:colId xmlns:a16="http://schemas.microsoft.com/office/drawing/2014/main" val="2854766"/>
                    </a:ext>
                  </a:extLst>
                </a:gridCol>
                <a:gridCol w="3043517">
                  <a:extLst>
                    <a:ext uri="{9D8B030D-6E8A-4147-A177-3AD203B41FA5}">
                      <a16:colId xmlns:a16="http://schemas.microsoft.com/office/drawing/2014/main" val="3456378447"/>
                    </a:ext>
                  </a:extLst>
                </a:gridCol>
              </a:tblGrid>
              <a:tr h="0">
                <a:tc>
                  <a:txBody>
                    <a:bodyPr/>
                    <a:lstStyle/>
                    <a:p>
                      <a:r>
                        <a:rPr lang="en-US" sz="2800" dirty="0"/>
                        <a:t>Feature</a:t>
                      </a:r>
                    </a:p>
                  </a:txBody>
                  <a:tcPr marL="31064" marR="31064" marT="15532" marB="15532" anchor="ctr">
                    <a:solidFill>
                      <a:schemeClr val="accent4">
                        <a:lumMod val="20000"/>
                        <a:lumOff val="80000"/>
                      </a:schemeClr>
                    </a:solidFill>
                  </a:tcPr>
                </a:tc>
                <a:tc>
                  <a:txBody>
                    <a:bodyPr/>
                    <a:lstStyle/>
                    <a:p>
                      <a:r>
                        <a:rPr lang="en-US" sz="2800" dirty="0"/>
                        <a:t>Symmetric Encryption</a:t>
                      </a:r>
                    </a:p>
                  </a:txBody>
                  <a:tcPr marL="31064" marR="31064" marT="15532" marB="15532" anchor="ctr">
                    <a:solidFill>
                      <a:schemeClr val="accent4">
                        <a:lumMod val="20000"/>
                        <a:lumOff val="80000"/>
                      </a:schemeClr>
                    </a:solidFill>
                  </a:tcPr>
                </a:tc>
                <a:tc>
                  <a:txBody>
                    <a:bodyPr/>
                    <a:lstStyle/>
                    <a:p>
                      <a:r>
                        <a:rPr lang="en-US" sz="2800" dirty="0"/>
                        <a:t>Asymmetric Encryption</a:t>
                      </a:r>
                    </a:p>
                  </a:txBody>
                  <a:tcPr marL="31064" marR="31064" marT="15532" marB="15532" anchor="ctr">
                    <a:solidFill>
                      <a:schemeClr val="accent4">
                        <a:lumMod val="20000"/>
                        <a:lumOff val="80000"/>
                      </a:schemeClr>
                    </a:solidFill>
                  </a:tcPr>
                </a:tc>
                <a:extLst>
                  <a:ext uri="{0D108BD9-81ED-4DB2-BD59-A6C34878D82A}">
                    <a16:rowId xmlns:a16="http://schemas.microsoft.com/office/drawing/2014/main" val="1930534976"/>
                  </a:ext>
                </a:extLst>
              </a:tr>
              <a:tr h="0">
                <a:tc>
                  <a:txBody>
                    <a:bodyPr/>
                    <a:lstStyle/>
                    <a:p>
                      <a:r>
                        <a:rPr lang="en-US" sz="2800" b="1" dirty="0"/>
                        <a:t>Key Usage</a:t>
                      </a:r>
                      <a:endParaRPr lang="en-US" sz="2800" dirty="0"/>
                    </a:p>
                  </a:txBody>
                  <a:tcPr marL="31064" marR="31064" marT="15532" marB="15532" anchor="ctr"/>
                </a:tc>
                <a:tc>
                  <a:txBody>
                    <a:bodyPr/>
                    <a:lstStyle/>
                    <a:p>
                      <a:r>
                        <a:rPr lang="en-US" sz="2800" dirty="0"/>
                        <a:t>Same key for encryption &amp; decryption</a:t>
                      </a:r>
                    </a:p>
                  </a:txBody>
                  <a:tcPr marL="31064" marR="31064" marT="15532" marB="15532" anchor="ctr"/>
                </a:tc>
                <a:tc>
                  <a:txBody>
                    <a:bodyPr/>
                    <a:lstStyle/>
                    <a:p>
                      <a:r>
                        <a:rPr lang="en-US" sz="2800"/>
                        <a:t>Different keys for encryption &amp; decryption (public and private key)</a:t>
                      </a:r>
                    </a:p>
                  </a:txBody>
                  <a:tcPr marL="31064" marR="31064" marT="15532" marB="15532" anchor="ctr"/>
                </a:tc>
                <a:extLst>
                  <a:ext uri="{0D108BD9-81ED-4DB2-BD59-A6C34878D82A}">
                    <a16:rowId xmlns:a16="http://schemas.microsoft.com/office/drawing/2014/main" val="1108430302"/>
                  </a:ext>
                </a:extLst>
              </a:tr>
              <a:tr h="0">
                <a:tc>
                  <a:txBody>
                    <a:bodyPr/>
                    <a:lstStyle/>
                    <a:p>
                      <a:r>
                        <a:rPr lang="en-US" sz="2800" b="1" dirty="0"/>
                        <a:t>Speed</a:t>
                      </a:r>
                      <a:endParaRPr lang="en-US" sz="2800" dirty="0"/>
                    </a:p>
                  </a:txBody>
                  <a:tcPr marL="31064" marR="31064" marT="15532" marB="15532" anchor="ctr"/>
                </a:tc>
                <a:tc>
                  <a:txBody>
                    <a:bodyPr/>
                    <a:lstStyle/>
                    <a:p>
                      <a:r>
                        <a:rPr lang="en-US" sz="2800" dirty="0"/>
                        <a:t>Faster</a:t>
                      </a:r>
                    </a:p>
                  </a:txBody>
                  <a:tcPr marL="31064" marR="31064" marT="15532" marB="15532" anchor="ctr"/>
                </a:tc>
                <a:tc>
                  <a:txBody>
                    <a:bodyPr/>
                    <a:lstStyle/>
                    <a:p>
                      <a:r>
                        <a:rPr lang="en-US" sz="2800"/>
                        <a:t>Slower</a:t>
                      </a:r>
                    </a:p>
                  </a:txBody>
                  <a:tcPr marL="31064" marR="31064" marT="15532" marB="15532" anchor="ctr"/>
                </a:tc>
                <a:extLst>
                  <a:ext uri="{0D108BD9-81ED-4DB2-BD59-A6C34878D82A}">
                    <a16:rowId xmlns:a16="http://schemas.microsoft.com/office/drawing/2014/main" val="1221836321"/>
                  </a:ext>
                </a:extLst>
              </a:tr>
              <a:tr h="0">
                <a:tc>
                  <a:txBody>
                    <a:bodyPr/>
                    <a:lstStyle/>
                    <a:p>
                      <a:r>
                        <a:rPr lang="en-US" sz="2800" b="1"/>
                        <a:t>Security</a:t>
                      </a:r>
                      <a:endParaRPr lang="en-US" sz="2800"/>
                    </a:p>
                  </a:txBody>
                  <a:tcPr marL="31064" marR="31064" marT="15532" marB="15532" anchor="ctr"/>
                </a:tc>
                <a:tc>
                  <a:txBody>
                    <a:bodyPr/>
                    <a:lstStyle/>
                    <a:p>
                      <a:r>
                        <a:rPr lang="en-US" sz="2800" dirty="0"/>
                        <a:t>Less secure if the key is exposed</a:t>
                      </a:r>
                    </a:p>
                  </a:txBody>
                  <a:tcPr marL="31064" marR="31064" marT="15532" marB="15532" anchor="ctr"/>
                </a:tc>
                <a:tc>
                  <a:txBody>
                    <a:bodyPr/>
                    <a:lstStyle/>
                    <a:p>
                      <a:r>
                        <a:rPr lang="en-US" sz="2800" dirty="0"/>
                        <a:t>More secure as private key is not shared</a:t>
                      </a:r>
                    </a:p>
                  </a:txBody>
                  <a:tcPr marL="31064" marR="31064" marT="15532" marB="15532" anchor="ctr"/>
                </a:tc>
                <a:extLst>
                  <a:ext uri="{0D108BD9-81ED-4DB2-BD59-A6C34878D82A}">
                    <a16:rowId xmlns:a16="http://schemas.microsoft.com/office/drawing/2014/main" val="2501300698"/>
                  </a:ext>
                </a:extLst>
              </a:tr>
            </a:tbl>
          </a:graphicData>
        </a:graphic>
      </p:graphicFrame>
      <p:sp>
        <p:nvSpPr>
          <p:cNvPr id="5" name="Rectangle 1">
            <a:extLst>
              <a:ext uri="{FF2B5EF4-FFF2-40B4-BE49-F238E27FC236}">
                <a16:creationId xmlns:a16="http://schemas.microsoft.com/office/drawing/2014/main" id="{9273706C-C959-2EE6-0C26-B081025C73FA}"/>
              </a:ext>
            </a:extLst>
          </p:cNvPr>
          <p:cNvSpPr>
            <a:spLocks noChangeArrowheads="1"/>
          </p:cNvSpPr>
          <p:nvPr/>
        </p:nvSpPr>
        <p:spPr bwMode="auto">
          <a:xfrm>
            <a:off x="0" y="-1844"/>
            <a:ext cx="779893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Comparison: Symmetric vs. Asymmetric Encryption</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9889895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0F60-A644-C737-E84D-0452E28727F7}"/>
              </a:ext>
            </a:extLst>
          </p:cNvPr>
          <p:cNvSpPr>
            <a:spLocks noGrp="1"/>
          </p:cNvSpPr>
          <p:nvPr>
            <p:ph type="title"/>
          </p:nvPr>
        </p:nvSpPr>
        <p:spPr>
          <a:xfrm>
            <a:off x="16727" y="-26484"/>
            <a:ext cx="8287308" cy="492443"/>
          </a:xfrm>
        </p:spPr>
        <p:txBody>
          <a:bodyPr/>
          <a:lstStyle/>
          <a:p>
            <a:r>
              <a:rPr lang="en-AU" dirty="0" err="1"/>
              <a:t>CrypTool</a:t>
            </a:r>
            <a:r>
              <a:rPr lang="en-AU" dirty="0"/>
              <a:t> Activity: RSA Simulation</a:t>
            </a:r>
          </a:p>
        </p:txBody>
      </p:sp>
      <p:sp>
        <p:nvSpPr>
          <p:cNvPr id="3" name="Rectangle 1">
            <a:extLst>
              <a:ext uri="{FF2B5EF4-FFF2-40B4-BE49-F238E27FC236}">
                <a16:creationId xmlns:a16="http://schemas.microsoft.com/office/drawing/2014/main" id="{A7F6F740-0DEC-28D7-8539-8228EE28BD23}"/>
              </a:ext>
            </a:extLst>
          </p:cNvPr>
          <p:cNvSpPr>
            <a:spLocks noChangeArrowheads="1"/>
          </p:cNvSpPr>
          <p:nvPr/>
        </p:nvSpPr>
        <p:spPr bwMode="auto">
          <a:xfrm>
            <a:off x="-304800" y="620955"/>
            <a:ext cx="9110546" cy="60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884238"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500" b="1" i="0" u="none" strike="noStrike" cap="none" normalizeH="0" baseline="0" dirty="0">
                <a:ln>
                  <a:noFill/>
                </a:ln>
                <a:solidFill>
                  <a:schemeClr val="tx1"/>
                </a:solidFill>
                <a:effectLst/>
                <a:latin typeface="+mj-lt"/>
              </a:rPr>
              <a:t>Open </a:t>
            </a:r>
            <a:r>
              <a:rPr kumimoji="0" lang="en-US" altLang="en-US" sz="2500" b="1" i="0" u="none" strike="noStrike" cap="none" normalizeH="0" baseline="0" dirty="0" err="1">
                <a:ln>
                  <a:noFill/>
                </a:ln>
                <a:solidFill>
                  <a:schemeClr val="tx1"/>
                </a:solidFill>
                <a:effectLst/>
                <a:latin typeface="+mj-lt"/>
              </a:rPr>
              <a:t>CrypTool</a:t>
            </a:r>
            <a:r>
              <a:rPr kumimoji="0" lang="en-US" altLang="en-US" sz="2500" b="0" i="0" u="none" strike="noStrike" cap="none" normalizeH="0" baseline="0" dirty="0">
                <a:ln>
                  <a:noFill/>
                </a:ln>
                <a:solidFill>
                  <a:schemeClr val="tx1"/>
                </a:solidFill>
                <a:effectLst/>
                <a:latin typeface="+mj-lt"/>
              </a:rPr>
              <a:t> → </a:t>
            </a:r>
            <a:r>
              <a:rPr kumimoji="0" lang="en-US" altLang="en-US" sz="2500" b="0" i="0" u="none" strike="noStrike" cap="none" normalizeH="0" baseline="0" dirty="0" err="1">
                <a:ln>
                  <a:noFill/>
                </a:ln>
                <a:solidFill>
                  <a:schemeClr val="tx1"/>
                </a:solidFill>
                <a:effectLst/>
                <a:latin typeface="+mj-lt"/>
              </a:rPr>
              <a:t>Indiv</a:t>
            </a:r>
            <a:r>
              <a:rPr kumimoji="0" lang="en-US" altLang="en-US" sz="2500" b="0" i="0" u="none" strike="noStrike" cap="none" normalizeH="0" baseline="0" dirty="0">
                <a:ln>
                  <a:noFill/>
                </a:ln>
                <a:solidFill>
                  <a:schemeClr val="tx1"/>
                </a:solidFill>
                <a:effectLst/>
                <a:latin typeface="+mj-lt"/>
              </a:rPr>
              <a:t>. Procedures → RSA Demonstration</a:t>
            </a:r>
          </a:p>
        </p:txBody>
      </p:sp>
      <p:pic>
        <p:nvPicPr>
          <p:cNvPr id="6" name="Picture 5">
            <a:extLst>
              <a:ext uri="{FF2B5EF4-FFF2-40B4-BE49-F238E27FC236}">
                <a16:creationId xmlns:a16="http://schemas.microsoft.com/office/drawing/2014/main" id="{8FD3DB4B-61B1-1470-59A6-DA3A5C47737A}"/>
              </a:ext>
            </a:extLst>
          </p:cNvPr>
          <p:cNvPicPr>
            <a:picLocks noChangeAspect="1"/>
          </p:cNvPicPr>
          <p:nvPr/>
        </p:nvPicPr>
        <p:blipFill>
          <a:blip r:embed="rId2"/>
          <a:srcRect l="22500" r="31667" b="66296"/>
          <a:stretch/>
        </p:blipFill>
        <p:spPr>
          <a:xfrm>
            <a:off x="33454" y="1385734"/>
            <a:ext cx="9110546" cy="3768453"/>
          </a:xfrm>
          <a:prstGeom prst="rect">
            <a:avLst/>
          </a:prstGeom>
        </p:spPr>
      </p:pic>
    </p:spTree>
    <p:extLst>
      <p:ext uri="{BB962C8B-B14F-4D97-AF65-F5344CB8AC3E}">
        <p14:creationId xmlns:p14="http://schemas.microsoft.com/office/powerpoint/2010/main" val="26265677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039EC-727D-8688-FF8B-D6CFF9CAA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A82DBE-3340-9E02-9C7E-3218156972AE}"/>
              </a:ext>
            </a:extLst>
          </p:cNvPr>
          <p:cNvSpPr>
            <a:spLocks noGrp="1"/>
          </p:cNvSpPr>
          <p:nvPr>
            <p:ph type="title"/>
          </p:nvPr>
        </p:nvSpPr>
        <p:spPr>
          <a:xfrm>
            <a:off x="16727" y="-26484"/>
            <a:ext cx="8287308" cy="492443"/>
          </a:xfrm>
        </p:spPr>
        <p:txBody>
          <a:bodyPr/>
          <a:lstStyle/>
          <a:p>
            <a:r>
              <a:rPr lang="en-AU" dirty="0" err="1"/>
              <a:t>CrypTool</a:t>
            </a:r>
            <a:r>
              <a:rPr lang="en-AU" dirty="0"/>
              <a:t> Activity: RSA Simulation</a:t>
            </a:r>
          </a:p>
        </p:txBody>
      </p:sp>
      <p:sp>
        <p:nvSpPr>
          <p:cNvPr id="3" name="Rectangle 1">
            <a:extLst>
              <a:ext uri="{FF2B5EF4-FFF2-40B4-BE49-F238E27FC236}">
                <a16:creationId xmlns:a16="http://schemas.microsoft.com/office/drawing/2014/main" id="{94552073-4229-6AC2-D16E-6B4E449AD0FB}"/>
              </a:ext>
            </a:extLst>
          </p:cNvPr>
          <p:cNvSpPr>
            <a:spLocks noChangeArrowheads="1"/>
          </p:cNvSpPr>
          <p:nvPr/>
        </p:nvSpPr>
        <p:spPr bwMode="auto">
          <a:xfrm>
            <a:off x="0" y="465959"/>
            <a:ext cx="4936274" cy="118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2763" marR="0" lvl="0" indent="-457200" algn="l" defTabSz="914400" rtl="0" eaLnBrk="0" fontAlgn="base" latinLnBrk="0" hangingPunct="0">
              <a:lnSpc>
                <a:spcPct val="150000"/>
              </a:lnSpc>
              <a:spcBef>
                <a:spcPct val="0"/>
              </a:spcBef>
              <a:spcAft>
                <a:spcPct val="0"/>
              </a:spcAft>
              <a:buClrTx/>
              <a:buSzTx/>
              <a:buAutoNum type="arabicPeriod" startAt="2"/>
              <a:tabLst/>
            </a:pPr>
            <a:r>
              <a:rPr kumimoji="0" lang="en-US" altLang="en-US" sz="2500" b="1" i="0" u="none" strike="noStrike" cap="none" normalizeH="0" baseline="0" dirty="0">
                <a:ln>
                  <a:noFill/>
                </a:ln>
                <a:solidFill>
                  <a:schemeClr val="tx1"/>
                </a:solidFill>
                <a:effectLst/>
                <a:latin typeface="+mj-lt"/>
              </a:rPr>
              <a:t>Set Parameters</a:t>
            </a:r>
          </a:p>
          <a:p>
            <a:pPr marL="512763" indent="-457200" algn="l" rtl="0" eaLnBrk="0" fontAlgn="base" hangingPunct="0">
              <a:lnSpc>
                <a:spcPct val="150000"/>
              </a:lnSpc>
              <a:spcBef>
                <a:spcPct val="0"/>
              </a:spcBef>
              <a:spcAft>
                <a:spcPct val="0"/>
              </a:spcAft>
              <a:buFontTx/>
              <a:buAutoNum type="arabicPeriod" startAt="2"/>
            </a:pPr>
            <a:r>
              <a:rPr kumimoji="0" lang="en-US" altLang="en-US" sz="2500" b="0" i="0" u="none" strike="noStrike" cap="none" normalizeH="0" baseline="0" dirty="0">
                <a:ln>
                  <a:noFill/>
                </a:ln>
                <a:solidFill>
                  <a:schemeClr val="tx1"/>
                </a:solidFill>
                <a:effectLst/>
                <a:latin typeface="+mj-lt"/>
              </a:rPr>
              <a:t>Click </a:t>
            </a:r>
            <a:r>
              <a:rPr kumimoji="0" lang="en-US" altLang="en-US" sz="2500" b="1" i="0" u="none" strike="noStrike" cap="none" normalizeH="0" baseline="0" dirty="0">
                <a:ln>
                  <a:noFill/>
                </a:ln>
                <a:solidFill>
                  <a:schemeClr val="tx1"/>
                </a:solidFill>
                <a:effectLst/>
                <a:latin typeface="+mj-lt"/>
              </a:rPr>
              <a:t>Encrypt</a:t>
            </a:r>
            <a:r>
              <a:rPr kumimoji="0" lang="en-US" altLang="en-US" sz="2500" b="0" i="0" u="none" strike="noStrike" cap="none" normalizeH="0" baseline="0" dirty="0">
                <a:ln>
                  <a:noFill/>
                </a:ln>
                <a:solidFill>
                  <a:schemeClr val="tx1"/>
                </a:solidFill>
                <a:effectLst/>
                <a:latin typeface="+mj-lt"/>
              </a:rPr>
              <a:t> → See ciphertext </a:t>
            </a:r>
          </a:p>
        </p:txBody>
      </p:sp>
      <p:pic>
        <p:nvPicPr>
          <p:cNvPr id="5" name="Picture 4">
            <a:extLst>
              <a:ext uri="{FF2B5EF4-FFF2-40B4-BE49-F238E27FC236}">
                <a16:creationId xmlns:a16="http://schemas.microsoft.com/office/drawing/2014/main" id="{3F7AA9E2-67E7-0A09-6707-2605C0F11C12}"/>
              </a:ext>
            </a:extLst>
          </p:cNvPr>
          <p:cNvPicPr>
            <a:picLocks noChangeAspect="1"/>
          </p:cNvPicPr>
          <p:nvPr/>
        </p:nvPicPr>
        <p:blipFill>
          <a:blip r:embed="rId2"/>
          <a:srcRect l="30000" t="7037" r="30000" b="12072"/>
          <a:stretch/>
        </p:blipFill>
        <p:spPr>
          <a:xfrm>
            <a:off x="5029200" y="405772"/>
            <a:ext cx="4114800" cy="4680669"/>
          </a:xfrm>
          <a:prstGeom prst="rect">
            <a:avLst/>
          </a:prstGeom>
        </p:spPr>
      </p:pic>
      <p:sp>
        <p:nvSpPr>
          <p:cNvPr id="9" name="Rectangle 1">
            <a:extLst>
              <a:ext uri="{FF2B5EF4-FFF2-40B4-BE49-F238E27FC236}">
                <a16:creationId xmlns:a16="http://schemas.microsoft.com/office/drawing/2014/main" id="{079D9EA1-B1C4-2F1F-5FFB-4592CE8DF5D7}"/>
              </a:ext>
            </a:extLst>
          </p:cNvPr>
          <p:cNvSpPr>
            <a:spLocks noChangeArrowheads="1"/>
          </p:cNvSpPr>
          <p:nvPr/>
        </p:nvSpPr>
        <p:spPr bwMode="auto">
          <a:xfrm>
            <a:off x="23232" y="1787268"/>
            <a:ext cx="50292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The RSA encryption successfully transformed the plaintext 88 into ciphertext 48781, confirming correct key setup and encryption process.</a:t>
            </a:r>
          </a:p>
        </p:txBody>
      </p:sp>
    </p:spTree>
    <p:extLst>
      <p:ext uri="{BB962C8B-B14F-4D97-AF65-F5344CB8AC3E}">
        <p14:creationId xmlns:p14="http://schemas.microsoft.com/office/powerpoint/2010/main" val="3730693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51E2F-4DBB-7A5F-4298-E243EB50111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02B6591-3A4B-AF14-462C-A8407E484A8A}"/>
              </a:ext>
            </a:extLst>
          </p:cNvPr>
          <p:cNvPicPr>
            <a:picLocks noChangeAspect="1"/>
          </p:cNvPicPr>
          <p:nvPr/>
        </p:nvPicPr>
        <p:blipFill>
          <a:blip r:embed="rId2"/>
          <a:srcRect l="30000" t="7037" r="29922" b="11481"/>
          <a:stretch/>
        </p:blipFill>
        <p:spPr>
          <a:xfrm>
            <a:off x="5125844" y="524847"/>
            <a:ext cx="4038600" cy="4618653"/>
          </a:xfrm>
          <a:prstGeom prst="rect">
            <a:avLst/>
          </a:prstGeom>
        </p:spPr>
      </p:pic>
      <p:sp>
        <p:nvSpPr>
          <p:cNvPr id="2" name="Title 1">
            <a:extLst>
              <a:ext uri="{FF2B5EF4-FFF2-40B4-BE49-F238E27FC236}">
                <a16:creationId xmlns:a16="http://schemas.microsoft.com/office/drawing/2014/main" id="{BA8F86F5-2970-A6BE-197C-8896477CAD05}"/>
              </a:ext>
            </a:extLst>
          </p:cNvPr>
          <p:cNvSpPr>
            <a:spLocks noGrp="1"/>
          </p:cNvSpPr>
          <p:nvPr>
            <p:ph type="title"/>
          </p:nvPr>
        </p:nvSpPr>
        <p:spPr>
          <a:xfrm>
            <a:off x="16727" y="-26484"/>
            <a:ext cx="8287308" cy="492443"/>
          </a:xfrm>
        </p:spPr>
        <p:txBody>
          <a:bodyPr/>
          <a:lstStyle/>
          <a:p>
            <a:r>
              <a:rPr lang="en-AU" dirty="0" err="1"/>
              <a:t>CrypTool</a:t>
            </a:r>
            <a:r>
              <a:rPr lang="en-AU" dirty="0"/>
              <a:t> Activity: RSA Simulation</a:t>
            </a:r>
          </a:p>
        </p:txBody>
      </p:sp>
      <p:sp>
        <p:nvSpPr>
          <p:cNvPr id="3" name="Rectangle 1">
            <a:extLst>
              <a:ext uri="{FF2B5EF4-FFF2-40B4-BE49-F238E27FC236}">
                <a16:creationId xmlns:a16="http://schemas.microsoft.com/office/drawing/2014/main" id="{16D615C2-AF68-1856-3477-31CD997AC1DE}"/>
              </a:ext>
            </a:extLst>
          </p:cNvPr>
          <p:cNvSpPr>
            <a:spLocks noChangeArrowheads="1"/>
          </p:cNvSpPr>
          <p:nvPr/>
        </p:nvSpPr>
        <p:spPr bwMode="auto">
          <a:xfrm>
            <a:off x="0" y="465959"/>
            <a:ext cx="4936274" cy="60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5563" marR="0" lvl="0" algn="l" defTabSz="914400" rtl="0" eaLnBrk="0" fontAlgn="base" latinLnBrk="0" hangingPunct="0">
              <a:lnSpc>
                <a:spcPct val="150000"/>
              </a:lnSpc>
              <a:spcBef>
                <a:spcPct val="0"/>
              </a:spcBef>
              <a:spcAft>
                <a:spcPct val="0"/>
              </a:spcAft>
              <a:buClrTx/>
              <a:buSzTx/>
              <a:tabLst/>
            </a:pPr>
            <a:r>
              <a:rPr lang="en-US" altLang="en-US" sz="2500" b="1" dirty="0">
                <a:solidFill>
                  <a:schemeClr val="tx1"/>
                </a:solidFill>
                <a:latin typeface="+mj-lt"/>
              </a:rPr>
              <a:t>3. Decrypt</a:t>
            </a:r>
            <a:endParaRPr kumimoji="0" lang="en-US" altLang="en-US" sz="2500" b="0" i="0" u="none" strike="noStrike" cap="none" normalizeH="0" baseline="0" dirty="0">
              <a:ln>
                <a:noFill/>
              </a:ln>
              <a:solidFill>
                <a:schemeClr val="tx1"/>
              </a:solidFill>
              <a:effectLst/>
              <a:latin typeface="+mj-lt"/>
            </a:endParaRPr>
          </a:p>
        </p:txBody>
      </p:sp>
      <p:sp>
        <p:nvSpPr>
          <p:cNvPr id="7" name="Rectangle 1">
            <a:extLst>
              <a:ext uri="{FF2B5EF4-FFF2-40B4-BE49-F238E27FC236}">
                <a16:creationId xmlns:a16="http://schemas.microsoft.com/office/drawing/2014/main" id="{CC4BDB3F-E069-D4F2-DD60-FA736E766DBC}"/>
              </a:ext>
            </a:extLst>
          </p:cNvPr>
          <p:cNvSpPr>
            <a:spLocks noChangeArrowheads="1"/>
          </p:cNvSpPr>
          <p:nvPr/>
        </p:nvSpPr>
        <p:spPr bwMode="auto">
          <a:xfrm>
            <a:off x="16727" y="1192596"/>
            <a:ext cx="5029200"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The RSA decryption failed because the decrypted number 17787 does not match the original plaintext 88, likely due to incorrect ciphertext input or mismatch in key values </a:t>
            </a:r>
          </a:p>
        </p:txBody>
      </p:sp>
    </p:spTree>
    <p:extLst>
      <p:ext uri="{BB962C8B-B14F-4D97-AF65-F5344CB8AC3E}">
        <p14:creationId xmlns:p14="http://schemas.microsoft.com/office/powerpoint/2010/main" val="29534698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8FDAF-A475-31FB-C41A-0BBBBFEF4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36584-1CC4-2FB9-E568-78A77BD9962A}"/>
              </a:ext>
            </a:extLst>
          </p:cNvPr>
          <p:cNvSpPr>
            <a:spLocks noGrp="1"/>
          </p:cNvSpPr>
          <p:nvPr>
            <p:ph type="title"/>
          </p:nvPr>
        </p:nvSpPr>
        <p:spPr>
          <a:xfrm>
            <a:off x="16727" y="-26484"/>
            <a:ext cx="8287308" cy="492443"/>
          </a:xfrm>
        </p:spPr>
        <p:txBody>
          <a:bodyPr/>
          <a:lstStyle/>
          <a:p>
            <a:r>
              <a:rPr lang="en-AU" dirty="0" err="1"/>
              <a:t>CrypTool</a:t>
            </a:r>
            <a:r>
              <a:rPr lang="en-AU" dirty="0"/>
              <a:t> Activity: RSA Simulation</a:t>
            </a:r>
          </a:p>
        </p:txBody>
      </p:sp>
      <p:sp>
        <p:nvSpPr>
          <p:cNvPr id="3" name="Rectangle 1">
            <a:extLst>
              <a:ext uri="{FF2B5EF4-FFF2-40B4-BE49-F238E27FC236}">
                <a16:creationId xmlns:a16="http://schemas.microsoft.com/office/drawing/2014/main" id="{7E4AAF45-7E7A-A4AA-C586-EDB792FBBD7F}"/>
              </a:ext>
            </a:extLst>
          </p:cNvPr>
          <p:cNvSpPr>
            <a:spLocks noChangeArrowheads="1"/>
          </p:cNvSpPr>
          <p:nvPr/>
        </p:nvSpPr>
        <p:spPr bwMode="auto">
          <a:xfrm>
            <a:off x="0" y="479850"/>
            <a:ext cx="7391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Summary of What You Achieved:</a:t>
            </a:r>
          </a:p>
        </p:txBody>
      </p:sp>
      <p:graphicFrame>
        <p:nvGraphicFramePr>
          <p:cNvPr id="4" name="Table 3">
            <a:extLst>
              <a:ext uri="{FF2B5EF4-FFF2-40B4-BE49-F238E27FC236}">
                <a16:creationId xmlns:a16="http://schemas.microsoft.com/office/drawing/2014/main" id="{1DB10BCB-7A2D-FAC9-8A10-AC6BFFF087DC}"/>
              </a:ext>
            </a:extLst>
          </p:cNvPr>
          <p:cNvGraphicFramePr>
            <a:graphicFrameLocks noGrp="1"/>
          </p:cNvGraphicFramePr>
          <p:nvPr>
            <p:extLst>
              <p:ext uri="{D42A27DB-BD31-4B8C-83A1-F6EECF244321}">
                <p14:modId xmlns:p14="http://schemas.microsoft.com/office/powerpoint/2010/main" val="407342492"/>
              </p:ext>
            </p:extLst>
          </p:nvPr>
        </p:nvGraphicFramePr>
        <p:xfrm>
          <a:off x="16726" y="971816"/>
          <a:ext cx="9127274" cy="4241996"/>
        </p:xfrm>
        <a:graphic>
          <a:graphicData uri="http://schemas.openxmlformats.org/drawingml/2006/table">
            <a:tbl>
              <a:tblPr>
                <a:tableStyleId>{ED083AE6-46FA-4A59-8FB0-9F97EB10719F}</a:tableStyleId>
              </a:tblPr>
              <a:tblGrid>
                <a:gridCol w="3183674">
                  <a:extLst>
                    <a:ext uri="{9D8B030D-6E8A-4147-A177-3AD203B41FA5}">
                      <a16:colId xmlns:a16="http://schemas.microsoft.com/office/drawing/2014/main" val="2477822524"/>
                    </a:ext>
                  </a:extLst>
                </a:gridCol>
                <a:gridCol w="5943600">
                  <a:extLst>
                    <a:ext uri="{9D8B030D-6E8A-4147-A177-3AD203B41FA5}">
                      <a16:colId xmlns:a16="http://schemas.microsoft.com/office/drawing/2014/main" val="827364218"/>
                    </a:ext>
                  </a:extLst>
                </a:gridCol>
              </a:tblGrid>
              <a:tr h="524492">
                <a:tc>
                  <a:txBody>
                    <a:bodyPr/>
                    <a:lstStyle/>
                    <a:p>
                      <a:r>
                        <a:rPr lang="en-US" sz="2800" dirty="0"/>
                        <a:t>Step</a:t>
                      </a:r>
                    </a:p>
                  </a:txBody>
                  <a:tcPr marL="37968" marR="37968" marT="18984" marB="18984" anchor="ctr">
                    <a:solidFill>
                      <a:schemeClr val="accent4">
                        <a:lumMod val="20000"/>
                        <a:lumOff val="80000"/>
                      </a:schemeClr>
                    </a:solidFill>
                  </a:tcPr>
                </a:tc>
                <a:tc>
                  <a:txBody>
                    <a:bodyPr/>
                    <a:lstStyle/>
                    <a:p>
                      <a:r>
                        <a:rPr lang="en-US" sz="2800" dirty="0"/>
                        <a:t>Value</a:t>
                      </a:r>
                    </a:p>
                  </a:txBody>
                  <a:tcPr marL="37968" marR="37968" marT="18984" marB="18984" anchor="ctr">
                    <a:solidFill>
                      <a:schemeClr val="accent4">
                        <a:lumMod val="20000"/>
                        <a:lumOff val="80000"/>
                      </a:schemeClr>
                    </a:solidFill>
                  </a:tcPr>
                </a:tc>
                <a:extLst>
                  <a:ext uri="{0D108BD9-81ED-4DB2-BD59-A6C34878D82A}">
                    <a16:rowId xmlns:a16="http://schemas.microsoft.com/office/drawing/2014/main" val="2989959437"/>
                  </a:ext>
                </a:extLst>
              </a:tr>
              <a:tr h="0">
                <a:tc>
                  <a:txBody>
                    <a:bodyPr/>
                    <a:lstStyle/>
                    <a:p>
                      <a:r>
                        <a:rPr lang="en-US" sz="2800"/>
                        <a:t>Primes</a:t>
                      </a:r>
                    </a:p>
                  </a:txBody>
                  <a:tcPr marL="37968" marR="37968" marT="18984" marB="18984" anchor="ctr"/>
                </a:tc>
                <a:tc>
                  <a:txBody>
                    <a:bodyPr/>
                    <a:lstStyle/>
                    <a:p>
                      <a:r>
                        <a:rPr lang="en-US" sz="2800"/>
                        <a:t>p = 211, q = 233</a:t>
                      </a:r>
                    </a:p>
                  </a:txBody>
                  <a:tcPr marL="37968" marR="37968" marT="18984" marB="18984" anchor="ctr"/>
                </a:tc>
                <a:extLst>
                  <a:ext uri="{0D108BD9-81ED-4DB2-BD59-A6C34878D82A}">
                    <a16:rowId xmlns:a16="http://schemas.microsoft.com/office/drawing/2014/main" val="255566753"/>
                  </a:ext>
                </a:extLst>
              </a:tr>
              <a:tr h="108409">
                <a:tc>
                  <a:txBody>
                    <a:bodyPr/>
                    <a:lstStyle/>
                    <a:p>
                      <a:r>
                        <a:rPr lang="en-US" sz="2800"/>
                        <a:t>n (modulus)</a:t>
                      </a:r>
                    </a:p>
                  </a:txBody>
                  <a:tcPr marL="37968" marR="37968" marT="18984" marB="18984" anchor="ctr"/>
                </a:tc>
                <a:tc>
                  <a:txBody>
                    <a:bodyPr/>
                    <a:lstStyle/>
                    <a:p>
                      <a:r>
                        <a:rPr lang="en-US" sz="2800" dirty="0"/>
                        <a:t>49163</a:t>
                      </a:r>
                    </a:p>
                  </a:txBody>
                  <a:tcPr marL="37968" marR="37968" marT="18984" marB="18984" anchor="ctr"/>
                </a:tc>
                <a:extLst>
                  <a:ext uri="{0D108BD9-81ED-4DB2-BD59-A6C34878D82A}">
                    <a16:rowId xmlns:a16="http://schemas.microsoft.com/office/drawing/2014/main" val="3357827790"/>
                  </a:ext>
                </a:extLst>
              </a:tr>
              <a:tr h="0">
                <a:tc>
                  <a:txBody>
                    <a:bodyPr/>
                    <a:lstStyle/>
                    <a:p>
                      <a:r>
                        <a:rPr lang="el-GR" sz="2800"/>
                        <a:t>φ(</a:t>
                      </a:r>
                      <a:r>
                        <a:rPr lang="en-US" sz="2800"/>
                        <a:t>n)</a:t>
                      </a:r>
                    </a:p>
                  </a:txBody>
                  <a:tcPr marL="37968" marR="37968" marT="18984" marB="18984" anchor="ctr"/>
                </a:tc>
                <a:tc>
                  <a:txBody>
                    <a:bodyPr/>
                    <a:lstStyle/>
                    <a:p>
                      <a:r>
                        <a:rPr lang="en-US" sz="2800"/>
                        <a:t>48720</a:t>
                      </a:r>
                    </a:p>
                  </a:txBody>
                  <a:tcPr marL="37968" marR="37968" marT="18984" marB="18984" anchor="ctr"/>
                </a:tc>
                <a:extLst>
                  <a:ext uri="{0D108BD9-81ED-4DB2-BD59-A6C34878D82A}">
                    <a16:rowId xmlns:a16="http://schemas.microsoft.com/office/drawing/2014/main" val="1454496075"/>
                  </a:ext>
                </a:extLst>
              </a:tr>
              <a:tr h="93433">
                <a:tc>
                  <a:txBody>
                    <a:bodyPr/>
                    <a:lstStyle/>
                    <a:p>
                      <a:r>
                        <a:rPr lang="en-US" sz="2800"/>
                        <a:t>e (public)</a:t>
                      </a:r>
                    </a:p>
                  </a:txBody>
                  <a:tcPr marL="37968" marR="37968" marT="18984" marB="18984" anchor="ctr"/>
                </a:tc>
                <a:tc>
                  <a:txBody>
                    <a:bodyPr/>
                    <a:lstStyle/>
                    <a:p>
                      <a:r>
                        <a:rPr lang="en-US" sz="2800"/>
                        <a:t>11</a:t>
                      </a:r>
                    </a:p>
                  </a:txBody>
                  <a:tcPr marL="37968" marR="37968" marT="18984" marB="18984" anchor="ctr"/>
                </a:tc>
                <a:extLst>
                  <a:ext uri="{0D108BD9-81ED-4DB2-BD59-A6C34878D82A}">
                    <a16:rowId xmlns:a16="http://schemas.microsoft.com/office/drawing/2014/main" val="1953780745"/>
                  </a:ext>
                </a:extLst>
              </a:tr>
              <a:tr h="94299">
                <a:tc>
                  <a:txBody>
                    <a:bodyPr/>
                    <a:lstStyle/>
                    <a:p>
                      <a:r>
                        <a:rPr lang="en-US" sz="2800"/>
                        <a:t>d (private)</a:t>
                      </a:r>
                    </a:p>
                  </a:txBody>
                  <a:tcPr marL="37968" marR="37968" marT="18984" marB="18984" anchor="ctr"/>
                </a:tc>
                <a:tc>
                  <a:txBody>
                    <a:bodyPr/>
                    <a:lstStyle/>
                    <a:p>
                      <a:r>
                        <a:rPr lang="en-US" sz="2800"/>
                        <a:t>44291</a:t>
                      </a:r>
                    </a:p>
                  </a:txBody>
                  <a:tcPr marL="37968" marR="37968" marT="18984" marB="18984" anchor="ctr"/>
                </a:tc>
                <a:extLst>
                  <a:ext uri="{0D108BD9-81ED-4DB2-BD59-A6C34878D82A}">
                    <a16:rowId xmlns:a16="http://schemas.microsoft.com/office/drawing/2014/main" val="2354958852"/>
                  </a:ext>
                </a:extLst>
              </a:tr>
              <a:tr h="0">
                <a:tc>
                  <a:txBody>
                    <a:bodyPr/>
                    <a:lstStyle/>
                    <a:p>
                      <a:r>
                        <a:rPr lang="en-US" sz="2800"/>
                        <a:t>Message</a:t>
                      </a:r>
                    </a:p>
                  </a:txBody>
                  <a:tcPr marL="37968" marR="37968" marT="18984" marB="18984" anchor="ctr"/>
                </a:tc>
                <a:tc>
                  <a:txBody>
                    <a:bodyPr/>
                    <a:lstStyle/>
                    <a:p>
                      <a:r>
                        <a:rPr lang="en-US" sz="2800"/>
                        <a:t>M = 88</a:t>
                      </a:r>
                    </a:p>
                  </a:txBody>
                  <a:tcPr marL="37968" marR="37968" marT="18984" marB="18984" anchor="ctr"/>
                </a:tc>
                <a:extLst>
                  <a:ext uri="{0D108BD9-81ED-4DB2-BD59-A6C34878D82A}">
                    <a16:rowId xmlns:a16="http://schemas.microsoft.com/office/drawing/2014/main" val="3190983872"/>
                  </a:ext>
                </a:extLst>
              </a:tr>
              <a:tr h="0">
                <a:tc>
                  <a:txBody>
                    <a:bodyPr/>
                    <a:lstStyle/>
                    <a:p>
                      <a:r>
                        <a:rPr lang="en-US" sz="2800"/>
                        <a:t>Ciphertext</a:t>
                      </a:r>
                    </a:p>
                  </a:txBody>
                  <a:tcPr marL="37968" marR="37968" marT="18984" marB="18984" anchor="ctr"/>
                </a:tc>
                <a:tc>
                  <a:txBody>
                    <a:bodyPr/>
                    <a:lstStyle/>
                    <a:p>
                      <a:r>
                        <a:rPr lang="en-US" sz="2800"/>
                        <a:t>C = 48781</a:t>
                      </a:r>
                    </a:p>
                  </a:txBody>
                  <a:tcPr marL="37968" marR="37968" marT="18984" marB="18984" anchor="ctr"/>
                </a:tc>
                <a:extLst>
                  <a:ext uri="{0D108BD9-81ED-4DB2-BD59-A6C34878D82A}">
                    <a16:rowId xmlns:a16="http://schemas.microsoft.com/office/drawing/2014/main" val="3929952928"/>
                  </a:ext>
                </a:extLst>
              </a:tr>
              <a:tr h="0">
                <a:tc>
                  <a:txBody>
                    <a:bodyPr/>
                    <a:lstStyle/>
                    <a:p>
                      <a:r>
                        <a:rPr lang="en-US" sz="2800"/>
                        <a:t>Decrypted M</a:t>
                      </a:r>
                    </a:p>
                  </a:txBody>
                  <a:tcPr marL="37968" marR="37968" marT="18984" marB="18984" anchor="ctr"/>
                </a:tc>
                <a:tc>
                  <a:txBody>
                    <a:bodyPr/>
                    <a:lstStyle/>
                    <a:p>
                      <a:r>
                        <a:rPr lang="en-US" sz="2800" dirty="0"/>
                        <a:t>88 </a:t>
                      </a:r>
                    </a:p>
                  </a:txBody>
                  <a:tcPr marL="37968" marR="37968" marT="18984" marB="18984" anchor="ctr"/>
                </a:tc>
                <a:extLst>
                  <a:ext uri="{0D108BD9-81ED-4DB2-BD59-A6C34878D82A}">
                    <a16:rowId xmlns:a16="http://schemas.microsoft.com/office/drawing/2014/main" val="1041610427"/>
                  </a:ext>
                </a:extLst>
              </a:tr>
            </a:tbl>
          </a:graphicData>
        </a:graphic>
      </p:graphicFrame>
    </p:spTree>
    <p:extLst>
      <p:ext uri="{BB962C8B-B14F-4D97-AF65-F5344CB8AC3E}">
        <p14:creationId xmlns:p14="http://schemas.microsoft.com/office/powerpoint/2010/main" val="2922926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3605" y="1977898"/>
            <a:ext cx="3253740" cy="467995"/>
          </a:xfrm>
          <a:prstGeom prst="rect">
            <a:avLst/>
          </a:prstGeom>
        </p:spPr>
        <p:txBody>
          <a:bodyPr vert="horz" wrap="square" lIns="0" tIns="12700" rIns="0" bIns="0" rtlCol="0">
            <a:spAutoFit/>
          </a:bodyPr>
          <a:lstStyle/>
          <a:p>
            <a:pPr marL="12700">
              <a:lnSpc>
                <a:spcPct val="100000"/>
              </a:lnSpc>
              <a:spcBef>
                <a:spcPts val="100"/>
              </a:spcBef>
            </a:pPr>
            <a:r>
              <a:rPr sz="2900" dirty="0"/>
              <a:t>Break</a:t>
            </a:r>
            <a:r>
              <a:rPr sz="2900" spc="-75" dirty="0"/>
              <a:t> </a:t>
            </a:r>
            <a:r>
              <a:rPr sz="2900" dirty="0"/>
              <a:t>the</a:t>
            </a:r>
            <a:r>
              <a:rPr sz="2900" spc="-85" dirty="0"/>
              <a:t> </a:t>
            </a:r>
            <a:r>
              <a:rPr sz="2900" dirty="0"/>
              <a:t>RSA</a:t>
            </a:r>
            <a:r>
              <a:rPr sz="2900" spc="-55" dirty="0"/>
              <a:t> </a:t>
            </a:r>
            <a:r>
              <a:rPr sz="2900" spc="-10" dirty="0"/>
              <a:t>Cipher</a:t>
            </a:r>
            <a:endParaRPr sz="2900"/>
          </a:p>
        </p:txBody>
      </p:sp>
      <p:sp>
        <p:nvSpPr>
          <p:cNvPr id="3" name="object 3"/>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104</a:t>
            </a:fld>
            <a:r>
              <a:rPr spc="204" dirty="0"/>
              <a:t> </a:t>
            </a:r>
            <a:r>
              <a:rPr spc="-50" dirty="0"/>
              <a:t>|</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5645" y="1069975"/>
            <a:ext cx="7466965" cy="2330450"/>
          </a:xfrm>
          <a:prstGeom prst="rect">
            <a:avLst/>
          </a:prstGeom>
        </p:spPr>
        <p:txBody>
          <a:bodyPr vert="horz" wrap="square" lIns="0" tIns="121920" rIns="0" bIns="0" rtlCol="0">
            <a:spAutoFit/>
          </a:bodyPr>
          <a:lstStyle/>
          <a:p>
            <a:pPr marL="291465" indent="-266065">
              <a:lnSpc>
                <a:spcPct val="100000"/>
              </a:lnSpc>
              <a:spcBef>
                <a:spcPts val="960"/>
              </a:spcBef>
              <a:buFont typeface="Wingdings"/>
              <a:buChar char=""/>
              <a:tabLst>
                <a:tab pos="291465" algn="l"/>
              </a:tabLst>
            </a:pPr>
            <a:r>
              <a:rPr sz="1800" spc="-10" dirty="0">
                <a:solidFill>
                  <a:srgbClr val="3C3935"/>
                </a:solidFill>
                <a:latin typeface="Arial"/>
                <a:cs typeface="Arial"/>
              </a:rPr>
              <a:t>Suppose,</a:t>
            </a:r>
            <a:r>
              <a:rPr sz="1800" spc="-100" dirty="0">
                <a:solidFill>
                  <a:srgbClr val="3C3935"/>
                </a:solidFill>
                <a:latin typeface="Arial"/>
                <a:cs typeface="Arial"/>
              </a:rPr>
              <a:t> </a:t>
            </a:r>
            <a:r>
              <a:rPr sz="1800" dirty="0">
                <a:solidFill>
                  <a:srgbClr val="3C3935"/>
                </a:solidFill>
                <a:latin typeface="Arial"/>
                <a:cs typeface="Arial"/>
              </a:rPr>
              <a:t>Alice</a:t>
            </a:r>
            <a:r>
              <a:rPr sz="1800" spc="-5" dirty="0">
                <a:solidFill>
                  <a:srgbClr val="3C3935"/>
                </a:solidFill>
                <a:latin typeface="Arial"/>
                <a:cs typeface="Arial"/>
              </a:rPr>
              <a:t> </a:t>
            </a:r>
            <a:r>
              <a:rPr sz="1800" dirty="0">
                <a:solidFill>
                  <a:srgbClr val="3C3935"/>
                </a:solidFill>
                <a:latin typeface="Arial"/>
                <a:cs typeface="Arial"/>
              </a:rPr>
              <a:t>has</a:t>
            </a:r>
            <a:r>
              <a:rPr sz="1800" spc="-5" dirty="0">
                <a:solidFill>
                  <a:srgbClr val="3C3935"/>
                </a:solidFill>
                <a:latin typeface="Arial"/>
                <a:cs typeface="Arial"/>
              </a:rPr>
              <a:t> </a:t>
            </a:r>
            <a:r>
              <a:rPr sz="1800" dirty="0">
                <a:solidFill>
                  <a:srgbClr val="3C3935"/>
                </a:solidFill>
                <a:latin typeface="Arial"/>
                <a:cs typeface="Arial"/>
              </a:rPr>
              <a:t>a</a:t>
            </a:r>
            <a:r>
              <a:rPr sz="1800" spc="-10" dirty="0">
                <a:solidFill>
                  <a:srgbClr val="3C3935"/>
                </a:solidFill>
                <a:latin typeface="Arial"/>
                <a:cs typeface="Arial"/>
              </a:rPr>
              <a:t> </a:t>
            </a:r>
            <a:r>
              <a:rPr sz="1800" dirty="0">
                <a:solidFill>
                  <a:srgbClr val="3C3935"/>
                </a:solidFill>
                <a:latin typeface="Arial"/>
                <a:cs typeface="Arial"/>
              </a:rPr>
              <a:t>public</a:t>
            </a:r>
            <a:r>
              <a:rPr sz="1800" spc="5" dirty="0">
                <a:solidFill>
                  <a:srgbClr val="3C3935"/>
                </a:solidFill>
                <a:latin typeface="Arial"/>
                <a:cs typeface="Arial"/>
              </a:rPr>
              <a:t> </a:t>
            </a:r>
            <a:r>
              <a:rPr sz="1800" dirty="0">
                <a:solidFill>
                  <a:srgbClr val="3C3935"/>
                </a:solidFill>
                <a:latin typeface="Arial"/>
                <a:cs typeface="Arial"/>
              </a:rPr>
              <a:t>key</a:t>
            </a:r>
            <a:r>
              <a:rPr sz="1800" spc="-15" dirty="0">
                <a:solidFill>
                  <a:srgbClr val="3C3935"/>
                </a:solidFill>
                <a:latin typeface="Arial"/>
                <a:cs typeface="Arial"/>
              </a:rPr>
              <a:t> </a:t>
            </a:r>
            <a:r>
              <a:rPr sz="1800" dirty="0">
                <a:solidFill>
                  <a:srgbClr val="3C3935"/>
                </a:solidFill>
                <a:latin typeface="Arial"/>
                <a:cs typeface="Arial"/>
              </a:rPr>
              <a:t>(N,</a:t>
            </a:r>
            <a:r>
              <a:rPr sz="1800" spc="-20" dirty="0">
                <a:solidFill>
                  <a:srgbClr val="3C3935"/>
                </a:solidFill>
                <a:latin typeface="Arial"/>
                <a:cs typeface="Arial"/>
              </a:rPr>
              <a:t> </a:t>
            </a:r>
            <a:r>
              <a:rPr sz="1800" dirty="0">
                <a:solidFill>
                  <a:srgbClr val="3C3935"/>
                </a:solidFill>
                <a:latin typeface="Arial"/>
                <a:cs typeface="Arial"/>
              </a:rPr>
              <a:t>e)</a:t>
            </a:r>
            <a:r>
              <a:rPr sz="1800" spc="-5" dirty="0">
                <a:solidFill>
                  <a:srgbClr val="3C3935"/>
                </a:solidFill>
                <a:latin typeface="Arial"/>
                <a:cs typeface="Arial"/>
              </a:rPr>
              <a:t> </a:t>
            </a:r>
            <a:r>
              <a:rPr sz="1800" dirty="0">
                <a:solidFill>
                  <a:srgbClr val="3C3935"/>
                </a:solidFill>
                <a:latin typeface="Arial"/>
                <a:cs typeface="Arial"/>
              </a:rPr>
              <a:t>=</a:t>
            </a:r>
            <a:r>
              <a:rPr sz="1800" spc="-5" dirty="0">
                <a:solidFill>
                  <a:srgbClr val="3C3935"/>
                </a:solidFill>
                <a:latin typeface="Arial"/>
                <a:cs typeface="Arial"/>
              </a:rPr>
              <a:t> </a:t>
            </a:r>
            <a:r>
              <a:rPr sz="1800" dirty="0">
                <a:solidFill>
                  <a:srgbClr val="3C3935"/>
                </a:solidFill>
                <a:latin typeface="Arial"/>
                <a:cs typeface="Arial"/>
              </a:rPr>
              <a:t>(55,</a:t>
            </a:r>
            <a:r>
              <a:rPr sz="1800" spc="-5" dirty="0">
                <a:solidFill>
                  <a:srgbClr val="3C3935"/>
                </a:solidFill>
                <a:latin typeface="Arial"/>
                <a:cs typeface="Arial"/>
              </a:rPr>
              <a:t> </a:t>
            </a:r>
            <a:r>
              <a:rPr sz="1800" spc="-25" dirty="0">
                <a:solidFill>
                  <a:srgbClr val="3C3935"/>
                </a:solidFill>
                <a:latin typeface="Arial"/>
                <a:cs typeface="Arial"/>
              </a:rPr>
              <a:t>3).</a:t>
            </a:r>
            <a:endParaRPr sz="1800">
              <a:latin typeface="Arial"/>
              <a:cs typeface="Arial"/>
            </a:endParaRPr>
          </a:p>
          <a:p>
            <a:pPr marL="277495" indent="-252095">
              <a:lnSpc>
                <a:spcPct val="100000"/>
              </a:lnSpc>
              <a:spcBef>
                <a:spcPts val="865"/>
              </a:spcBef>
              <a:buFont typeface="Wingdings"/>
              <a:buChar char=""/>
              <a:tabLst>
                <a:tab pos="277495" algn="l"/>
              </a:tabLst>
            </a:pPr>
            <a:r>
              <a:rPr sz="1800" dirty="0">
                <a:solidFill>
                  <a:srgbClr val="3C3935"/>
                </a:solidFill>
                <a:latin typeface="Arial"/>
                <a:cs typeface="Arial"/>
              </a:rPr>
              <a:t>Alice</a:t>
            </a:r>
            <a:r>
              <a:rPr sz="1800" spc="-15" dirty="0">
                <a:solidFill>
                  <a:srgbClr val="3C3935"/>
                </a:solidFill>
                <a:latin typeface="Arial"/>
                <a:cs typeface="Arial"/>
              </a:rPr>
              <a:t> </a:t>
            </a:r>
            <a:r>
              <a:rPr sz="1800" dirty="0">
                <a:solidFill>
                  <a:srgbClr val="3C3935"/>
                </a:solidFill>
                <a:latin typeface="Arial"/>
                <a:cs typeface="Arial"/>
              </a:rPr>
              <a:t>is</a:t>
            </a:r>
            <a:r>
              <a:rPr sz="1800" spc="-20" dirty="0">
                <a:solidFill>
                  <a:srgbClr val="3C3935"/>
                </a:solidFill>
                <a:latin typeface="Arial"/>
                <a:cs typeface="Arial"/>
              </a:rPr>
              <a:t> </a:t>
            </a:r>
            <a:r>
              <a:rPr sz="1800" dirty="0">
                <a:solidFill>
                  <a:srgbClr val="3C3935"/>
                </a:solidFill>
                <a:latin typeface="Arial"/>
                <a:cs typeface="Arial"/>
              </a:rPr>
              <a:t>in</a:t>
            </a:r>
            <a:r>
              <a:rPr sz="1800" spc="-25" dirty="0">
                <a:solidFill>
                  <a:srgbClr val="3C3935"/>
                </a:solidFill>
                <a:latin typeface="Arial"/>
                <a:cs typeface="Arial"/>
              </a:rPr>
              <a:t> </a:t>
            </a:r>
            <a:r>
              <a:rPr sz="1800" dirty="0">
                <a:solidFill>
                  <a:srgbClr val="3C3935"/>
                </a:solidFill>
                <a:latin typeface="Arial"/>
                <a:cs typeface="Arial"/>
              </a:rPr>
              <a:t>a</a:t>
            </a:r>
            <a:r>
              <a:rPr sz="1800" spc="-20" dirty="0">
                <a:solidFill>
                  <a:srgbClr val="3C3935"/>
                </a:solidFill>
                <a:latin typeface="Arial"/>
                <a:cs typeface="Arial"/>
              </a:rPr>
              <a:t> </a:t>
            </a:r>
            <a:r>
              <a:rPr sz="1800" dirty="0">
                <a:solidFill>
                  <a:srgbClr val="3C3935"/>
                </a:solidFill>
                <a:latin typeface="Arial"/>
                <a:cs typeface="Arial"/>
              </a:rPr>
              <a:t>conversation</a:t>
            </a:r>
            <a:r>
              <a:rPr sz="1800" spc="-5" dirty="0">
                <a:solidFill>
                  <a:srgbClr val="3C3935"/>
                </a:solidFill>
                <a:latin typeface="Arial"/>
                <a:cs typeface="Arial"/>
              </a:rPr>
              <a:t> </a:t>
            </a:r>
            <a:r>
              <a:rPr sz="1800" dirty="0">
                <a:solidFill>
                  <a:srgbClr val="3C3935"/>
                </a:solidFill>
                <a:latin typeface="Arial"/>
                <a:cs typeface="Arial"/>
              </a:rPr>
              <a:t>with</a:t>
            </a:r>
            <a:r>
              <a:rPr sz="1800" spc="15" dirty="0">
                <a:solidFill>
                  <a:srgbClr val="3C3935"/>
                </a:solidFill>
                <a:latin typeface="Arial"/>
                <a:cs typeface="Arial"/>
              </a:rPr>
              <a:t> </a:t>
            </a:r>
            <a:r>
              <a:rPr sz="1800" dirty="0">
                <a:solidFill>
                  <a:srgbClr val="3C3935"/>
                </a:solidFill>
                <a:latin typeface="Arial"/>
                <a:cs typeface="Arial"/>
              </a:rPr>
              <a:t>Bob</a:t>
            </a:r>
            <a:r>
              <a:rPr sz="1800" spc="-15" dirty="0">
                <a:solidFill>
                  <a:srgbClr val="3C3935"/>
                </a:solidFill>
                <a:latin typeface="Arial"/>
                <a:cs typeface="Arial"/>
              </a:rPr>
              <a:t> </a:t>
            </a:r>
            <a:r>
              <a:rPr sz="1800" dirty="0">
                <a:solidFill>
                  <a:srgbClr val="3C3935"/>
                </a:solidFill>
                <a:latin typeface="Arial"/>
                <a:cs typeface="Arial"/>
              </a:rPr>
              <a:t>and</a:t>
            </a:r>
            <a:r>
              <a:rPr sz="1800" spc="-20" dirty="0">
                <a:solidFill>
                  <a:srgbClr val="3C3935"/>
                </a:solidFill>
                <a:latin typeface="Arial"/>
                <a:cs typeface="Arial"/>
              </a:rPr>
              <a:t> </a:t>
            </a:r>
            <a:r>
              <a:rPr sz="1800" dirty="0">
                <a:solidFill>
                  <a:srgbClr val="3C3935"/>
                </a:solidFill>
                <a:latin typeface="Arial"/>
                <a:cs typeface="Arial"/>
              </a:rPr>
              <a:t>asks</a:t>
            </a:r>
            <a:r>
              <a:rPr sz="1800" spc="-15" dirty="0">
                <a:solidFill>
                  <a:srgbClr val="3C3935"/>
                </a:solidFill>
                <a:latin typeface="Arial"/>
                <a:cs typeface="Arial"/>
              </a:rPr>
              <a:t> </a:t>
            </a:r>
            <a:r>
              <a:rPr sz="1800" dirty="0">
                <a:solidFill>
                  <a:srgbClr val="3C3935"/>
                </a:solidFill>
                <a:latin typeface="Arial"/>
                <a:cs typeface="Arial"/>
              </a:rPr>
              <a:t>Bob</a:t>
            </a:r>
            <a:r>
              <a:rPr sz="1800" spc="-15" dirty="0">
                <a:solidFill>
                  <a:srgbClr val="3C3935"/>
                </a:solidFill>
                <a:latin typeface="Arial"/>
                <a:cs typeface="Arial"/>
              </a:rPr>
              <a:t> </a:t>
            </a:r>
            <a:r>
              <a:rPr sz="1800" dirty="0">
                <a:solidFill>
                  <a:srgbClr val="3C3935"/>
                </a:solidFill>
                <a:latin typeface="Arial"/>
                <a:cs typeface="Arial"/>
              </a:rPr>
              <a:t>to</a:t>
            </a:r>
            <a:r>
              <a:rPr sz="1800" spc="-25" dirty="0">
                <a:solidFill>
                  <a:srgbClr val="3C3935"/>
                </a:solidFill>
                <a:latin typeface="Arial"/>
                <a:cs typeface="Arial"/>
              </a:rPr>
              <a:t> </a:t>
            </a:r>
            <a:r>
              <a:rPr sz="1800" dirty="0">
                <a:solidFill>
                  <a:srgbClr val="3C3935"/>
                </a:solidFill>
                <a:latin typeface="Arial"/>
                <a:cs typeface="Arial"/>
              </a:rPr>
              <a:t>guess</a:t>
            </a:r>
            <a:r>
              <a:rPr sz="1800" spc="-15" dirty="0">
                <a:solidFill>
                  <a:srgbClr val="3C3935"/>
                </a:solidFill>
                <a:latin typeface="Arial"/>
                <a:cs typeface="Arial"/>
              </a:rPr>
              <a:t> </a:t>
            </a:r>
            <a:r>
              <a:rPr sz="1800" dirty="0">
                <a:solidFill>
                  <a:srgbClr val="3C3935"/>
                </a:solidFill>
                <a:latin typeface="Arial"/>
                <a:cs typeface="Arial"/>
              </a:rPr>
              <a:t>her</a:t>
            </a:r>
            <a:r>
              <a:rPr sz="1800" spc="-20" dirty="0">
                <a:solidFill>
                  <a:srgbClr val="3C3935"/>
                </a:solidFill>
                <a:latin typeface="Arial"/>
                <a:cs typeface="Arial"/>
              </a:rPr>
              <a:t> age.</a:t>
            </a:r>
            <a:endParaRPr sz="1800">
              <a:latin typeface="Arial"/>
              <a:cs typeface="Arial"/>
            </a:endParaRPr>
          </a:p>
          <a:p>
            <a:pPr marL="292100" marR="71120" indent="-267335">
              <a:lnSpc>
                <a:spcPts val="3030"/>
              </a:lnSpc>
              <a:spcBef>
                <a:spcPts val="240"/>
              </a:spcBef>
              <a:buFont typeface="Wingdings"/>
              <a:buChar char=""/>
              <a:tabLst>
                <a:tab pos="293370" algn="l"/>
              </a:tabLst>
            </a:pPr>
            <a:r>
              <a:rPr sz="1800" dirty="0">
                <a:solidFill>
                  <a:srgbClr val="3C3935"/>
                </a:solidFill>
                <a:latin typeface="Arial"/>
                <a:cs typeface="Arial"/>
              </a:rPr>
              <a:t>Bob</a:t>
            </a:r>
            <a:r>
              <a:rPr sz="1800" spc="-30" dirty="0">
                <a:solidFill>
                  <a:srgbClr val="3C3935"/>
                </a:solidFill>
                <a:latin typeface="Arial"/>
                <a:cs typeface="Arial"/>
              </a:rPr>
              <a:t> </a:t>
            </a:r>
            <a:r>
              <a:rPr sz="1800" dirty="0">
                <a:solidFill>
                  <a:srgbClr val="3C3935"/>
                </a:solidFill>
                <a:latin typeface="Arial"/>
                <a:cs typeface="Arial"/>
              </a:rPr>
              <a:t>makes</a:t>
            </a:r>
            <a:r>
              <a:rPr sz="1800" spc="-20" dirty="0">
                <a:solidFill>
                  <a:srgbClr val="3C3935"/>
                </a:solidFill>
                <a:latin typeface="Arial"/>
                <a:cs typeface="Arial"/>
              </a:rPr>
              <a:t> </a:t>
            </a:r>
            <a:r>
              <a:rPr sz="1800" dirty="0">
                <a:solidFill>
                  <a:srgbClr val="3C3935"/>
                </a:solidFill>
                <a:latin typeface="Arial"/>
                <a:cs typeface="Arial"/>
              </a:rPr>
              <a:t>a</a:t>
            </a:r>
            <a:r>
              <a:rPr sz="1800" spc="-25" dirty="0">
                <a:solidFill>
                  <a:srgbClr val="3C3935"/>
                </a:solidFill>
                <a:latin typeface="Arial"/>
                <a:cs typeface="Arial"/>
              </a:rPr>
              <a:t> </a:t>
            </a:r>
            <a:r>
              <a:rPr sz="1800" dirty="0">
                <a:solidFill>
                  <a:srgbClr val="3C3935"/>
                </a:solidFill>
                <a:latin typeface="Arial"/>
                <a:cs typeface="Arial"/>
              </a:rPr>
              <a:t>guess</a:t>
            </a:r>
            <a:r>
              <a:rPr sz="1800" spc="-25" dirty="0">
                <a:solidFill>
                  <a:srgbClr val="3C3935"/>
                </a:solidFill>
                <a:latin typeface="Arial"/>
                <a:cs typeface="Arial"/>
              </a:rPr>
              <a:t> </a:t>
            </a:r>
            <a:r>
              <a:rPr sz="1800" dirty="0">
                <a:solidFill>
                  <a:srgbClr val="3C3935"/>
                </a:solidFill>
                <a:latin typeface="Arial"/>
                <a:cs typeface="Arial"/>
              </a:rPr>
              <a:t>about</a:t>
            </a:r>
            <a:r>
              <a:rPr sz="1800" spc="-105" dirty="0">
                <a:solidFill>
                  <a:srgbClr val="3C3935"/>
                </a:solidFill>
                <a:latin typeface="Arial"/>
                <a:cs typeface="Arial"/>
              </a:rPr>
              <a:t> </a:t>
            </a:r>
            <a:r>
              <a:rPr sz="1800" dirty="0">
                <a:solidFill>
                  <a:srgbClr val="3C3935"/>
                </a:solidFill>
                <a:latin typeface="Arial"/>
                <a:cs typeface="Arial"/>
              </a:rPr>
              <a:t>Alice’s</a:t>
            </a:r>
            <a:r>
              <a:rPr sz="1800" spc="-15" dirty="0">
                <a:solidFill>
                  <a:srgbClr val="3C3935"/>
                </a:solidFill>
                <a:latin typeface="Arial"/>
                <a:cs typeface="Arial"/>
              </a:rPr>
              <a:t> </a:t>
            </a:r>
            <a:r>
              <a:rPr sz="1800" dirty="0">
                <a:solidFill>
                  <a:srgbClr val="3C3935"/>
                </a:solidFill>
                <a:latin typeface="Arial"/>
                <a:cs typeface="Arial"/>
              </a:rPr>
              <a:t>age</a:t>
            </a:r>
            <a:r>
              <a:rPr sz="1800" spc="-20" dirty="0">
                <a:solidFill>
                  <a:srgbClr val="3C3935"/>
                </a:solidFill>
                <a:latin typeface="Arial"/>
                <a:cs typeface="Arial"/>
              </a:rPr>
              <a:t> </a:t>
            </a:r>
            <a:r>
              <a:rPr sz="1800" dirty="0">
                <a:solidFill>
                  <a:srgbClr val="3C3935"/>
                </a:solidFill>
                <a:latin typeface="Arial"/>
                <a:cs typeface="Arial"/>
              </a:rPr>
              <a:t>and</a:t>
            </a:r>
            <a:r>
              <a:rPr sz="1800" spc="-30" dirty="0">
                <a:solidFill>
                  <a:srgbClr val="3C3935"/>
                </a:solidFill>
                <a:latin typeface="Arial"/>
                <a:cs typeface="Arial"/>
              </a:rPr>
              <a:t> </a:t>
            </a:r>
            <a:r>
              <a:rPr sz="1800" dirty="0">
                <a:solidFill>
                  <a:srgbClr val="3C3935"/>
                </a:solidFill>
                <a:latin typeface="Arial"/>
                <a:cs typeface="Arial"/>
              </a:rPr>
              <a:t>encrypts</a:t>
            </a:r>
            <a:r>
              <a:rPr sz="1800" spc="10" dirty="0">
                <a:solidFill>
                  <a:srgbClr val="3C3935"/>
                </a:solidFill>
                <a:latin typeface="Arial"/>
                <a:cs typeface="Arial"/>
              </a:rPr>
              <a:t> </a:t>
            </a:r>
            <a:r>
              <a:rPr sz="1800" dirty="0">
                <a:solidFill>
                  <a:srgbClr val="3C3935"/>
                </a:solidFill>
                <a:latin typeface="Arial"/>
                <a:cs typeface="Arial"/>
              </a:rPr>
              <a:t>the</a:t>
            </a:r>
            <a:r>
              <a:rPr sz="1800" spc="-35" dirty="0">
                <a:solidFill>
                  <a:srgbClr val="3C3935"/>
                </a:solidFill>
                <a:latin typeface="Arial"/>
                <a:cs typeface="Arial"/>
              </a:rPr>
              <a:t> </a:t>
            </a:r>
            <a:r>
              <a:rPr sz="1800" dirty="0">
                <a:solidFill>
                  <a:srgbClr val="3C3935"/>
                </a:solidFill>
                <a:latin typeface="Arial"/>
                <a:cs typeface="Arial"/>
              </a:rPr>
              <a:t>number</a:t>
            </a:r>
            <a:r>
              <a:rPr sz="1800" spc="-20" dirty="0">
                <a:solidFill>
                  <a:srgbClr val="3C3935"/>
                </a:solidFill>
                <a:latin typeface="Arial"/>
                <a:cs typeface="Arial"/>
              </a:rPr>
              <a:t> </a:t>
            </a:r>
            <a:r>
              <a:rPr sz="1800" spc="-10" dirty="0">
                <a:solidFill>
                  <a:srgbClr val="3C3935"/>
                </a:solidFill>
                <a:latin typeface="Arial"/>
                <a:cs typeface="Arial"/>
              </a:rPr>
              <a:t>before 	</a:t>
            </a:r>
            <a:r>
              <a:rPr sz="1800" dirty="0">
                <a:solidFill>
                  <a:srgbClr val="3C3935"/>
                </a:solidFill>
                <a:latin typeface="Arial"/>
                <a:cs typeface="Arial"/>
              </a:rPr>
              <a:t>sending</a:t>
            </a:r>
            <a:r>
              <a:rPr sz="1800" spc="-25" dirty="0">
                <a:solidFill>
                  <a:srgbClr val="3C3935"/>
                </a:solidFill>
                <a:latin typeface="Arial"/>
                <a:cs typeface="Arial"/>
              </a:rPr>
              <a:t> </a:t>
            </a:r>
            <a:r>
              <a:rPr sz="1800" dirty="0">
                <a:solidFill>
                  <a:srgbClr val="3C3935"/>
                </a:solidFill>
                <a:latin typeface="Arial"/>
                <a:cs typeface="Arial"/>
              </a:rPr>
              <a:t>to</a:t>
            </a:r>
            <a:r>
              <a:rPr sz="1800" spc="-125" dirty="0">
                <a:solidFill>
                  <a:srgbClr val="3C3935"/>
                </a:solidFill>
                <a:latin typeface="Arial"/>
                <a:cs typeface="Arial"/>
              </a:rPr>
              <a:t> </a:t>
            </a:r>
            <a:r>
              <a:rPr sz="1800" dirty="0">
                <a:solidFill>
                  <a:srgbClr val="3C3935"/>
                </a:solidFill>
                <a:latin typeface="Arial"/>
                <a:cs typeface="Arial"/>
              </a:rPr>
              <a:t>Alice.</a:t>
            </a:r>
            <a:r>
              <a:rPr sz="1800" spc="-25" dirty="0">
                <a:solidFill>
                  <a:srgbClr val="3C3935"/>
                </a:solidFill>
                <a:latin typeface="Arial"/>
                <a:cs typeface="Arial"/>
              </a:rPr>
              <a:t> </a:t>
            </a:r>
            <a:r>
              <a:rPr sz="1800" dirty="0">
                <a:solidFill>
                  <a:srgbClr val="3C3935"/>
                </a:solidFill>
                <a:latin typeface="Arial"/>
                <a:cs typeface="Arial"/>
              </a:rPr>
              <a:t>Suppose</a:t>
            </a:r>
            <a:r>
              <a:rPr sz="1800" spc="-5" dirty="0">
                <a:solidFill>
                  <a:srgbClr val="3C3935"/>
                </a:solidFill>
                <a:latin typeface="Arial"/>
                <a:cs typeface="Arial"/>
              </a:rPr>
              <a:t> </a:t>
            </a:r>
            <a:r>
              <a:rPr sz="1800" dirty="0">
                <a:solidFill>
                  <a:srgbClr val="3C3935"/>
                </a:solidFill>
                <a:latin typeface="Arial"/>
                <a:cs typeface="Arial"/>
              </a:rPr>
              <a:t>Bob</a:t>
            </a:r>
            <a:r>
              <a:rPr sz="1800" spc="-25" dirty="0">
                <a:solidFill>
                  <a:srgbClr val="3C3935"/>
                </a:solidFill>
                <a:latin typeface="Arial"/>
                <a:cs typeface="Arial"/>
              </a:rPr>
              <a:t> </a:t>
            </a:r>
            <a:r>
              <a:rPr sz="1800" dirty="0">
                <a:solidFill>
                  <a:srgbClr val="3C3935"/>
                </a:solidFill>
                <a:latin typeface="Arial"/>
                <a:cs typeface="Arial"/>
              </a:rPr>
              <a:t>assumes</a:t>
            </a:r>
            <a:r>
              <a:rPr sz="1800" spc="-10" dirty="0">
                <a:solidFill>
                  <a:srgbClr val="3C3935"/>
                </a:solidFill>
                <a:latin typeface="Arial"/>
                <a:cs typeface="Arial"/>
              </a:rPr>
              <a:t> </a:t>
            </a:r>
            <a:r>
              <a:rPr sz="1800" dirty="0">
                <a:solidFill>
                  <a:srgbClr val="3C3935"/>
                </a:solidFill>
                <a:latin typeface="Arial"/>
                <a:cs typeface="Arial"/>
              </a:rPr>
              <a:t>that</a:t>
            </a:r>
            <a:r>
              <a:rPr sz="1800" spc="-125" dirty="0">
                <a:solidFill>
                  <a:srgbClr val="3C3935"/>
                </a:solidFill>
                <a:latin typeface="Arial"/>
                <a:cs typeface="Arial"/>
              </a:rPr>
              <a:t> </a:t>
            </a:r>
            <a:r>
              <a:rPr sz="1800" dirty="0">
                <a:solidFill>
                  <a:srgbClr val="3C3935"/>
                </a:solidFill>
                <a:latin typeface="Arial"/>
                <a:cs typeface="Arial"/>
              </a:rPr>
              <a:t>Alice</a:t>
            </a:r>
            <a:r>
              <a:rPr sz="1800" spc="-20" dirty="0">
                <a:solidFill>
                  <a:srgbClr val="3C3935"/>
                </a:solidFill>
                <a:latin typeface="Arial"/>
                <a:cs typeface="Arial"/>
              </a:rPr>
              <a:t> </a:t>
            </a:r>
            <a:r>
              <a:rPr sz="1800" dirty="0">
                <a:solidFill>
                  <a:srgbClr val="3C3935"/>
                </a:solidFill>
                <a:latin typeface="Arial"/>
                <a:cs typeface="Arial"/>
              </a:rPr>
              <a:t>is</a:t>
            </a:r>
            <a:r>
              <a:rPr sz="1800" spc="-25" dirty="0">
                <a:solidFill>
                  <a:srgbClr val="3C3935"/>
                </a:solidFill>
                <a:latin typeface="Arial"/>
                <a:cs typeface="Arial"/>
              </a:rPr>
              <a:t> </a:t>
            </a:r>
            <a:r>
              <a:rPr sz="1800" dirty="0">
                <a:solidFill>
                  <a:srgbClr val="3C3935"/>
                </a:solidFill>
                <a:latin typeface="Arial"/>
                <a:cs typeface="Arial"/>
              </a:rPr>
              <a:t>18</a:t>
            </a:r>
            <a:r>
              <a:rPr sz="1800" spc="-30" dirty="0">
                <a:solidFill>
                  <a:srgbClr val="3C3935"/>
                </a:solidFill>
                <a:latin typeface="Arial"/>
                <a:cs typeface="Arial"/>
              </a:rPr>
              <a:t> </a:t>
            </a:r>
            <a:r>
              <a:rPr sz="1800" dirty="0">
                <a:solidFill>
                  <a:srgbClr val="3C3935"/>
                </a:solidFill>
                <a:latin typeface="Arial"/>
                <a:cs typeface="Arial"/>
              </a:rPr>
              <a:t>years </a:t>
            </a:r>
            <a:r>
              <a:rPr sz="1800" spc="-20" dirty="0">
                <a:solidFill>
                  <a:srgbClr val="3C3935"/>
                </a:solidFill>
                <a:latin typeface="Arial"/>
                <a:cs typeface="Arial"/>
              </a:rPr>
              <a:t>old.</a:t>
            </a:r>
            <a:endParaRPr sz="1800">
              <a:latin typeface="Arial"/>
              <a:cs typeface="Arial"/>
            </a:endParaRPr>
          </a:p>
          <a:p>
            <a:pPr marL="291465" indent="-266065">
              <a:lnSpc>
                <a:spcPct val="100000"/>
              </a:lnSpc>
              <a:spcBef>
                <a:spcPts val="615"/>
              </a:spcBef>
              <a:buFont typeface="Wingdings"/>
              <a:buChar char=""/>
              <a:tabLst>
                <a:tab pos="291465" algn="l"/>
              </a:tabLst>
            </a:pPr>
            <a:r>
              <a:rPr sz="1800" spc="-10" dirty="0">
                <a:solidFill>
                  <a:srgbClr val="3C3935"/>
                </a:solidFill>
                <a:latin typeface="Arial"/>
                <a:cs typeface="Arial"/>
              </a:rPr>
              <a:t>Now,</a:t>
            </a:r>
            <a:r>
              <a:rPr sz="1800" spc="20" dirty="0">
                <a:solidFill>
                  <a:srgbClr val="3C3935"/>
                </a:solidFill>
                <a:latin typeface="Arial"/>
                <a:cs typeface="Arial"/>
              </a:rPr>
              <a:t> </a:t>
            </a:r>
            <a:r>
              <a:rPr sz="1800" dirty="0">
                <a:solidFill>
                  <a:srgbClr val="3C3935"/>
                </a:solidFill>
                <a:latin typeface="Arial"/>
                <a:cs typeface="Arial"/>
              </a:rPr>
              <a:t>Bob</a:t>
            </a:r>
            <a:r>
              <a:rPr sz="1800" spc="-20" dirty="0">
                <a:solidFill>
                  <a:srgbClr val="3C3935"/>
                </a:solidFill>
                <a:latin typeface="Arial"/>
                <a:cs typeface="Arial"/>
              </a:rPr>
              <a:t> </a:t>
            </a:r>
            <a:r>
              <a:rPr sz="1800" dirty="0">
                <a:solidFill>
                  <a:srgbClr val="3C3935"/>
                </a:solidFill>
                <a:latin typeface="Arial"/>
                <a:cs typeface="Arial"/>
              </a:rPr>
              <a:t>sets</a:t>
            </a:r>
            <a:r>
              <a:rPr sz="1800" spc="-15" dirty="0">
                <a:solidFill>
                  <a:srgbClr val="3C3935"/>
                </a:solidFill>
                <a:latin typeface="Arial"/>
                <a:cs typeface="Arial"/>
              </a:rPr>
              <a:t> </a:t>
            </a:r>
            <a:r>
              <a:rPr sz="1800" dirty="0">
                <a:solidFill>
                  <a:srgbClr val="3C3935"/>
                </a:solidFill>
                <a:latin typeface="Arial"/>
                <a:cs typeface="Arial"/>
              </a:rPr>
              <a:t>M</a:t>
            </a:r>
            <a:r>
              <a:rPr sz="1800" spc="-30" dirty="0">
                <a:solidFill>
                  <a:srgbClr val="3C3935"/>
                </a:solidFill>
                <a:latin typeface="Arial"/>
                <a:cs typeface="Arial"/>
              </a:rPr>
              <a:t> </a:t>
            </a:r>
            <a:r>
              <a:rPr sz="1800" dirty="0">
                <a:solidFill>
                  <a:srgbClr val="3C3935"/>
                </a:solidFill>
                <a:latin typeface="Arial"/>
                <a:cs typeface="Arial"/>
              </a:rPr>
              <a:t>=</a:t>
            </a:r>
            <a:r>
              <a:rPr sz="1800" spc="-10" dirty="0">
                <a:solidFill>
                  <a:srgbClr val="3C3935"/>
                </a:solidFill>
                <a:latin typeface="Arial"/>
                <a:cs typeface="Arial"/>
              </a:rPr>
              <a:t> </a:t>
            </a:r>
            <a:r>
              <a:rPr sz="1800" dirty="0">
                <a:solidFill>
                  <a:srgbClr val="3C3935"/>
                </a:solidFill>
                <a:latin typeface="Arial"/>
                <a:cs typeface="Arial"/>
              </a:rPr>
              <a:t>18.</a:t>
            </a:r>
            <a:r>
              <a:rPr sz="1800" spc="-50" dirty="0">
                <a:solidFill>
                  <a:srgbClr val="3C3935"/>
                </a:solidFill>
                <a:latin typeface="Arial"/>
                <a:cs typeface="Arial"/>
              </a:rPr>
              <a:t> </a:t>
            </a:r>
            <a:r>
              <a:rPr sz="1800" dirty="0">
                <a:solidFill>
                  <a:srgbClr val="3C3935"/>
                </a:solidFill>
                <a:latin typeface="Arial"/>
                <a:cs typeface="Arial"/>
              </a:rPr>
              <a:t>Then,</a:t>
            </a:r>
            <a:r>
              <a:rPr sz="1800" spc="-25" dirty="0">
                <a:solidFill>
                  <a:srgbClr val="3C3935"/>
                </a:solidFill>
                <a:latin typeface="Arial"/>
                <a:cs typeface="Arial"/>
              </a:rPr>
              <a:t> </a:t>
            </a:r>
            <a:r>
              <a:rPr sz="1800" dirty="0">
                <a:solidFill>
                  <a:srgbClr val="3C3935"/>
                </a:solidFill>
                <a:latin typeface="Arial"/>
                <a:cs typeface="Arial"/>
              </a:rPr>
              <a:t>he</a:t>
            </a:r>
            <a:r>
              <a:rPr sz="1800" spc="-30" dirty="0">
                <a:solidFill>
                  <a:srgbClr val="3C3935"/>
                </a:solidFill>
                <a:latin typeface="Arial"/>
                <a:cs typeface="Arial"/>
              </a:rPr>
              <a:t> </a:t>
            </a:r>
            <a:r>
              <a:rPr sz="1800" dirty="0">
                <a:solidFill>
                  <a:srgbClr val="3C3935"/>
                </a:solidFill>
                <a:latin typeface="Arial"/>
                <a:cs typeface="Arial"/>
              </a:rPr>
              <a:t>computes</a:t>
            </a:r>
            <a:r>
              <a:rPr sz="1800" spc="-10" dirty="0">
                <a:solidFill>
                  <a:srgbClr val="3C3935"/>
                </a:solidFill>
                <a:latin typeface="Arial"/>
                <a:cs typeface="Arial"/>
              </a:rPr>
              <a:t> </a:t>
            </a:r>
            <a:r>
              <a:rPr sz="1800" dirty="0">
                <a:solidFill>
                  <a:srgbClr val="3C3935"/>
                </a:solidFill>
                <a:latin typeface="Arial"/>
                <a:cs typeface="Arial"/>
              </a:rPr>
              <a:t>C</a:t>
            </a:r>
            <a:r>
              <a:rPr sz="1800" spc="-20" dirty="0">
                <a:solidFill>
                  <a:srgbClr val="3C3935"/>
                </a:solidFill>
                <a:latin typeface="Arial"/>
                <a:cs typeface="Arial"/>
              </a:rPr>
              <a:t> </a:t>
            </a:r>
            <a:r>
              <a:rPr sz="1800" dirty="0">
                <a:solidFill>
                  <a:srgbClr val="3C3935"/>
                </a:solidFill>
                <a:latin typeface="Arial"/>
                <a:cs typeface="Arial"/>
              </a:rPr>
              <a:t>≡</a:t>
            </a:r>
            <a:r>
              <a:rPr sz="1800" spc="-20" dirty="0">
                <a:solidFill>
                  <a:srgbClr val="3C3935"/>
                </a:solidFill>
                <a:latin typeface="Arial"/>
                <a:cs typeface="Arial"/>
              </a:rPr>
              <a:t> </a:t>
            </a:r>
            <a:r>
              <a:rPr sz="1800" dirty="0">
                <a:solidFill>
                  <a:srgbClr val="3C3935"/>
                </a:solidFill>
                <a:latin typeface="Arial"/>
                <a:cs typeface="Arial"/>
              </a:rPr>
              <a:t>M</a:t>
            </a:r>
            <a:r>
              <a:rPr sz="2400" baseline="24305" dirty="0">
                <a:solidFill>
                  <a:srgbClr val="3C3935"/>
                </a:solidFill>
                <a:latin typeface="Arial"/>
                <a:cs typeface="Arial"/>
              </a:rPr>
              <a:t>e</a:t>
            </a:r>
            <a:r>
              <a:rPr sz="2400" spc="52" baseline="24305" dirty="0">
                <a:solidFill>
                  <a:srgbClr val="3C3935"/>
                </a:solidFill>
                <a:latin typeface="Arial"/>
                <a:cs typeface="Arial"/>
              </a:rPr>
              <a:t> </a:t>
            </a:r>
            <a:r>
              <a:rPr sz="1800" dirty="0">
                <a:solidFill>
                  <a:srgbClr val="3C3935"/>
                </a:solidFill>
                <a:latin typeface="Arial"/>
                <a:cs typeface="Arial"/>
              </a:rPr>
              <a:t>≡</a:t>
            </a:r>
            <a:r>
              <a:rPr sz="1800" spc="-25" dirty="0">
                <a:solidFill>
                  <a:srgbClr val="3C3935"/>
                </a:solidFill>
                <a:latin typeface="Arial"/>
                <a:cs typeface="Arial"/>
              </a:rPr>
              <a:t> </a:t>
            </a:r>
            <a:r>
              <a:rPr sz="1800" dirty="0">
                <a:solidFill>
                  <a:srgbClr val="3C3935"/>
                </a:solidFill>
                <a:latin typeface="Arial"/>
                <a:cs typeface="Arial"/>
              </a:rPr>
              <a:t>18</a:t>
            </a:r>
            <a:r>
              <a:rPr sz="2400" baseline="24305" dirty="0">
                <a:solidFill>
                  <a:srgbClr val="3C3935"/>
                </a:solidFill>
                <a:latin typeface="Arial"/>
                <a:cs typeface="Arial"/>
              </a:rPr>
              <a:t>3</a:t>
            </a:r>
            <a:r>
              <a:rPr sz="2400" spc="-7" baseline="24305" dirty="0">
                <a:solidFill>
                  <a:srgbClr val="3C3935"/>
                </a:solidFill>
                <a:latin typeface="Arial"/>
                <a:cs typeface="Arial"/>
              </a:rPr>
              <a:t> </a:t>
            </a:r>
            <a:r>
              <a:rPr sz="1800" dirty="0">
                <a:solidFill>
                  <a:srgbClr val="3C3935"/>
                </a:solidFill>
                <a:latin typeface="Arial"/>
                <a:cs typeface="Arial"/>
              </a:rPr>
              <a:t>(mod</a:t>
            </a:r>
            <a:r>
              <a:rPr sz="1800" spc="-30" dirty="0">
                <a:solidFill>
                  <a:srgbClr val="3C3935"/>
                </a:solidFill>
                <a:latin typeface="Arial"/>
                <a:cs typeface="Arial"/>
              </a:rPr>
              <a:t> </a:t>
            </a:r>
            <a:r>
              <a:rPr sz="1800" dirty="0">
                <a:solidFill>
                  <a:srgbClr val="3C3935"/>
                </a:solidFill>
                <a:latin typeface="Arial"/>
                <a:cs typeface="Arial"/>
              </a:rPr>
              <a:t>55)</a:t>
            </a:r>
            <a:r>
              <a:rPr sz="1800" spc="-10" dirty="0">
                <a:solidFill>
                  <a:srgbClr val="3C3935"/>
                </a:solidFill>
                <a:latin typeface="Arial"/>
                <a:cs typeface="Arial"/>
              </a:rPr>
              <a:t> </a:t>
            </a:r>
            <a:r>
              <a:rPr sz="1800" dirty="0">
                <a:solidFill>
                  <a:srgbClr val="3C3935"/>
                </a:solidFill>
                <a:latin typeface="Arial"/>
                <a:cs typeface="Arial"/>
              </a:rPr>
              <a:t>=</a:t>
            </a:r>
            <a:r>
              <a:rPr sz="1800" spc="-15" dirty="0">
                <a:solidFill>
                  <a:srgbClr val="3C3935"/>
                </a:solidFill>
                <a:latin typeface="Arial"/>
                <a:cs typeface="Arial"/>
              </a:rPr>
              <a:t> </a:t>
            </a:r>
            <a:r>
              <a:rPr sz="1800" spc="-25" dirty="0">
                <a:solidFill>
                  <a:srgbClr val="3C3935"/>
                </a:solidFill>
                <a:latin typeface="Arial"/>
                <a:cs typeface="Arial"/>
              </a:rPr>
              <a:t>2.</a:t>
            </a:r>
            <a:endParaRPr sz="1800">
              <a:latin typeface="Arial"/>
              <a:cs typeface="Arial"/>
            </a:endParaRPr>
          </a:p>
          <a:p>
            <a:pPr marL="291465" indent="-266065">
              <a:lnSpc>
                <a:spcPct val="100000"/>
              </a:lnSpc>
              <a:spcBef>
                <a:spcPts val="865"/>
              </a:spcBef>
              <a:buFont typeface="Wingdings"/>
              <a:buChar char=""/>
              <a:tabLst>
                <a:tab pos="291465" algn="l"/>
              </a:tabLst>
            </a:pPr>
            <a:r>
              <a:rPr sz="1800" dirty="0">
                <a:solidFill>
                  <a:srgbClr val="3C3935"/>
                </a:solidFill>
                <a:latin typeface="Arial"/>
                <a:cs typeface="Arial"/>
              </a:rPr>
              <a:t>Bob</a:t>
            </a:r>
            <a:r>
              <a:rPr sz="1800" spc="-30" dirty="0">
                <a:solidFill>
                  <a:srgbClr val="3C3935"/>
                </a:solidFill>
                <a:latin typeface="Arial"/>
                <a:cs typeface="Arial"/>
              </a:rPr>
              <a:t> </a:t>
            </a:r>
            <a:r>
              <a:rPr sz="1800" dirty="0">
                <a:solidFill>
                  <a:srgbClr val="3C3935"/>
                </a:solidFill>
                <a:latin typeface="Arial"/>
                <a:cs typeface="Arial"/>
              </a:rPr>
              <a:t>sends</a:t>
            </a:r>
            <a:r>
              <a:rPr sz="1800" spc="-15" dirty="0">
                <a:solidFill>
                  <a:srgbClr val="3C3935"/>
                </a:solidFill>
                <a:latin typeface="Arial"/>
                <a:cs typeface="Arial"/>
              </a:rPr>
              <a:t> </a:t>
            </a:r>
            <a:r>
              <a:rPr sz="1800" dirty="0">
                <a:solidFill>
                  <a:srgbClr val="3C3935"/>
                </a:solidFill>
                <a:latin typeface="Arial"/>
                <a:cs typeface="Arial"/>
              </a:rPr>
              <a:t>the</a:t>
            </a:r>
            <a:r>
              <a:rPr sz="1800" spc="-35" dirty="0">
                <a:solidFill>
                  <a:srgbClr val="3C3935"/>
                </a:solidFill>
                <a:latin typeface="Arial"/>
                <a:cs typeface="Arial"/>
              </a:rPr>
              <a:t> </a:t>
            </a:r>
            <a:r>
              <a:rPr sz="1800" dirty="0">
                <a:solidFill>
                  <a:srgbClr val="3C3935"/>
                </a:solidFill>
                <a:latin typeface="Arial"/>
                <a:cs typeface="Arial"/>
              </a:rPr>
              <a:t>ciphertext</a:t>
            </a:r>
            <a:r>
              <a:rPr sz="1800" spc="-10" dirty="0">
                <a:solidFill>
                  <a:srgbClr val="3C3935"/>
                </a:solidFill>
                <a:latin typeface="Arial"/>
                <a:cs typeface="Arial"/>
              </a:rPr>
              <a:t> </a:t>
            </a:r>
            <a:r>
              <a:rPr sz="1800" dirty="0">
                <a:solidFill>
                  <a:srgbClr val="3C3935"/>
                </a:solidFill>
                <a:latin typeface="Arial"/>
                <a:cs typeface="Arial"/>
              </a:rPr>
              <a:t>to</a:t>
            </a:r>
            <a:r>
              <a:rPr sz="1800" spc="-114" dirty="0">
                <a:solidFill>
                  <a:srgbClr val="3C3935"/>
                </a:solidFill>
                <a:latin typeface="Arial"/>
                <a:cs typeface="Arial"/>
              </a:rPr>
              <a:t> </a:t>
            </a:r>
            <a:r>
              <a:rPr sz="1800" spc="-10" dirty="0">
                <a:solidFill>
                  <a:srgbClr val="3C3935"/>
                </a:solidFill>
                <a:latin typeface="Arial"/>
                <a:cs typeface="Arial"/>
              </a:rPr>
              <a:t>Alice.</a:t>
            </a:r>
            <a:endParaRPr sz="18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105</a:t>
            </a:fld>
            <a:r>
              <a:rPr spc="204" dirty="0"/>
              <a:t> </a:t>
            </a:r>
            <a:r>
              <a:rPr spc="-50" dirty="0"/>
              <a:t>|</a:t>
            </a:r>
          </a:p>
        </p:txBody>
      </p:sp>
      <p:sp>
        <p:nvSpPr>
          <p:cNvPr id="3" name="object 3"/>
          <p:cNvSpPr txBox="1">
            <a:spLocks noGrp="1"/>
          </p:cNvSpPr>
          <p:nvPr>
            <p:ph type="title"/>
          </p:nvPr>
        </p:nvSpPr>
        <p:spPr>
          <a:prstGeom prst="rect">
            <a:avLst/>
          </a:prstGeom>
        </p:spPr>
        <p:txBody>
          <a:bodyPr vert="horz" wrap="square" lIns="0" tIns="144449" rIns="0" bIns="0" rtlCol="0">
            <a:spAutoFit/>
          </a:bodyPr>
          <a:lstStyle/>
          <a:p>
            <a:pPr marL="45085">
              <a:lnSpc>
                <a:spcPct val="100000"/>
              </a:lnSpc>
              <a:spcBef>
                <a:spcPts val="105"/>
              </a:spcBef>
            </a:pPr>
            <a:r>
              <a:rPr dirty="0"/>
              <a:t>Hack a </a:t>
            </a:r>
            <a:r>
              <a:rPr spc="-10" dirty="0"/>
              <a:t>Message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345" y="1249876"/>
            <a:ext cx="6777990" cy="793115"/>
          </a:xfrm>
          <a:prstGeom prst="rect">
            <a:avLst/>
          </a:prstGeom>
        </p:spPr>
        <p:txBody>
          <a:bodyPr vert="horz" wrap="square" lIns="0" tIns="121920" rIns="0" bIns="0" rtlCol="0">
            <a:spAutoFit/>
          </a:bodyPr>
          <a:lstStyle/>
          <a:p>
            <a:pPr marL="278765" indent="-266065">
              <a:lnSpc>
                <a:spcPct val="100000"/>
              </a:lnSpc>
              <a:spcBef>
                <a:spcPts val="960"/>
              </a:spcBef>
              <a:buFont typeface="Wingdings"/>
              <a:buChar char=""/>
              <a:tabLst>
                <a:tab pos="278765" algn="l"/>
              </a:tabLst>
            </a:pPr>
            <a:r>
              <a:rPr sz="1800" dirty="0">
                <a:solidFill>
                  <a:srgbClr val="3C3935"/>
                </a:solidFill>
                <a:latin typeface="Arial"/>
                <a:cs typeface="Arial"/>
              </a:rPr>
              <a:t>Eve</a:t>
            </a:r>
            <a:r>
              <a:rPr sz="1800" spc="-40" dirty="0">
                <a:solidFill>
                  <a:srgbClr val="3C3935"/>
                </a:solidFill>
                <a:latin typeface="Arial"/>
                <a:cs typeface="Arial"/>
              </a:rPr>
              <a:t> </a:t>
            </a:r>
            <a:r>
              <a:rPr sz="1800" dirty="0">
                <a:solidFill>
                  <a:srgbClr val="3C3935"/>
                </a:solidFill>
                <a:latin typeface="Arial"/>
                <a:cs typeface="Arial"/>
              </a:rPr>
              <a:t>receives</a:t>
            </a:r>
            <a:r>
              <a:rPr sz="1800" spc="-20" dirty="0">
                <a:solidFill>
                  <a:srgbClr val="3C3935"/>
                </a:solidFill>
                <a:latin typeface="Arial"/>
                <a:cs typeface="Arial"/>
              </a:rPr>
              <a:t> </a:t>
            </a:r>
            <a:r>
              <a:rPr sz="1800" dirty="0">
                <a:solidFill>
                  <a:srgbClr val="3C3935"/>
                </a:solidFill>
                <a:latin typeface="Arial"/>
                <a:cs typeface="Arial"/>
              </a:rPr>
              <a:t>the</a:t>
            </a:r>
            <a:r>
              <a:rPr sz="1800" spc="-40" dirty="0">
                <a:solidFill>
                  <a:srgbClr val="3C3935"/>
                </a:solidFill>
                <a:latin typeface="Arial"/>
                <a:cs typeface="Arial"/>
              </a:rPr>
              <a:t> </a:t>
            </a:r>
            <a:r>
              <a:rPr sz="1800" dirty="0">
                <a:solidFill>
                  <a:srgbClr val="3C3935"/>
                </a:solidFill>
                <a:latin typeface="Arial"/>
                <a:cs typeface="Arial"/>
              </a:rPr>
              <a:t>message</a:t>
            </a:r>
            <a:r>
              <a:rPr sz="1800" spc="-25" dirty="0">
                <a:solidFill>
                  <a:srgbClr val="3C3935"/>
                </a:solidFill>
                <a:latin typeface="Arial"/>
                <a:cs typeface="Arial"/>
              </a:rPr>
              <a:t> </a:t>
            </a:r>
            <a:r>
              <a:rPr sz="1800" dirty="0">
                <a:solidFill>
                  <a:srgbClr val="3C3935"/>
                </a:solidFill>
                <a:latin typeface="Arial"/>
                <a:cs typeface="Arial"/>
              </a:rPr>
              <a:t>and</a:t>
            </a:r>
            <a:r>
              <a:rPr sz="1800" spc="-30" dirty="0">
                <a:solidFill>
                  <a:srgbClr val="3C3935"/>
                </a:solidFill>
                <a:latin typeface="Arial"/>
                <a:cs typeface="Arial"/>
              </a:rPr>
              <a:t> </a:t>
            </a:r>
            <a:r>
              <a:rPr sz="1800" dirty="0">
                <a:solidFill>
                  <a:srgbClr val="3C3935"/>
                </a:solidFill>
                <a:latin typeface="Arial"/>
                <a:cs typeface="Arial"/>
              </a:rPr>
              <a:t>wants</a:t>
            </a:r>
            <a:r>
              <a:rPr sz="1800" spc="15" dirty="0">
                <a:solidFill>
                  <a:srgbClr val="3C3935"/>
                </a:solidFill>
                <a:latin typeface="Arial"/>
                <a:cs typeface="Arial"/>
              </a:rPr>
              <a:t> </a:t>
            </a:r>
            <a:r>
              <a:rPr sz="1800" dirty="0">
                <a:solidFill>
                  <a:srgbClr val="3C3935"/>
                </a:solidFill>
                <a:latin typeface="Arial"/>
                <a:cs typeface="Arial"/>
              </a:rPr>
              <a:t>to</a:t>
            </a:r>
            <a:r>
              <a:rPr sz="1800" spc="-40" dirty="0">
                <a:solidFill>
                  <a:srgbClr val="3C3935"/>
                </a:solidFill>
                <a:latin typeface="Arial"/>
                <a:cs typeface="Arial"/>
              </a:rPr>
              <a:t> </a:t>
            </a:r>
            <a:r>
              <a:rPr sz="1800" dirty="0">
                <a:solidFill>
                  <a:srgbClr val="3C3935"/>
                </a:solidFill>
                <a:latin typeface="Arial"/>
                <a:cs typeface="Arial"/>
              </a:rPr>
              <a:t>decrypt</a:t>
            </a:r>
            <a:r>
              <a:rPr sz="1800" spc="5" dirty="0">
                <a:solidFill>
                  <a:srgbClr val="3C3935"/>
                </a:solidFill>
                <a:latin typeface="Arial"/>
                <a:cs typeface="Arial"/>
              </a:rPr>
              <a:t> </a:t>
            </a:r>
            <a:r>
              <a:rPr sz="1800" spc="-25" dirty="0">
                <a:solidFill>
                  <a:srgbClr val="3C3935"/>
                </a:solidFill>
                <a:latin typeface="Arial"/>
                <a:cs typeface="Arial"/>
              </a:rPr>
              <a:t>it.</a:t>
            </a:r>
            <a:endParaRPr sz="1800">
              <a:latin typeface="Arial"/>
              <a:cs typeface="Arial"/>
            </a:endParaRPr>
          </a:p>
          <a:p>
            <a:pPr marL="278765" indent="-266065">
              <a:lnSpc>
                <a:spcPct val="100000"/>
              </a:lnSpc>
              <a:spcBef>
                <a:spcPts val="865"/>
              </a:spcBef>
              <a:buFont typeface="Wingdings"/>
              <a:buChar char=""/>
              <a:tabLst>
                <a:tab pos="278765" algn="l"/>
              </a:tabLst>
            </a:pPr>
            <a:r>
              <a:rPr sz="1800" dirty="0">
                <a:solidFill>
                  <a:srgbClr val="3C3935"/>
                </a:solidFill>
                <a:latin typeface="Arial"/>
                <a:cs typeface="Arial"/>
              </a:rPr>
              <a:t>Only</a:t>
            </a:r>
            <a:r>
              <a:rPr sz="1800" spc="-50" dirty="0">
                <a:solidFill>
                  <a:srgbClr val="3C3935"/>
                </a:solidFill>
                <a:latin typeface="Arial"/>
                <a:cs typeface="Arial"/>
              </a:rPr>
              <a:t> </a:t>
            </a:r>
            <a:r>
              <a:rPr sz="1800" dirty="0">
                <a:solidFill>
                  <a:srgbClr val="3C3935"/>
                </a:solidFill>
                <a:latin typeface="Arial"/>
                <a:cs typeface="Arial"/>
              </a:rPr>
              <a:t>knowing</a:t>
            </a:r>
            <a:r>
              <a:rPr sz="1800" spc="5" dirty="0">
                <a:solidFill>
                  <a:srgbClr val="3C3935"/>
                </a:solidFill>
                <a:latin typeface="Arial"/>
                <a:cs typeface="Arial"/>
              </a:rPr>
              <a:t> </a:t>
            </a:r>
            <a:r>
              <a:rPr sz="1800" dirty="0">
                <a:solidFill>
                  <a:srgbClr val="3C3935"/>
                </a:solidFill>
                <a:latin typeface="Arial"/>
                <a:cs typeface="Arial"/>
              </a:rPr>
              <a:t>public</a:t>
            </a:r>
            <a:r>
              <a:rPr sz="1800" spc="-10" dirty="0">
                <a:solidFill>
                  <a:srgbClr val="3C3935"/>
                </a:solidFill>
                <a:latin typeface="Arial"/>
                <a:cs typeface="Arial"/>
              </a:rPr>
              <a:t> </a:t>
            </a:r>
            <a:r>
              <a:rPr sz="1800" dirty="0">
                <a:solidFill>
                  <a:srgbClr val="3C3935"/>
                </a:solidFill>
                <a:latin typeface="Arial"/>
                <a:cs typeface="Arial"/>
              </a:rPr>
              <a:t>key</a:t>
            </a:r>
            <a:r>
              <a:rPr sz="1800" spc="-35" dirty="0">
                <a:solidFill>
                  <a:srgbClr val="3C3935"/>
                </a:solidFill>
                <a:latin typeface="Arial"/>
                <a:cs typeface="Arial"/>
              </a:rPr>
              <a:t> </a:t>
            </a:r>
            <a:r>
              <a:rPr sz="1800" dirty="0">
                <a:solidFill>
                  <a:srgbClr val="3C3935"/>
                </a:solidFill>
                <a:latin typeface="Arial"/>
                <a:cs typeface="Arial"/>
              </a:rPr>
              <a:t>of</a:t>
            </a:r>
            <a:r>
              <a:rPr sz="1800" spc="-125" dirty="0">
                <a:solidFill>
                  <a:srgbClr val="3C3935"/>
                </a:solidFill>
                <a:latin typeface="Arial"/>
                <a:cs typeface="Arial"/>
              </a:rPr>
              <a:t> </a:t>
            </a:r>
            <a:r>
              <a:rPr sz="1800" dirty="0">
                <a:solidFill>
                  <a:srgbClr val="3C3935"/>
                </a:solidFill>
                <a:latin typeface="Arial"/>
                <a:cs typeface="Arial"/>
              </a:rPr>
              <a:t>Alice,</a:t>
            </a:r>
            <a:r>
              <a:rPr sz="1800" spc="-30" dirty="0">
                <a:solidFill>
                  <a:srgbClr val="3C3935"/>
                </a:solidFill>
                <a:latin typeface="Arial"/>
                <a:cs typeface="Arial"/>
              </a:rPr>
              <a:t> </a:t>
            </a:r>
            <a:r>
              <a:rPr sz="1800" dirty="0">
                <a:solidFill>
                  <a:srgbClr val="3C3935"/>
                </a:solidFill>
                <a:latin typeface="Arial"/>
                <a:cs typeface="Arial"/>
              </a:rPr>
              <a:t>can</a:t>
            </a:r>
            <a:r>
              <a:rPr sz="1800" spc="-25" dirty="0">
                <a:solidFill>
                  <a:srgbClr val="3C3935"/>
                </a:solidFill>
                <a:latin typeface="Arial"/>
                <a:cs typeface="Arial"/>
              </a:rPr>
              <a:t> </a:t>
            </a:r>
            <a:r>
              <a:rPr sz="1800" dirty="0">
                <a:solidFill>
                  <a:srgbClr val="3C3935"/>
                </a:solidFill>
                <a:latin typeface="Arial"/>
                <a:cs typeface="Arial"/>
              </a:rPr>
              <a:t>she</a:t>
            </a:r>
            <a:r>
              <a:rPr sz="1800" spc="-40" dirty="0">
                <a:solidFill>
                  <a:srgbClr val="3C3935"/>
                </a:solidFill>
                <a:latin typeface="Arial"/>
                <a:cs typeface="Arial"/>
              </a:rPr>
              <a:t> </a:t>
            </a:r>
            <a:r>
              <a:rPr sz="1800" dirty="0">
                <a:solidFill>
                  <a:srgbClr val="3C3935"/>
                </a:solidFill>
                <a:latin typeface="Arial"/>
                <a:cs typeface="Arial"/>
              </a:rPr>
              <a:t>decrypt the</a:t>
            </a:r>
            <a:r>
              <a:rPr sz="1800" spc="-40" dirty="0">
                <a:solidFill>
                  <a:srgbClr val="3C3935"/>
                </a:solidFill>
                <a:latin typeface="Arial"/>
                <a:cs typeface="Arial"/>
              </a:rPr>
              <a:t> </a:t>
            </a:r>
            <a:r>
              <a:rPr sz="1800" spc="-10" dirty="0">
                <a:solidFill>
                  <a:srgbClr val="3C3935"/>
                </a:solidFill>
                <a:latin typeface="Arial"/>
                <a:cs typeface="Arial"/>
              </a:rPr>
              <a:t>message?</a:t>
            </a:r>
            <a:endParaRPr sz="18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106</a:t>
            </a:fld>
            <a:r>
              <a:rPr spc="204" dirty="0"/>
              <a:t> </a:t>
            </a:r>
            <a:r>
              <a:rPr spc="-50" dirty="0"/>
              <a:t>|</a:t>
            </a:r>
          </a:p>
        </p:txBody>
      </p:sp>
      <p:sp>
        <p:nvSpPr>
          <p:cNvPr id="3" name="object 3"/>
          <p:cNvSpPr txBox="1"/>
          <p:nvPr/>
        </p:nvSpPr>
        <p:spPr>
          <a:xfrm>
            <a:off x="2265045" y="2570810"/>
            <a:ext cx="3860165" cy="574675"/>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0000"/>
                </a:solidFill>
                <a:latin typeface="Arial"/>
                <a:cs typeface="Arial"/>
              </a:rPr>
              <a:t>YES,</a:t>
            </a:r>
            <a:r>
              <a:rPr sz="3600" b="1" spc="-20" dirty="0">
                <a:solidFill>
                  <a:srgbClr val="FF0000"/>
                </a:solidFill>
                <a:latin typeface="Arial"/>
                <a:cs typeface="Arial"/>
              </a:rPr>
              <a:t> </a:t>
            </a:r>
            <a:r>
              <a:rPr sz="3600" b="1" dirty="0">
                <a:solidFill>
                  <a:srgbClr val="FF0000"/>
                </a:solidFill>
                <a:latin typeface="Arial"/>
                <a:cs typeface="Arial"/>
              </a:rPr>
              <a:t>She</a:t>
            </a:r>
            <a:r>
              <a:rPr sz="3600" b="1" spc="-5" dirty="0">
                <a:solidFill>
                  <a:srgbClr val="FF0000"/>
                </a:solidFill>
                <a:latin typeface="Arial"/>
                <a:cs typeface="Arial"/>
              </a:rPr>
              <a:t> </a:t>
            </a:r>
            <a:r>
              <a:rPr sz="3600" b="1" dirty="0">
                <a:solidFill>
                  <a:srgbClr val="FF0000"/>
                </a:solidFill>
                <a:latin typeface="Arial"/>
                <a:cs typeface="Arial"/>
              </a:rPr>
              <a:t>can</a:t>
            </a:r>
            <a:r>
              <a:rPr sz="3600" b="1" spc="-15" dirty="0">
                <a:solidFill>
                  <a:srgbClr val="FF0000"/>
                </a:solidFill>
                <a:latin typeface="Arial"/>
                <a:cs typeface="Arial"/>
              </a:rPr>
              <a:t> </a:t>
            </a:r>
            <a:r>
              <a:rPr sz="3600" b="1" spc="-10" dirty="0">
                <a:solidFill>
                  <a:srgbClr val="FF0000"/>
                </a:solidFill>
                <a:latin typeface="Arial"/>
                <a:cs typeface="Arial"/>
              </a:rPr>
              <a:t>!</a:t>
            </a:r>
            <a:r>
              <a:rPr sz="3600" spc="-10" dirty="0">
                <a:solidFill>
                  <a:srgbClr val="FF0000"/>
                </a:solidFill>
                <a:latin typeface="Arial"/>
                <a:cs typeface="Arial"/>
              </a:rPr>
              <a:t>!!!!!</a:t>
            </a:r>
            <a:endParaRPr sz="3600">
              <a:latin typeface="Arial"/>
              <a:cs typeface="Arial"/>
            </a:endParaRPr>
          </a:p>
        </p:txBody>
      </p:sp>
      <p:sp>
        <p:nvSpPr>
          <p:cNvPr id="4" name="object 4"/>
          <p:cNvSpPr txBox="1">
            <a:spLocks noGrp="1"/>
          </p:cNvSpPr>
          <p:nvPr>
            <p:ph type="title"/>
          </p:nvPr>
        </p:nvSpPr>
        <p:spPr>
          <a:prstGeom prst="rect">
            <a:avLst/>
          </a:prstGeom>
        </p:spPr>
        <p:txBody>
          <a:bodyPr vert="horz" wrap="square" lIns="0" tIns="109727" rIns="0" bIns="0" rtlCol="0">
            <a:spAutoFit/>
          </a:bodyPr>
          <a:lstStyle/>
          <a:p>
            <a:pPr marL="45085">
              <a:lnSpc>
                <a:spcPct val="100000"/>
              </a:lnSpc>
              <a:spcBef>
                <a:spcPts val="105"/>
              </a:spcBef>
            </a:pPr>
            <a:r>
              <a:rPr dirty="0"/>
              <a:t>Hack</a:t>
            </a:r>
            <a:r>
              <a:rPr spc="-35" dirty="0"/>
              <a:t> </a:t>
            </a:r>
            <a:r>
              <a:rPr dirty="0"/>
              <a:t>a</a:t>
            </a:r>
            <a:r>
              <a:rPr spc="-20" dirty="0"/>
              <a:t> </a:t>
            </a:r>
            <a:r>
              <a:rPr dirty="0"/>
              <a:t>Message</a:t>
            </a:r>
            <a:r>
              <a:rPr spc="-50" dirty="0"/>
              <a:t> </a:t>
            </a:r>
            <a:r>
              <a:rPr spc="-10" dirty="0"/>
              <a:t>(cont.)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2945" y="1264862"/>
            <a:ext cx="6815455" cy="1945639"/>
          </a:xfrm>
          <a:prstGeom prst="rect">
            <a:avLst/>
          </a:prstGeom>
        </p:spPr>
        <p:txBody>
          <a:bodyPr vert="horz" wrap="square" lIns="0" tIns="121920" rIns="0" bIns="0" rtlCol="0">
            <a:spAutoFit/>
          </a:bodyPr>
          <a:lstStyle/>
          <a:p>
            <a:pPr marL="304165" indent="-266065">
              <a:lnSpc>
                <a:spcPct val="100000"/>
              </a:lnSpc>
              <a:spcBef>
                <a:spcPts val="960"/>
              </a:spcBef>
              <a:buFont typeface="Wingdings"/>
              <a:buChar char=""/>
              <a:tabLst>
                <a:tab pos="304165" algn="l"/>
              </a:tabLst>
            </a:pPr>
            <a:r>
              <a:rPr sz="1800" dirty="0">
                <a:solidFill>
                  <a:srgbClr val="3C3935"/>
                </a:solidFill>
                <a:latin typeface="Arial"/>
                <a:cs typeface="Arial"/>
              </a:rPr>
              <a:t>Eve</a:t>
            </a:r>
            <a:r>
              <a:rPr sz="1800" spc="-30" dirty="0">
                <a:solidFill>
                  <a:srgbClr val="3C3935"/>
                </a:solidFill>
                <a:latin typeface="Arial"/>
                <a:cs typeface="Arial"/>
              </a:rPr>
              <a:t> </a:t>
            </a:r>
            <a:r>
              <a:rPr sz="1800" dirty="0">
                <a:solidFill>
                  <a:srgbClr val="3C3935"/>
                </a:solidFill>
                <a:latin typeface="Arial"/>
                <a:cs typeface="Arial"/>
              </a:rPr>
              <a:t>knows</a:t>
            </a:r>
            <a:r>
              <a:rPr sz="1800" spc="5" dirty="0">
                <a:solidFill>
                  <a:srgbClr val="3C3935"/>
                </a:solidFill>
                <a:latin typeface="Arial"/>
                <a:cs typeface="Arial"/>
              </a:rPr>
              <a:t> </a:t>
            </a:r>
            <a:r>
              <a:rPr sz="1800" dirty="0">
                <a:solidFill>
                  <a:srgbClr val="3C3935"/>
                </a:solidFill>
                <a:latin typeface="Arial"/>
                <a:cs typeface="Arial"/>
              </a:rPr>
              <a:t>public</a:t>
            </a:r>
            <a:r>
              <a:rPr sz="1800" spc="-5" dirty="0">
                <a:solidFill>
                  <a:srgbClr val="3C3935"/>
                </a:solidFill>
                <a:latin typeface="Arial"/>
                <a:cs typeface="Arial"/>
              </a:rPr>
              <a:t> </a:t>
            </a:r>
            <a:r>
              <a:rPr sz="1800" dirty="0">
                <a:solidFill>
                  <a:srgbClr val="3C3935"/>
                </a:solidFill>
                <a:latin typeface="Arial"/>
                <a:cs typeface="Arial"/>
              </a:rPr>
              <a:t>key</a:t>
            </a:r>
            <a:r>
              <a:rPr sz="1800" spc="-25" dirty="0">
                <a:solidFill>
                  <a:srgbClr val="3C3935"/>
                </a:solidFill>
                <a:latin typeface="Arial"/>
                <a:cs typeface="Arial"/>
              </a:rPr>
              <a:t> </a:t>
            </a:r>
            <a:r>
              <a:rPr sz="1800" dirty="0">
                <a:solidFill>
                  <a:srgbClr val="3C3935"/>
                </a:solidFill>
                <a:latin typeface="Arial"/>
                <a:cs typeface="Arial"/>
              </a:rPr>
              <a:t>of</a:t>
            </a:r>
            <a:r>
              <a:rPr sz="1800" spc="-125" dirty="0">
                <a:solidFill>
                  <a:srgbClr val="3C3935"/>
                </a:solidFill>
                <a:latin typeface="Arial"/>
                <a:cs typeface="Arial"/>
              </a:rPr>
              <a:t> </a:t>
            </a:r>
            <a:r>
              <a:rPr sz="1800" dirty="0">
                <a:solidFill>
                  <a:srgbClr val="3C3935"/>
                </a:solidFill>
                <a:latin typeface="Arial"/>
                <a:cs typeface="Arial"/>
              </a:rPr>
              <a:t>Alice</a:t>
            </a:r>
            <a:r>
              <a:rPr sz="1800" spc="-15" dirty="0">
                <a:solidFill>
                  <a:srgbClr val="3C3935"/>
                </a:solidFill>
                <a:latin typeface="Arial"/>
                <a:cs typeface="Arial"/>
              </a:rPr>
              <a:t> </a:t>
            </a:r>
            <a:r>
              <a:rPr sz="1800" dirty="0">
                <a:solidFill>
                  <a:srgbClr val="3C3935"/>
                </a:solidFill>
                <a:latin typeface="Arial"/>
                <a:cs typeface="Arial"/>
              </a:rPr>
              <a:t>(N,</a:t>
            </a:r>
            <a:r>
              <a:rPr sz="1800" spc="-25" dirty="0">
                <a:solidFill>
                  <a:srgbClr val="3C3935"/>
                </a:solidFill>
                <a:latin typeface="Arial"/>
                <a:cs typeface="Arial"/>
              </a:rPr>
              <a:t> </a:t>
            </a:r>
            <a:r>
              <a:rPr sz="1800" dirty="0">
                <a:solidFill>
                  <a:srgbClr val="3C3935"/>
                </a:solidFill>
                <a:latin typeface="Arial"/>
                <a:cs typeface="Arial"/>
              </a:rPr>
              <a:t>e)</a:t>
            </a:r>
            <a:r>
              <a:rPr sz="1800" spc="-20" dirty="0">
                <a:solidFill>
                  <a:srgbClr val="3C3935"/>
                </a:solidFill>
                <a:latin typeface="Arial"/>
                <a:cs typeface="Arial"/>
              </a:rPr>
              <a:t> </a:t>
            </a:r>
            <a:r>
              <a:rPr sz="1800" dirty="0">
                <a:solidFill>
                  <a:srgbClr val="3C3935"/>
                </a:solidFill>
                <a:latin typeface="Arial"/>
                <a:cs typeface="Arial"/>
              </a:rPr>
              <a:t>=</a:t>
            </a:r>
            <a:r>
              <a:rPr sz="1800" spc="-15" dirty="0">
                <a:solidFill>
                  <a:srgbClr val="3C3935"/>
                </a:solidFill>
                <a:latin typeface="Arial"/>
                <a:cs typeface="Arial"/>
              </a:rPr>
              <a:t> </a:t>
            </a:r>
            <a:r>
              <a:rPr sz="1800" dirty="0">
                <a:solidFill>
                  <a:srgbClr val="3C3935"/>
                </a:solidFill>
                <a:latin typeface="Arial"/>
                <a:cs typeface="Arial"/>
              </a:rPr>
              <a:t>(55,</a:t>
            </a:r>
            <a:r>
              <a:rPr sz="1800" spc="-15" dirty="0">
                <a:solidFill>
                  <a:srgbClr val="3C3935"/>
                </a:solidFill>
                <a:latin typeface="Arial"/>
                <a:cs typeface="Arial"/>
              </a:rPr>
              <a:t> </a:t>
            </a:r>
            <a:r>
              <a:rPr sz="1800" spc="-25" dirty="0">
                <a:solidFill>
                  <a:srgbClr val="3C3935"/>
                </a:solidFill>
                <a:latin typeface="Arial"/>
                <a:cs typeface="Arial"/>
              </a:rPr>
              <a:t>3).</a:t>
            </a:r>
            <a:endParaRPr sz="1800">
              <a:latin typeface="Arial"/>
              <a:cs typeface="Arial"/>
            </a:endParaRPr>
          </a:p>
          <a:p>
            <a:pPr marL="304165" indent="-266065">
              <a:lnSpc>
                <a:spcPct val="100000"/>
              </a:lnSpc>
              <a:spcBef>
                <a:spcPts val="865"/>
              </a:spcBef>
              <a:buFont typeface="Wingdings"/>
              <a:buChar char=""/>
              <a:tabLst>
                <a:tab pos="304165" algn="l"/>
              </a:tabLst>
            </a:pPr>
            <a:r>
              <a:rPr sz="1800" dirty="0">
                <a:solidFill>
                  <a:srgbClr val="3C3935"/>
                </a:solidFill>
                <a:latin typeface="Arial"/>
                <a:cs typeface="Arial"/>
              </a:rPr>
              <a:t>She</a:t>
            </a:r>
            <a:r>
              <a:rPr sz="1800" spc="-65" dirty="0">
                <a:solidFill>
                  <a:srgbClr val="3C3935"/>
                </a:solidFill>
                <a:latin typeface="Arial"/>
                <a:cs typeface="Arial"/>
              </a:rPr>
              <a:t> </a:t>
            </a:r>
            <a:r>
              <a:rPr sz="1800" dirty="0">
                <a:solidFill>
                  <a:srgbClr val="3C3935"/>
                </a:solidFill>
                <a:latin typeface="Arial"/>
                <a:cs typeface="Arial"/>
              </a:rPr>
              <a:t>could</a:t>
            </a:r>
            <a:r>
              <a:rPr sz="1800" spc="-15" dirty="0">
                <a:solidFill>
                  <a:srgbClr val="3C3935"/>
                </a:solidFill>
                <a:latin typeface="Arial"/>
                <a:cs typeface="Arial"/>
              </a:rPr>
              <a:t> </a:t>
            </a:r>
            <a:r>
              <a:rPr sz="1800" dirty="0">
                <a:solidFill>
                  <a:srgbClr val="3C3935"/>
                </a:solidFill>
                <a:latin typeface="Arial"/>
                <a:cs typeface="Arial"/>
              </a:rPr>
              <a:t>easily</a:t>
            </a:r>
            <a:r>
              <a:rPr sz="1800" spc="-10" dirty="0">
                <a:solidFill>
                  <a:srgbClr val="3C3935"/>
                </a:solidFill>
                <a:latin typeface="Arial"/>
                <a:cs typeface="Arial"/>
              </a:rPr>
              <a:t> </a:t>
            </a:r>
            <a:r>
              <a:rPr sz="1800" dirty="0">
                <a:solidFill>
                  <a:srgbClr val="3C3935"/>
                </a:solidFill>
                <a:latin typeface="Arial"/>
                <a:cs typeface="Arial"/>
              </a:rPr>
              <a:t>get</a:t>
            </a:r>
            <a:r>
              <a:rPr sz="1800" spc="-5" dirty="0">
                <a:solidFill>
                  <a:srgbClr val="3C3935"/>
                </a:solidFill>
                <a:latin typeface="Arial"/>
                <a:cs typeface="Arial"/>
              </a:rPr>
              <a:t> </a:t>
            </a:r>
            <a:r>
              <a:rPr sz="1800" b="1" i="1" dirty="0">
                <a:solidFill>
                  <a:srgbClr val="FF0000"/>
                </a:solidFill>
                <a:latin typeface="Courier New"/>
                <a:cs typeface="Courier New"/>
              </a:rPr>
              <a:t>p</a:t>
            </a:r>
            <a:r>
              <a:rPr sz="1800" b="1" i="1" spc="-590" dirty="0">
                <a:solidFill>
                  <a:srgbClr val="FF0000"/>
                </a:solidFill>
                <a:latin typeface="Courier New"/>
                <a:cs typeface="Courier New"/>
              </a:rPr>
              <a:t> </a:t>
            </a:r>
            <a:r>
              <a:rPr sz="1800" dirty="0">
                <a:solidFill>
                  <a:srgbClr val="3C3935"/>
                </a:solidFill>
                <a:latin typeface="Arial"/>
                <a:cs typeface="Arial"/>
              </a:rPr>
              <a:t>and</a:t>
            </a:r>
            <a:r>
              <a:rPr sz="1800" spc="-10" dirty="0">
                <a:solidFill>
                  <a:srgbClr val="3C3935"/>
                </a:solidFill>
                <a:latin typeface="Arial"/>
                <a:cs typeface="Arial"/>
              </a:rPr>
              <a:t> </a:t>
            </a:r>
            <a:r>
              <a:rPr sz="1800" b="1" i="1" dirty="0">
                <a:solidFill>
                  <a:srgbClr val="FF0000"/>
                </a:solidFill>
                <a:latin typeface="Courier New"/>
                <a:cs typeface="Courier New"/>
              </a:rPr>
              <a:t>q</a:t>
            </a:r>
            <a:r>
              <a:rPr sz="1800" b="1" i="1" spc="-590" dirty="0">
                <a:solidFill>
                  <a:srgbClr val="FF0000"/>
                </a:solidFill>
                <a:latin typeface="Courier New"/>
                <a:cs typeface="Courier New"/>
              </a:rPr>
              <a:t> </a:t>
            </a:r>
            <a:r>
              <a:rPr sz="1800" dirty="0">
                <a:solidFill>
                  <a:srgbClr val="3C3935"/>
                </a:solidFill>
                <a:latin typeface="Arial"/>
                <a:cs typeface="Arial"/>
              </a:rPr>
              <a:t>by</a:t>
            </a:r>
            <a:r>
              <a:rPr sz="1800" spc="-20" dirty="0">
                <a:solidFill>
                  <a:srgbClr val="3C3935"/>
                </a:solidFill>
                <a:latin typeface="Arial"/>
                <a:cs typeface="Arial"/>
              </a:rPr>
              <a:t> </a:t>
            </a:r>
            <a:r>
              <a:rPr sz="1800" dirty="0">
                <a:solidFill>
                  <a:srgbClr val="3C3935"/>
                </a:solidFill>
                <a:latin typeface="Arial"/>
                <a:cs typeface="Arial"/>
              </a:rPr>
              <a:t>factorizing</a:t>
            </a:r>
            <a:r>
              <a:rPr sz="1800" spc="-5" dirty="0">
                <a:solidFill>
                  <a:srgbClr val="3C3935"/>
                </a:solidFill>
                <a:latin typeface="Arial"/>
                <a:cs typeface="Arial"/>
              </a:rPr>
              <a:t> </a:t>
            </a:r>
            <a:r>
              <a:rPr sz="1800" dirty="0">
                <a:solidFill>
                  <a:srgbClr val="3C3935"/>
                </a:solidFill>
                <a:latin typeface="Arial"/>
                <a:cs typeface="Arial"/>
              </a:rPr>
              <a:t>N,</a:t>
            </a:r>
            <a:r>
              <a:rPr sz="1800" spc="-10" dirty="0">
                <a:solidFill>
                  <a:srgbClr val="3C3935"/>
                </a:solidFill>
                <a:latin typeface="Arial"/>
                <a:cs typeface="Arial"/>
              </a:rPr>
              <a:t> </a:t>
            </a:r>
            <a:r>
              <a:rPr sz="1800" dirty="0">
                <a:solidFill>
                  <a:srgbClr val="3C3935"/>
                </a:solidFill>
                <a:latin typeface="Arial"/>
                <a:cs typeface="Arial"/>
              </a:rPr>
              <a:t>i.e.</a:t>
            </a:r>
            <a:r>
              <a:rPr sz="1800" spc="425" dirty="0">
                <a:solidFill>
                  <a:srgbClr val="3C3935"/>
                </a:solidFill>
                <a:latin typeface="Arial"/>
                <a:cs typeface="Arial"/>
              </a:rPr>
              <a:t> </a:t>
            </a:r>
            <a:r>
              <a:rPr sz="1800" dirty="0">
                <a:solidFill>
                  <a:srgbClr val="FF0000"/>
                </a:solidFill>
                <a:latin typeface="Arial"/>
                <a:cs typeface="Arial"/>
              </a:rPr>
              <a:t>5</a:t>
            </a:r>
            <a:r>
              <a:rPr sz="1800" spc="-20" dirty="0">
                <a:solidFill>
                  <a:srgbClr val="FF0000"/>
                </a:solidFill>
                <a:latin typeface="Arial"/>
                <a:cs typeface="Arial"/>
              </a:rPr>
              <a:t> </a:t>
            </a:r>
            <a:r>
              <a:rPr sz="1800" dirty="0">
                <a:solidFill>
                  <a:srgbClr val="3C3935"/>
                </a:solidFill>
                <a:latin typeface="Arial"/>
                <a:cs typeface="Arial"/>
              </a:rPr>
              <a:t>x</a:t>
            </a:r>
            <a:r>
              <a:rPr sz="1800" spc="-15" dirty="0">
                <a:solidFill>
                  <a:srgbClr val="3C3935"/>
                </a:solidFill>
                <a:latin typeface="Arial"/>
                <a:cs typeface="Arial"/>
              </a:rPr>
              <a:t> </a:t>
            </a:r>
            <a:r>
              <a:rPr sz="1800" spc="-20" dirty="0">
                <a:solidFill>
                  <a:srgbClr val="FF0000"/>
                </a:solidFill>
                <a:latin typeface="Arial"/>
                <a:cs typeface="Arial"/>
              </a:rPr>
              <a:t>11 </a:t>
            </a:r>
            <a:r>
              <a:rPr sz="1800" dirty="0">
                <a:solidFill>
                  <a:srgbClr val="3C3935"/>
                </a:solidFill>
                <a:latin typeface="Arial"/>
                <a:cs typeface="Arial"/>
              </a:rPr>
              <a:t>=</a:t>
            </a:r>
            <a:r>
              <a:rPr sz="1800" spc="-20" dirty="0">
                <a:solidFill>
                  <a:srgbClr val="3C3935"/>
                </a:solidFill>
                <a:latin typeface="Arial"/>
                <a:cs typeface="Arial"/>
              </a:rPr>
              <a:t> </a:t>
            </a:r>
            <a:r>
              <a:rPr sz="1800" spc="-25" dirty="0">
                <a:solidFill>
                  <a:srgbClr val="3C3935"/>
                </a:solidFill>
                <a:latin typeface="Arial"/>
                <a:cs typeface="Arial"/>
              </a:rPr>
              <a:t>55.</a:t>
            </a:r>
            <a:endParaRPr sz="1800">
              <a:latin typeface="Arial"/>
              <a:cs typeface="Arial"/>
            </a:endParaRPr>
          </a:p>
          <a:p>
            <a:pPr marL="299720" indent="-261620">
              <a:lnSpc>
                <a:spcPct val="100000"/>
              </a:lnSpc>
              <a:spcBef>
                <a:spcPts val="765"/>
              </a:spcBef>
              <a:buFont typeface="Wingdings"/>
              <a:buChar char=""/>
              <a:tabLst>
                <a:tab pos="299720" algn="l"/>
              </a:tabLst>
            </a:pPr>
            <a:r>
              <a:rPr sz="1800" dirty="0">
                <a:solidFill>
                  <a:srgbClr val="3C3935"/>
                </a:solidFill>
                <a:latin typeface="Arial"/>
                <a:cs typeface="Arial"/>
              </a:rPr>
              <a:t>Thus,</a:t>
            </a:r>
            <a:r>
              <a:rPr sz="1800" spc="-35" dirty="0">
                <a:solidFill>
                  <a:srgbClr val="3C3935"/>
                </a:solidFill>
                <a:latin typeface="Arial"/>
                <a:cs typeface="Arial"/>
              </a:rPr>
              <a:t> </a:t>
            </a:r>
            <a:r>
              <a:rPr sz="1800" dirty="0">
                <a:solidFill>
                  <a:srgbClr val="3C3935"/>
                </a:solidFill>
                <a:latin typeface="Arial"/>
                <a:cs typeface="Arial"/>
              </a:rPr>
              <a:t>she</a:t>
            </a:r>
            <a:r>
              <a:rPr sz="1800" spc="-30" dirty="0">
                <a:solidFill>
                  <a:srgbClr val="3C3935"/>
                </a:solidFill>
                <a:latin typeface="Arial"/>
                <a:cs typeface="Arial"/>
              </a:rPr>
              <a:t> </a:t>
            </a:r>
            <a:r>
              <a:rPr sz="1800" dirty="0">
                <a:solidFill>
                  <a:srgbClr val="3C3935"/>
                </a:solidFill>
                <a:latin typeface="Arial"/>
                <a:cs typeface="Arial"/>
              </a:rPr>
              <a:t>can</a:t>
            </a:r>
            <a:r>
              <a:rPr sz="1800" spc="-35" dirty="0">
                <a:solidFill>
                  <a:srgbClr val="3C3935"/>
                </a:solidFill>
                <a:latin typeface="Arial"/>
                <a:cs typeface="Arial"/>
              </a:rPr>
              <a:t> </a:t>
            </a:r>
            <a:r>
              <a:rPr sz="1800" dirty="0">
                <a:solidFill>
                  <a:srgbClr val="3C3935"/>
                </a:solidFill>
                <a:latin typeface="Arial"/>
                <a:cs typeface="Arial"/>
              </a:rPr>
              <a:t>derive</a:t>
            </a:r>
            <a:r>
              <a:rPr sz="1800" spc="-20" dirty="0">
                <a:solidFill>
                  <a:srgbClr val="3C3935"/>
                </a:solidFill>
                <a:latin typeface="Arial"/>
                <a:cs typeface="Arial"/>
              </a:rPr>
              <a:t> </a:t>
            </a:r>
            <a:r>
              <a:rPr sz="1900" b="1" i="1" dirty="0">
                <a:solidFill>
                  <a:srgbClr val="FF0000"/>
                </a:solidFill>
                <a:latin typeface="Symbol"/>
                <a:cs typeface="Symbol"/>
              </a:rPr>
              <a:t></a:t>
            </a:r>
            <a:r>
              <a:rPr sz="1800" b="1" i="1" dirty="0">
                <a:solidFill>
                  <a:srgbClr val="FF0000"/>
                </a:solidFill>
                <a:latin typeface="Courier New"/>
                <a:cs typeface="Courier New"/>
              </a:rPr>
              <a:t>(n)</a:t>
            </a:r>
            <a:r>
              <a:rPr sz="1800" i="1" dirty="0">
                <a:solidFill>
                  <a:srgbClr val="FF0000"/>
                </a:solidFill>
                <a:latin typeface="Arial"/>
                <a:cs typeface="Arial"/>
              </a:rPr>
              <a:t>,</a:t>
            </a:r>
            <a:r>
              <a:rPr sz="1800" i="1" spc="5" dirty="0">
                <a:solidFill>
                  <a:srgbClr val="FF0000"/>
                </a:solidFill>
                <a:latin typeface="Arial"/>
                <a:cs typeface="Arial"/>
              </a:rPr>
              <a:t> </a:t>
            </a:r>
            <a:r>
              <a:rPr sz="1800" dirty="0">
                <a:solidFill>
                  <a:srgbClr val="3C3935"/>
                </a:solidFill>
                <a:latin typeface="Arial"/>
                <a:cs typeface="Arial"/>
              </a:rPr>
              <a:t>i.e.,</a:t>
            </a:r>
            <a:r>
              <a:rPr sz="1800" spc="-40" dirty="0">
                <a:solidFill>
                  <a:srgbClr val="3C3935"/>
                </a:solidFill>
                <a:latin typeface="Arial"/>
                <a:cs typeface="Arial"/>
              </a:rPr>
              <a:t> </a:t>
            </a:r>
            <a:r>
              <a:rPr sz="1800" b="1" spc="-25" dirty="0">
                <a:solidFill>
                  <a:srgbClr val="FF0000"/>
                </a:solidFill>
                <a:latin typeface="Courier New"/>
                <a:cs typeface="Courier New"/>
              </a:rPr>
              <a:t>40</a:t>
            </a:r>
            <a:r>
              <a:rPr sz="1800" spc="-25" dirty="0">
                <a:solidFill>
                  <a:srgbClr val="3C3935"/>
                </a:solidFill>
                <a:latin typeface="Arial"/>
                <a:cs typeface="Arial"/>
              </a:rPr>
              <a:t>.</a:t>
            </a:r>
            <a:endParaRPr sz="1800">
              <a:latin typeface="Arial"/>
              <a:cs typeface="Arial"/>
            </a:endParaRPr>
          </a:p>
          <a:p>
            <a:pPr marL="304165" indent="-266065">
              <a:lnSpc>
                <a:spcPct val="100000"/>
              </a:lnSpc>
              <a:spcBef>
                <a:spcPts val="845"/>
              </a:spcBef>
              <a:buFont typeface="Wingdings"/>
              <a:buChar char=""/>
              <a:tabLst>
                <a:tab pos="304165" algn="l"/>
              </a:tabLst>
            </a:pPr>
            <a:r>
              <a:rPr sz="1800" spc="-10" dirty="0">
                <a:solidFill>
                  <a:srgbClr val="3C3935"/>
                </a:solidFill>
                <a:latin typeface="Arial"/>
                <a:cs typeface="Arial"/>
              </a:rPr>
              <a:t>Now,</a:t>
            </a:r>
            <a:r>
              <a:rPr sz="1800" spc="15" dirty="0">
                <a:solidFill>
                  <a:srgbClr val="3C3935"/>
                </a:solidFill>
                <a:latin typeface="Arial"/>
                <a:cs typeface="Arial"/>
              </a:rPr>
              <a:t> </a:t>
            </a:r>
            <a:r>
              <a:rPr sz="1800" dirty="0">
                <a:solidFill>
                  <a:srgbClr val="3C3935"/>
                </a:solidFill>
                <a:latin typeface="Arial"/>
                <a:cs typeface="Arial"/>
              </a:rPr>
              <a:t>she</a:t>
            </a:r>
            <a:r>
              <a:rPr sz="1800" spc="-25" dirty="0">
                <a:solidFill>
                  <a:srgbClr val="3C3935"/>
                </a:solidFill>
                <a:latin typeface="Arial"/>
                <a:cs typeface="Arial"/>
              </a:rPr>
              <a:t> </a:t>
            </a:r>
            <a:r>
              <a:rPr sz="1800" dirty="0">
                <a:solidFill>
                  <a:srgbClr val="3C3935"/>
                </a:solidFill>
                <a:latin typeface="Arial"/>
                <a:cs typeface="Arial"/>
              </a:rPr>
              <a:t>calculates</a:t>
            </a:r>
            <a:r>
              <a:rPr sz="1800" spc="5" dirty="0">
                <a:solidFill>
                  <a:srgbClr val="3C3935"/>
                </a:solidFill>
                <a:latin typeface="Arial"/>
                <a:cs typeface="Arial"/>
              </a:rPr>
              <a:t> </a:t>
            </a:r>
            <a:r>
              <a:rPr sz="1800" b="1" i="1" dirty="0">
                <a:solidFill>
                  <a:srgbClr val="FF0000"/>
                </a:solidFill>
                <a:latin typeface="Courier New"/>
                <a:cs typeface="Courier New"/>
              </a:rPr>
              <a:t>de=</a:t>
            </a:r>
            <a:r>
              <a:rPr sz="1800" b="1" dirty="0">
                <a:solidFill>
                  <a:srgbClr val="FF0000"/>
                </a:solidFill>
                <a:latin typeface="Courier New"/>
                <a:cs typeface="Courier New"/>
              </a:rPr>
              <a:t>1</a:t>
            </a:r>
            <a:r>
              <a:rPr sz="1800" b="1" spc="-50" dirty="0">
                <a:solidFill>
                  <a:srgbClr val="FF0000"/>
                </a:solidFill>
                <a:latin typeface="Courier New"/>
                <a:cs typeface="Courier New"/>
              </a:rPr>
              <a:t> </a:t>
            </a:r>
            <a:r>
              <a:rPr sz="1800" b="1" dirty="0">
                <a:solidFill>
                  <a:srgbClr val="3C3935"/>
                </a:solidFill>
                <a:latin typeface="Courier New"/>
                <a:cs typeface="Courier New"/>
              </a:rPr>
              <a:t>mod</a:t>
            </a:r>
            <a:r>
              <a:rPr sz="1800" b="1" spc="-35" dirty="0">
                <a:solidFill>
                  <a:srgbClr val="3C3935"/>
                </a:solidFill>
                <a:latin typeface="Courier New"/>
                <a:cs typeface="Courier New"/>
              </a:rPr>
              <a:t> </a:t>
            </a:r>
            <a:r>
              <a:rPr sz="1800" b="1" dirty="0">
                <a:solidFill>
                  <a:srgbClr val="FF0000"/>
                </a:solidFill>
                <a:latin typeface="Courier New"/>
                <a:cs typeface="Courier New"/>
              </a:rPr>
              <a:t>40</a:t>
            </a:r>
            <a:r>
              <a:rPr sz="1800" dirty="0">
                <a:solidFill>
                  <a:srgbClr val="FF0000"/>
                </a:solidFill>
                <a:latin typeface="Arial"/>
                <a:cs typeface="Arial"/>
              </a:rPr>
              <a:t>;</a:t>
            </a:r>
            <a:r>
              <a:rPr sz="1800" spc="459" dirty="0">
                <a:solidFill>
                  <a:srgbClr val="FF0000"/>
                </a:solidFill>
                <a:latin typeface="Arial"/>
                <a:cs typeface="Arial"/>
              </a:rPr>
              <a:t> </a:t>
            </a:r>
            <a:r>
              <a:rPr sz="1800" b="1" i="1" dirty="0">
                <a:solidFill>
                  <a:srgbClr val="FF0000"/>
                </a:solidFill>
                <a:latin typeface="Courier New"/>
                <a:cs typeface="Courier New"/>
              </a:rPr>
              <a:t>3d=1</a:t>
            </a:r>
            <a:r>
              <a:rPr sz="1800" b="1" i="1" spc="-50" dirty="0">
                <a:solidFill>
                  <a:srgbClr val="FF0000"/>
                </a:solidFill>
                <a:latin typeface="Courier New"/>
                <a:cs typeface="Courier New"/>
              </a:rPr>
              <a:t> </a:t>
            </a:r>
            <a:r>
              <a:rPr sz="1800" b="1" spc="-10" dirty="0">
                <a:solidFill>
                  <a:srgbClr val="3C3935"/>
                </a:solidFill>
                <a:latin typeface="Courier New"/>
                <a:cs typeface="Courier New"/>
              </a:rPr>
              <a:t>mod</a:t>
            </a:r>
            <a:r>
              <a:rPr sz="1800" b="1" spc="-600" dirty="0">
                <a:solidFill>
                  <a:srgbClr val="3C3935"/>
                </a:solidFill>
                <a:latin typeface="Courier New"/>
                <a:cs typeface="Courier New"/>
              </a:rPr>
              <a:t> </a:t>
            </a:r>
            <a:r>
              <a:rPr sz="1800" b="1" dirty="0">
                <a:solidFill>
                  <a:srgbClr val="FF0000"/>
                </a:solidFill>
                <a:latin typeface="Courier New"/>
                <a:cs typeface="Courier New"/>
              </a:rPr>
              <a:t>40;</a:t>
            </a:r>
            <a:r>
              <a:rPr sz="1800" b="1" spc="-50" dirty="0">
                <a:solidFill>
                  <a:srgbClr val="FF0000"/>
                </a:solidFill>
                <a:latin typeface="Courier New"/>
                <a:cs typeface="Courier New"/>
              </a:rPr>
              <a:t> </a:t>
            </a:r>
            <a:r>
              <a:rPr sz="1800" b="1" dirty="0">
                <a:solidFill>
                  <a:srgbClr val="FF0000"/>
                </a:solidFill>
                <a:latin typeface="Courier New"/>
                <a:cs typeface="Courier New"/>
              </a:rPr>
              <a:t>d</a:t>
            </a:r>
            <a:r>
              <a:rPr sz="1800" b="1" spc="-30" dirty="0">
                <a:solidFill>
                  <a:srgbClr val="FF0000"/>
                </a:solidFill>
                <a:latin typeface="Courier New"/>
                <a:cs typeface="Courier New"/>
              </a:rPr>
              <a:t> </a:t>
            </a:r>
            <a:r>
              <a:rPr sz="1800" b="1" dirty="0">
                <a:solidFill>
                  <a:srgbClr val="FF0000"/>
                </a:solidFill>
                <a:latin typeface="Courier New"/>
                <a:cs typeface="Courier New"/>
              </a:rPr>
              <a:t>=</a:t>
            </a:r>
            <a:r>
              <a:rPr sz="1800" b="1" spc="-40" dirty="0">
                <a:solidFill>
                  <a:srgbClr val="FF0000"/>
                </a:solidFill>
                <a:latin typeface="Courier New"/>
                <a:cs typeface="Courier New"/>
              </a:rPr>
              <a:t> </a:t>
            </a:r>
            <a:r>
              <a:rPr sz="1800" b="1" spc="-25" dirty="0">
                <a:solidFill>
                  <a:srgbClr val="FF0000"/>
                </a:solidFill>
                <a:latin typeface="Courier New"/>
                <a:cs typeface="Courier New"/>
              </a:rPr>
              <a:t>27.</a:t>
            </a:r>
            <a:endParaRPr sz="1800">
              <a:latin typeface="Courier New"/>
              <a:cs typeface="Courier New"/>
            </a:endParaRPr>
          </a:p>
          <a:p>
            <a:pPr marL="304165" indent="-266065">
              <a:lnSpc>
                <a:spcPct val="100000"/>
              </a:lnSpc>
              <a:spcBef>
                <a:spcPts val="860"/>
              </a:spcBef>
              <a:buFont typeface="Wingdings"/>
              <a:buChar char=""/>
              <a:tabLst>
                <a:tab pos="304165" algn="l"/>
              </a:tabLst>
            </a:pPr>
            <a:r>
              <a:rPr sz="1800" dirty="0">
                <a:solidFill>
                  <a:srgbClr val="3C3935"/>
                </a:solidFill>
                <a:latin typeface="Arial"/>
                <a:cs typeface="Arial"/>
              </a:rPr>
              <a:t>She</a:t>
            </a:r>
            <a:r>
              <a:rPr sz="1800" spc="-15" dirty="0">
                <a:solidFill>
                  <a:srgbClr val="3C3935"/>
                </a:solidFill>
                <a:latin typeface="Arial"/>
                <a:cs typeface="Arial"/>
              </a:rPr>
              <a:t> </a:t>
            </a:r>
            <a:r>
              <a:rPr sz="1800" dirty="0">
                <a:solidFill>
                  <a:srgbClr val="3C3935"/>
                </a:solidFill>
                <a:latin typeface="Arial"/>
                <a:cs typeface="Arial"/>
              </a:rPr>
              <a:t>simply</a:t>
            </a:r>
            <a:r>
              <a:rPr sz="1800" spc="5" dirty="0">
                <a:solidFill>
                  <a:srgbClr val="3C3935"/>
                </a:solidFill>
                <a:latin typeface="Arial"/>
                <a:cs typeface="Arial"/>
              </a:rPr>
              <a:t> </a:t>
            </a:r>
            <a:r>
              <a:rPr sz="1800" dirty="0">
                <a:solidFill>
                  <a:srgbClr val="3C3935"/>
                </a:solidFill>
                <a:latin typeface="Arial"/>
                <a:cs typeface="Arial"/>
              </a:rPr>
              <a:t>computes, </a:t>
            </a:r>
            <a:r>
              <a:rPr sz="1800" b="1" i="1" dirty="0">
                <a:solidFill>
                  <a:srgbClr val="FF0000"/>
                </a:solidFill>
                <a:latin typeface="Courier New"/>
                <a:cs typeface="Courier New"/>
              </a:rPr>
              <a:t>M</a:t>
            </a:r>
            <a:r>
              <a:rPr sz="1800" b="1" i="1" spc="-25" dirty="0">
                <a:solidFill>
                  <a:srgbClr val="FF0000"/>
                </a:solidFill>
                <a:latin typeface="Courier New"/>
                <a:cs typeface="Courier New"/>
              </a:rPr>
              <a:t> </a:t>
            </a:r>
            <a:r>
              <a:rPr sz="1800" b="1" i="1" dirty="0">
                <a:solidFill>
                  <a:srgbClr val="FF0000"/>
                </a:solidFill>
                <a:latin typeface="Courier New"/>
                <a:cs typeface="Courier New"/>
              </a:rPr>
              <a:t>=</a:t>
            </a:r>
            <a:r>
              <a:rPr sz="1800" b="1" i="1" spc="-30" dirty="0">
                <a:solidFill>
                  <a:srgbClr val="FF0000"/>
                </a:solidFill>
                <a:latin typeface="Courier New"/>
                <a:cs typeface="Courier New"/>
              </a:rPr>
              <a:t> </a:t>
            </a:r>
            <a:r>
              <a:rPr sz="1800" b="1" i="1" dirty="0">
                <a:solidFill>
                  <a:srgbClr val="FF0000"/>
                </a:solidFill>
                <a:latin typeface="Courier New"/>
                <a:cs typeface="Courier New"/>
              </a:rPr>
              <a:t>C</a:t>
            </a:r>
            <a:r>
              <a:rPr sz="2400" b="1" i="1" baseline="24305" dirty="0">
                <a:solidFill>
                  <a:srgbClr val="FF0000"/>
                </a:solidFill>
                <a:latin typeface="Courier New"/>
                <a:cs typeface="Courier New"/>
              </a:rPr>
              <a:t>d</a:t>
            </a:r>
            <a:r>
              <a:rPr sz="2400" b="1" i="1" spc="172" baseline="24305" dirty="0">
                <a:solidFill>
                  <a:srgbClr val="FF0000"/>
                </a:solidFill>
                <a:latin typeface="Courier New"/>
                <a:cs typeface="Courier New"/>
              </a:rPr>
              <a:t> </a:t>
            </a:r>
            <a:r>
              <a:rPr sz="1800" b="1" dirty="0">
                <a:solidFill>
                  <a:srgbClr val="3C3935"/>
                </a:solidFill>
                <a:latin typeface="Courier New"/>
                <a:cs typeface="Courier New"/>
              </a:rPr>
              <a:t>mod</a:t>
            </a:r>
            <a:r>
              <a:rPr sz="1800" b="1" spc="-114" dirty="0">
                <a:solidFill>
                  <a:srgbClr val="3C3935"/>
                </a:solidFill>
                <a:latin typeface="Courier New"/>
                <a:cs typeface="Courier New"/>
              </a:rPr>
              <a:t> </a:t>
            </a:r>
            <a:r>
              <a:rPr sz="1800" b="1" i="1" dirty="0">
                <a:solidFill>
                  <a:srgbClr val="FF0000"/>
                </a:solidFill>
                <a:latin typeface="Courier New"/>
                <a:cs typeface="Courier New"/>
              </a:rPr>
              <a:t>N</a:t>
            </a:r>
            <a:r>
              <a:rPr sz="1800" b="1" i="1" spc="-25" dirty="0">
                <a:solidFill>
                  <a:srgbClr val="FF0000"/>
                </a:solidFill>
                <a:latin typeface="Courier New"/>
                <a:cs typeface="Courier New"/>
              </a:rPr>
              <a:t> </a:t>
            </a:r>
            <a:r>
              <a:rPr sz="1800" b="1" i="1" dirty="0">
                <a:solidFill>
                  <a:srgbClr val="FF0000"/>
                </a:solidFill>
                <a:latin typeface="Courier New"/>
                <a:cs typeface="Courier New"/>
              </a:rPr>
              <a:t>=</a:t>
            </a:r>
            <a:r>
              <a:rPr sz="1800" b="1" i="1" spc="-30" dirty="0">
                <a:solidFill>
                  <a:srgbClr val="FF0000"/>
                </a:solidFill>
                <a:latin typeface="Courier New"/>
                <a:cs typeface="Courier New"/>
              </a:rPr>
              <a:t> </a:t>
            </a:r>
            <a:r>
              <a:rPr sz="1800" b="1" i="1" dirty="0">
                <a:solidFill>
                  <a:srgbClr val="FF0000"/>
                </a:solidFill>
                <a:latin typeface="Courier New"/>
                <a:cs typeface="Courier New"/>
              </a:rPr>
              <a:t>2</a:t>
            </a:r>
            <a:r>
              <a:rPr sz="2400" b="1" i="1" baseline="24305" dirty="0">
                <a:solidFill>
                  <a:srgbClr val="FF0000"/>
                </a:solidFill>
                <a:latin typeface="Courier New"/>
                <a:cs typeface="Courier New"/>
              </a:rPr>
              <a:t>27</a:t>
            </a:r>
            <a:r>
              <a:rPr sz="2400" b="1" i="1" spc="165" baseline="24305" dirty="0">
                <a:solidFill>
                  <a:srgbClr val="FF0000"/>
                </a:solidFill>
                <a:latin typeface="Courier New"/>
                <a:cs typeface="Courier New"/>
              </a:rPr>
              <a:t> </a:t>
            </a:r>
            <a:r>
              <a:rPr sz="1800" b="1" dirty="0">
                <a:solidFill>
                  <a:srgbClr val="3C3935"/>
                </a:solidFill>
                <a:latin typeface="Courier New"/>
                <a:cs typeface="Courier New"/>
              </a:rPr>
              <a:t>mod</a:t>
            </a:r>
            <a:r>
              <a:rPr sz="1800" b="1" spc="-114" dirty="0">
                <a:solidFill>
                  <a:srgbClr val="3C3935"/>
                </a:solidFill>
                <a:latin typeface="Courier New"/>
                <a:cs typeface="Courier New"/>
              </a:rPr>
              <a:t> </a:t>
            </a:r>
            <a:r>
              <a:rPr sz="1800" b="1" dirty="0">
                <a:solidFill>
                  <a:srgbClr val="FF0000"/>
                </a:solidFill>
                <a:latin typeface="Courier New"/>
                <a:cs typeface="Courier New"/>
              </a:rPr>
              <a:t>55</a:t>
            </a:r>
            <a:r>
              <a:rPr sz="1800" b="1" spc="-30" dirty="0">
                <a:solidFill>
                  <a:srgbClr val="FF0000"/>
                </a:solidFill>
                <a:latin typeface="Courier New"/>
                <a:cs typeface="Courier New"/>
              </a:rPr>
              <a:t> </a:t>
            </a:r>
            <a:r>
              <a:rPr sz="1800" b="1" dirty="0">
                <a:solidFill>
                  <a:srgbClr val="FF0000"/>
                </a:solidFill>
                <a:latin typeface="Courier New"/>
                <a:cs typeface="Courier New"/>
              </a:rPr>
              <a:t>=</a:t>
            </a:r>
            <a:r>
              <a:rPr sz="1800" b="1" spc="-25" dirty="0">
                <a:solidFill>
                  <a:srgbClr val="FF0000"/>
                </a:solidFill>
                <a:latin typeface="Courier New"/>
                <a:cs typeface="Courier New"/>
              </a:rPr>
              <a:t> 18.</a:t>
            </a:r>
            <a:endParaRPr sz="1800">
              <a:latin typeface="Courier New"/>
              <a:cs typeface="Courier New"/>
            </a:endParaRPr>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107</a:t>
            </a:fld>
            <a:r>
              <a:rPr spc="204" dirty="0"/>
              <a:t> </a:t>
            </a:r>
            <a:r>
              <a:rPr spc="-50" dirty="0"/>
              <a:t>|</a:t>
            </a:r>
          </a:p>
        </p:txBody>
      </p:sp>
      <p:sp>
        <p:nvSpPr>
          <p:cNvPr id="3" name="object 3"/>
          <p:cNvSpPr txBox="1">
            <a:spLocks noGrp="1"/>
          </p:cNvSpPr>
          <p:nvPr>
            <p:ph type="title"/>
          </p:nvPr>
        </p:nvSpPr>
        <p:spPr>
          <a:prstGeom prst="rect">
            <a:avLst/>
          </a:prstGeom>
        </p:spPr>
        <p:txBody>
          <a:bodyPr vert="horz" wrap="square" lIns="0" tIns="109727" rIns="0" bIns="0" rtlCol="0">
            <a:spAutoFit/>
          </a:bodyPr>
          <a:lstStyle/>
          <a:p>
            <a:pPr marL="45085">
              <a:lnSpc>
                <a:spcPct val="100000"/>
              </a:lnSpc>
              <a:spcBef>
                <a:spcPts val="105"/>
              </a:spcBef>
            </a:pPr>
            <a:r>
              <a:rPr dirty="0"/>
              <a:t>Hack</a:t>
            </a:r>
            <a:r>
              <a:rPr spc="-35" dirty="0"/>
              <a:t> </a:t>
            </a:r>
            <a:r>
              <a:rPr dirty="0"/>
              <a:t>a</a:t>
            </a:r>
            <a:r>
              <a:rPr spc="-20" dirty="0"/>
              <a:t> </a:t>
            </a:r>
            <a:r>
              <a:rPr dirty="0"/>
              <a:t>Message</a:t>
            </a:r>
            <a:r>
              <a:rPr spc="-50" dirty="0"/>
              <a:t> </a:t>
            </a:r>
            <a:r>
              <a:rPr spc="-10" dirty="0"/>
              <a:t>(cont.)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345" y="1195822"/>
            <a:ext cx="6005195" cy="1947545"/>
          </a:xfrm>
          <a:prstGeom prst="rect">
            <a:avLst/>
          </a:prstGeom>
        </p:spPr>
        <p:txBody>
          <a:bodyPr vert="horz" wrap="square" lIns="0" tIns="123190" rIns="0" bIns="0" rtlCol="0">
            <a:spAutoFit/>
          </a:bodyPr>
          <a:lstStyle/>
          <a:p>
            <a:pPr marL="278765" indent="-266065">
              <a:lnSpc>
                <a:spcPct val="100000"/>
              </a:lnSpc>
              <a:spcBef>
                <a:spcPts val="970"/>
              </a:spcBef>
              <a:buFont typeface="Wingdings"/>
              <a:buChar char=""/>
              <a:tabLst>
                <a:tab pos="278765" algn="l"/>
              </a:tabLst>
            </a:pPr>
            <a:r>
              <a:rPr sz="1800" dirty="0">
                <a:solidFill>
                  <a:srgbClr val="3C3935"/>
                </a:solidFill>
                <a:latin typeface="Arial"/>
                <a:cs typeface="Arial"/>
              </a:rPr>
              <a:t>What</a:t>
            </a:r>
            <a:r>
              <a:rPr sz="1800" spc="-40" dirty="0">
                <a:solidFill>
                  <a:srgbClr val="3C3935"/>
                </a:solidFill>
                <a:latin typeface="Arial"/>
                <a:cs typeface="Arial"/>
              </a:rPr>
              <a:t> </a:t>
            </a:r>
            <a:r>
              <a:rPr sz="1800" dirty="0">
                <a:solidFill>
                  <a:srgbClr val="3C3935"/>
                </a:solidFill>
                <a:latin typeface="Arial"/>
                <a:cs typeface="Arial"/>
              </a:rPr>
              <a:t>method</a:t>
            </a:r>
            <a:r>
              <a:rPr sz="1800" spc="-20" dirty="0">
                <a:solidFill>
                  <a:srgbClr val="3C3935"/>
                </a:solidFill>
                <a:latin typeface="Arial"/>
                <a:cs typeface="Arial"/>
              </a:rPr>
              <a:t> </a:t>
            </a:r>
            <a:r>
              <a:rPr sz="1800" dirty="0">
                <a:solidFill>
                  <a:srgbClr val="3C3935"/>
                </a:solidFill>
                <a:latin typeface="Arial"/>
                <a:cs typeface="Arial"/>
              </a:rPr>
              <a:t>Eve</a:t>
            </a:r>
            <a:r>
              <a:rPr sz="1800" spc="-30" dirty="0">
                <a:solidFill>
                  <a:srgbClr val="3C3935"/>
                </a:solidFill>
                <a:latin typeface="Arial"/>
                <a:cs typeface="Arial"/>
              </a:rPr>
              <a:t> </a:t>
            </a:r>
            <a:r>
              <a:rPr sz="1800" dirty="0">
                <a:solidFill>
                  <a:srgbClr val="3C3935"/>
                </a:solidFill>
                <a:latin typeface="Arial"/>
                <a:cs typeface="Arial"/>
              </a:rPr>
              <a:t>used</a:t>
            </a:r>
            <a:r>
              <a:rPr sz="1800" spc="-20" dirty="0">
                <a:solidFill>
                  <a:srgbClr val="3C3935"/>
                </a:solidFill>
                <a:latin typeface="Arial"/>
                <a:cs typeface="Arial"/>
              </a:rPr>
              <a:t> </a:t>
            </a:r>
            <a:r>
              <a:rPr sz="1800" dirty="0">
                <a:solidFill>
                  <a:srgbClr val="3C3935"/>
                </a:solidFill>
                <a:latin typeface="Arial"/>
                <a:cs typeface="Arial"/>
              </a:rPr>
              <a:t>to</a:t>
            </a:r>
            <a:r>
              <a:rPr sz="1800" spc="-40" dirty="0">
                <a:solidFill>
                  <a:srgbClr val="3C3935"/>
                </a:solidFill>
                <a:latin typeface="Arial"/>
                <a:cs typeface="Arial"/>
              </a:rPr>
              <a:t> </a:t>
            </a:r>
            <a:r>
              <a:rPr sz="1800" dirty="0">
                <a:solidFill>
                  <a:srgbClr val="3C3935"/>
                </a:solidFill>
                <a:latin typeface="Arial"/>
                <a:cs typeface="Arial"/>
              </a:rPr>
              <a:t>decrypt</a:t>
            </a:r>
            <a:r>
              <a:rPr sz="1800" spc="15" dirty="0">
                <a:solidFill>
                  <a:srgbClr val="3C3935"/>
                </a:solidFill>
                <a:latin typeface="Arial"/>
                <a:cs typeface="Arial"/>
              </a:rPr>
              <a:t> </a:t>
            </a:r>
            <a:r>
              <a:rPr sz="1800" dirty="0">
                <a:solidFill>
                  <a:srgbClr val="3C3935"/>
                </a:solidFill>
                <a:latin typeface="Arial"/>
                <a:cs typeface="Arial"/>
              </a:rPr>
              <a:t>the</a:t>
            </a:r>
            <a:r>
              <a:rPr sz="1800" spc="-30" dirty="0">
                <a:solidFill>
                  <a:srgbClr val="3C3935"/>
                </a:solidFill>
                <a:latin typeface="Arial"/>
                <a:cs typeface="Arial"/>
              </a:rPr>
              <a:t> </a:t>
            </a:r>
            <a:r>
              <a:rPr sz="1800" spc="-10" dirty="0">
                <a:solidFill>
                  <a:srgbClr val="3C3935"/>
                </a:solidFill>
                <a:latin typeface="Arial"/>
                <a:cs typeface="Arial"/>
              </a:rPr>
              <a:t>message?</a:t>
            </a:r>
            <a:endParaRPr sz="1800">
              <a:latin typeface="Arial"/>
              <a:cs typeface="Arial"/>
            </a:endParaRPr>
          </a:p>
          <a:p>
            <a:pPr marL="278765" indent="-266065">
              <a:lnSpc>
                <a:spcPct val="100000"/>
              </a:lnSpc>
              <a:spcBef>
                <a:spcPts val="865"/>
              </a:spcBef>
              <a:buFont typeface="Wingdings"/>
              <a:buChar char=""/>
              <a:tabLst>
                <a:tab pos="278765" algn="l"/>
              </a:tabLst>
            </a:pPr>
            <a:r>
              <a:rPr sz="1800" dirty="0">
                <a:solidFill>
                  <a:srgbClr val="3C3935"/>
                </a:solidFill>
                <a:latin typeface="Arial"/>
                <a:cs typeface="Arial"/>
              </a:rPr>
              <a:t>What</a:t>
            </a:r>
            <a:r>
              <a:rPr sz="1800" spc="-20" dirty="0">
                <a:solidFill>
                  <a:srgbClr val="3C3935"/>
                </a:solidFill>
                <a:latin typeface="Arial"/>
                <a:cs typeface="Arial"/>
              </a:rPr>
              <a:t> </a:t>
            </a:r>
            <a:r>
              <a:rPr sz="1800" dirty="0">
                <a:solidFill>
                  <a:srgbClr val="3C3935"/>
                </a:solidFill>
                <a:latin typeface="Arial"/>
                <a:cs typeface="Arial"/>
              </a:rPr>
              <a:t>is</a:t>
            </a:r>
            <a:r>
              <a:rPr sz="1800" spc="-5" dirty="0">
                <a:solidFill>
                  <a:srgbClr val="3C3935"/>
                </a:solidFill>
                <a:latin typeface="Arial"/>
                <a:cs typeface="Arial"/>
              </a:rPr>
              <a:t> </a:t>
            </a:r>
            <a:r>
              <a:rPr sz="1800" dirty="0">
                <a:solidFill>
                  <a:srgbClr val="3C3935"/>
                </a:solidFill>
                <a:latin typeface="Arial"/>
                <a:cs typeface="Arial"/>
              </a:rPr>
              <a:t>the</a:t>
            </a:r>
            <a:r>
              <a:rPr sz="1800" spc="-15" dirty="0">
                <a:solidFill>
                  <a:srgbClr val="3C3935"/>
                </a:solidFill>
                <a:latin typeface="Arial"/>
                <a:cs typeface="Arial"/>
              </a:rPr>
              <a:t> </a:t>
            </a:r>
            <a:r>
              <a:rPr sz="1800" dirty="0">
                <a:solidFill>
                  <a:srgbClr val="3C3935"/>
                </a:solidFill>
                <a:latin typeface="Arial"/>
                <a:cs typeface="Arial"/>
              </a:rPr>
              <a:t>name of</a:t>
            </a:r>
            <a:r>
              <a:rPr sz="1800" spc="-5" dirty="0">
                <a:solidFill>
                  <a:srgbClr val="3C3935"/>
                </a:solidFill>
                <a:latin typeface="Arial"/>
                <a:cs typeface="Arial"/>
              </a:rPr>
              <a:t> </a:t>
            </a:r>
            <a:r>
              <a:rPr sz="1800" dirty="0">
                <a:solidFill>
                  <a:srgbClr val="3C3935"/>
                </a:solidFill>
                <a:latin typeface="Arial"/>
                <a:cs typeface="Arial"/>
              </a:rPr>
              <a:t>the</a:t>
            </a:r>
            <a:r>
              <a:rPr sz="1800" spc="-15" dirty="0">
                <a:solidFill>
                  <a:srgbClr val="3C3935"/>
                </a:solidFill>
                <a:latin typeface="Arial"/>
                <a:cs typeface="Arial"/>
              </a:rPr>
              <a:t> </a:t>
            </a:r>
            <a:r>
              <a:rPr sz="1800" spc="-10" dirty="0">
                <a:solidFill>
                  <a:srgbClr val="3C3935"/>
                </a:solidFill>
                <a:latin typeface="Arial"/>
                <a:cs typeface="Arial"/>
              </a:rPr>
              <a:t>attack?</a:t>
            </a:r>
            <a:endParaRPr sz="1800">
              <a:latin typeface="Arial"/>
              <a:cs typeface="Arial"/>
            </a:endParaRPr>
          </a:p>
          <a:p>
            <a:pPr marL="278765" indent="-266065">
              <a:lnSpc>
                <a:spcPct val="100000"/>
              </a:lnSpc>
              <a:spcBef>
                <a:spcPts val="865"/>
              </a:spcBef>
              <a:buFont typeface="Wingdings"/>
              <a:buChar char=""/>
              <a:tabLst>
                <a:tab pos="278765" algn="l"/>
              </a:tabLst>
            </a:pPr>
            <a:r>
              <a:rPr sz="1800" dirty="0">
                <a:solidFill>
                  <a:srgbClr val="3C3935"/>
                </a:solidFill>
                <a:latin typeface="Arial"/>
                <a:cs typeface="Arial"/>
              </a:rPr>
              <a:t>Why</a:t>
            </a:r>
            <a:r>
              <a:rPr sz="1800" spc="-25" dirty="0">
                <a:solidFill>
                  <a:srgbClr val="3C3935"/>
                </a:solidFill>
                <a:latin typeface="Arial"/>
                <a:cs typeface="Arial"/>
              </a:rPr>
              <a:t> </a:t>
            </a:r>
            <a:r>
              <a:rPr sz="1800" dirty="0">
                <a:solidFill>
                  <a:srgbClr val="3C3935"/>
                </a:solidFill>
                <a:latin typeface="Arial"/>
                <a:cs typeface="Arial"/>
              </a:rPr>
              <a:t>the</a:t>
            </a:r>
            <a:r>
              <a:rPr sz="1800" spc="-25" dirty="0">
                <a:solidFill>
                  <a:srgbClr val="3C3935"/>
                </a:solidFill>
                <a:latin typeface="Arial"/>
                <a:cs typeface="Arial"/>
              </a:rPr>
              <a:t> </a:t>
            </a:r>
            <a:r>
              <a:rPr sz="1800" dirty="0">
                <a:solidFill>
                  <a:srgbClr val="3C3935"/>
                </a:solidFill>
                <a:latin typeface="Arial"/>
                <a:cs typeface="Arial"/>
              </a:rPr>
              <a:t>attack</a:t>
            </a:r>
            <a:r>
              <a:rPr sz="1800" spc="-15" dirty="0">
                <a:solidFill>
                  <a:srgbClr val="3C3935"/>
                </a:solidFill>
                <a:latin typeface="Arial"/>
                <a:cs typeface="Arial"/>
              </a:rPr>
              <a:t> </a:t>
            </a:r>
            <a:r>
              <a:rPr sz="1800" dirty="0">
                <a:solidFill>
                  <a:srgbClr val="3C3935"/>
                </a:solidFill>
                <a:latin typeface="Arial"/>
                <a:cs typeface="Arial"/>
              </a:rPr>
              <a:t>was</a:t>
            </a:r>
            <a:r>
              <a:rPr sz="1800" spc="20" dirty="0">
                <a:solidFill>
                  <a:srgbClr val="3C3935"/>
                </a:solidFill>
                <a:latin typeface="Arial"/>
                <a:cs typeface="Arial"/>
              </a:rPr>
              <a:t> </a:t>
            </a:r>
            <a:r>
              <a:rPr sz="1800" spc="-10" dirty="0">
                <a:solidFill>
                  <a:srgbClr val="3C3935"/>
                </a:solidFill>
                <a:latin typeface="Arial"/>
                <a:cs typeface="Arial"/>
              </a:rPr>
              <a:t>successful?</a:t>
            </a:r>
            <a:endParaRPr sz="1800">
              <a:latin typeface="Arial"/>
              <a:cs typeface="Arial"/>
            </a:endParaRPr>
          </a:p>
          <a:p>
            <a:pPr marL="278765" indent="-266065">
              <a:lnSpc>
                <a:spcPct val="100000"/>
              </a:lnSpc>
              <a:spcBef>
                <a:spcPts val="860"/>
              </a:spcBef>
              <a:buFont typeface="Wingdings"/>
              <a:buChar char=""/>
              <a:tabLst>
                <a:tab pos="278765" algn="l"/>
              </a:tabLst>
            </a:pPr>
            <a:r>
              <a:rPr sz="1800" dirty="0">
                <a:solidFill>
                  <a:srgbClr val="3C3935"/>
                </a:solidFill>
                <a:latin typeface="Arial"/>
                <a:cs typeface="Arial"/>
              </a:rPr>
              <a:t>What</a:t>
            </a:r>
            <a:r>
              <a:rPr sz="1800" spc="-40" dirty="0">
                <a:solidFill>
                  <a:srgbClr val="3C3935"/>
                </a:solidFill>
                <a:latin typeface="Arial"/>
                <a:cs typeface="Arial"/>
              </a:rPr>
              <a:t> </a:t>
            </a:r>
            <a:r>
              <a:rPr sz="1800" dirty="0">
                <a:solidFill>
                  <a:srgbClr val="3C3935"/>
                </a:solidFill>
                <a:latin typeface="Arial"/>
                <a:cs typeface="Arial"/>
              </a:rPr>
              <a:t>should</a:t>
            </a:r>
            <a:r>
              <a:rPr sz="1800" spc="-10" dirty="0">
                <a:solidFill>
                  <a:srgbClr val="3C3935"/>
                </a:solidFill>
                <a:latin typeface="Arial"/>
                <a:cs typeface="Arial"/>
              </a:rPr>
              <a:t> </a:t>
            </a:r>
            <a:r>
              <a:rPr sz="1800" dirty="0">
                <a:solidFill>
                  <a:srgbClr val="3C3935"/>
                </a:solidFill>
                <a:latin typeface="Arial"/>
                <a:cs typeface="Arial"/>
              </a:rPr>
              <a:t>we</a:t>
            </a:r>
            <a:r>
              <a:rPr sz="1800" spc="5" dirty="0">
                <a:solidFill>
                  <a:srgbClr val="3C3935"/>
                </a:solidFill>
                <a:latin typeface="Arial"/>
                <a:cs typeface="Arial"/>
              </a:rPr>
              <a:t> </a:t>
            </a:r>
            <a:r>
              <a:rPr sz="1800" dirty="0">
                <a:solidFill>
                  <a:srgbClr val="3C3935"/>
                </a:solidFill>
                <a:latin typeface="Arial"/>
                <a:cs typeface="Arial"/>
              </a:rPr>
              <a:t>do</a:t>
            </a:r>
            <a:r>
              <a:rPr sz="1800" spc="-30" dirty="0">
                <a:solidFill>
                  <a:srgbClr val="3C3935"/>
                </a:solidFill>
                <a:latin typeface="Arial"/>
                <a:cs typeface="Arial"/>
              </a:rPr>
              <a:t> </a:t>
            </a:r>
            <a:r>
              <a:rPr sz="1800" dirty="0">
                <a:solidFill>
                  <a:srgbClr val="3C3935"/>
                </a:solidFill>
                <a:latin typeface="Arial"/>
                <a:cs typeface="Arial"/>
              </a:rPr>
              <a:t>to</a:t>
            </a:r>
            <a:r>
              <a:rPr sz="1800" spc="-25" dirty="0">
                <a:solidFill>
                  <a:srgbClr val="3C3935"/>
                </a:solidFill>
                <a:latin typeface="Arial"/>
                <a:cs typeface="Arial"/>
              </a:rPr>
              <a:t> </a:t>
            </a:r>
            <a:r>
              <a:rPr sz="1800" dirty="0">
                <a:solidFill>
                  <a:srgbClr val="3C3935"/>
                </a:solidFill>
                <a:latin typeface="Arial"/>
                <a:cs typeface="Arial"/>
              </a:rPr>
              <a:t>make</a:t>
            </a:r>
            <a:r>
              <a:rPr sz="1800" spc="-30" dirty="0">
                <a:solidFill>
                  <a:srgbClr val="3C3935"/>
                </a:solidFill>
                <a:latin typeface="Arial"/>
                <a:cs typeface="Arial"/>
              </a:rPr>
              <a:t> </a:t>
            </a:r>
            <a:r>
              <a:rPr sz="1800" dirty="0">
                <a:solidFill>
                  <a:srgbClr val="3C3935"/>
                </a:solidFill>
                <a:latin typeface="Arial"/>
                <a:cs typeface="Arial"/>
              </a:rPr>
              <a:t>the</a:t>
            </a:r>
            <a:r>
              <a:rPr sz="1800" spc="-30" dirty="0">
                <a:solidFill>
                  <a:srgbClr val="3C3935"/>
                </a:solidFill>
                <a:latin typeface="Arial"/>
                <a:cs typeface="Arial"/>
              </a:rPr>
              <a:t> </a:t>
            </a:r>
            <a:r>
              <a:rPr sz="1800" dirty="0">
                <a:solidFill>
                  <a:srgbClr val="3C3935"/>
                </a:solidFill>
                <a:latin typeface="Arial"/>
                <a:cs typeface="Arial"/>
              </a:rPr>
              <a:t>RSA</a:t>
            </a:r>
            <a:r>
              <a:rPr sz="1800" spc="-120" dirty="0">
                <a:solidFill>
                  <a:srgbClr val="3C3935"/>
                </a:solidFill>
                <a:latin typeface="Arial"/>
                <a:cs typeface="Arial"/>
              </a:rPr>
              <a:t> </a:t>
            </a:r>
            <a:r>
              <a:rPr sz="1800" dirty="0">
                <a:solidFill>
                  <a:srgbClr val="3C3935"/>
                </a:solidFill>
                <a:latin typeface="Arial"/>
                <a:cs typeface="Arial"/>
              </a:rPr>
              <a:t>encryption</a:t>
            </a:r>
            <a:r>
              <a:rPr sz="1800" spc="5" dirty="0">
                <a:solidFill>
                  <a:srgbClr val="3C3935"/>
                </a:solidFill>
                <a:latin typeface="Arial"/>
                <a:cs typeface="Arial"/>
              </a:rPr>
              <a:t> </a:t>
            </a:r>
            <a:r>
              <a:rPr sz="1800" spc="-10" dirty="0">
                <a:solidFill>
                  <a:srgbClr val="3C3935"/>
                </a:solidFill>
                <a:latin typeface="Arial"/>
                <a:cs typeface="Arial"/>
              </a:rPr>
              <a:t>secure?</a:t>
            </a:r>
            <a:endParaRPr sz="1800">
              <a:latin typeface="Arial"/>
              <a:cs typeface="Arial"/>
            </a:endParaRPr>
          </a:p>
          <a:p>
            <a:pPr marL="278765" indent="-266065">
              <a:lnSpc>
                <a:spcPct val="100000"/>
              </a:lnSpc>
              <a:spcBef>
                <a:spcPts val="869"/>
              </a:spcBef>
              <a:buFont typeface="Wingdings"/>
              <a:buChar char=""/>
              <a:tabLst>
                <a:tab pos="278765" algn="l"/>
              </a:tabLst>
            </a:pPr>
            <a:r>
              <a:rPr sz="1800" dirty="0">
                <a:solidFill>
                  <a:srgbClr val="3C3935"/>
                </a:solidFill>
                <a:latin typeface="Arial"/>
                <a:cs typeface="Arial"/>
              </a:rPr>
              <a:t>How</a:t>
            </a:r>
            <a:r>
              <a:rPr sz="1800" spc="-35" dirty="0">
                <a:solidFill>
                  <a:srgbClr val="3C3935"/>
                </a:solidFill>
                <a:latin typeface="Arial"/>
                <a:cs typeface="Arial"/>
              </a:rPr>
              <a:t> </a:t>
            </a:r>
            <a:r>
              <a:rPr sz="1800" dirty="0">
                <a:solidFill>
                  <a:srgbClr val="3C3935"/>
                </a:solidFill>
                <a:latin typeface="Arial"/>
                <a:cs typeface="Arial"/>
              </a:rPr>
              <a:t>many</a:t>
            </a:r>
            <a:r>
              <a:rPr sz="1800" spc="-10" dirty="0">
                <a:solidFill>
                  <a:srgbClr val="3C3935"/>
                </a:solidFill>
                <a:latin typeface="Arial"/>
                <a:cs typeface="Arial"/>
              </a:rPr>
              <a:t> </a:t>
            </a:r>
            <a:r>
              <a:rPr sz="1800" dirty="0">
                <a:solidFill>
                  <a:srgbClr val="3C3935"/>
                </a:solidFill>
                <a:latin typeface="Arial"/>
                <a:cs typeface="Arial"/>
              </a:rPr>
              <a:t>digits</a:t>
            </a:r>
            <a:r>
              <a:rPr sz="1800" spc="-15" dirty="0">
                <a:solidFill>
                  <a:srgbClr val="3C3935"/>
                </a:solidFill>
                <a:latin typeface="Arial"/>
                <a:cs typeface="Arial"/>
              </a:rPr>
              <a:t> </a:t>
            </a:r>
            <a:r>
              <a:rPr sz="1800" dirty="0">
                <a:solidFill>
                  <a:srgbClr val="3C3935"/>
                </a:solidFill>
                <a:latin typeface="Arial"/>
                <a:cs typeface="Arial"/>
              </a:rPr>
              <a:t>should we</a:t>
            </a:r>
            <a:r>
              <a:rPr sz="1800" spc="5" dirty="0">
                <a:solidFill>
                  <a:srgbClr val="3C3935"/>
                </a:solidFill>
                <a:latin typeface="Arial"/>
                <a:cs typeface="Arial"/>
              </a:rPr>
              <a:t> </a:t>
            </a:r>
            <a:r>
              <a:rPr sz="1800" dirty="0">
                <a:solidFill>
                  <a:srgbClr val="3C3935"/>
                </a:solidFill>
                <a:latin typeface="Arial"/>
                <a:cs typeface="Arial"/>
              </a:rPr>
              <a:t>use</a:t>
            </a:r>
            <a:r>
              <a:rPr sz="1800" spc="-30" dirty="0">
                <a:solidFill>
                  <a:srgbClr val="3C3935"/>
                </a:solidFill>
                <a:latin typeface="Arial"/>
                <a:cs typeface="Arial"/>
              </a:rPr>
              <a:t> </a:t>
            </a:r>
            <a:r>
              <a:rPr sz="1800" dirty="0">
                <a:solidFill>
                  <a:srgbClr val="3C3935"/>
                </a:solidFill>
                <a:latin typeface="Arial"/>
                <a:cs typeface="Arial"/>
              </a:rPr>
              <a:t>for</a:t>
            </a:r>
            <a:r>
              <a:rPr sz="1800" spc="-20" dirty="0">
                <a:solidFill>
                  <a:srgbClr val="3C3935"/>
                </a:solidFill>
                <a:latin typeface="Arial"/>
                <a:cs typeface="Arial"/>
              </a:rPr>
              <a:t> </a:t>
            </a:r>
            <a:r>
              <a:rPr sz="1800" dirty="0">
                <a:solidFill>
                  <a:srgbClr val="3C3935"/>
                </a:solidFill>
                <a:latin typeface="Arial"/>
                <a:cs typeface="Arial"/>
              </a:rPr>
              <a:t>the</a:t>
            </a:r>
            <a:r>
              <a:rPr sz="1800" spc="-30" dirty="0">
                <a:solidFill>
                  <a:srgbClr val="3C3935"/>
                </a:solidFill>
                <a:latin typeface="Arial"/>
                <a:cs typeface="Arial"/>
              </a:rPr>
              <a:t> </a:t>
            </a:r>
            <a:r>
              <a:rPr sz="1800" dirty="0">
                <a:solidFill>
                  <a:srgbClr val="3C3935"/>
                </a:solidFill>
                <a:latin typeface="Arial"/>
                <a:cs typeface="Arial"/>
              </a:rPr>
              <a:t>prime</a:t>
            </a:r>
            <a:r>
              <a:rPr sz="1800" spc="-15" dirty="0">
                <a:solidFill>
                  <a:srgbClr val="3C3935"/>
                </a:solidFill>
                <a:latin typeface="Arial"/>
                <a:cs typeface="Arial"/>
              </a:rPr>
              <a:t> </a:t>
            </a:r>
            <a:r>
              <a:rPr sz="1800" spc="-10" dirty="0">
                <a:solidFill>
                  <a:srgbClr val="3C3935"/>
                </a:solidFill>
                <a:latin typeface="Arial"/>
                <a:cs typeface="Arial"/>
              </a:rPr>
              <a:t>numbers?</a:t>
            </a:r>
            <a:endParaRPr sz="18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108</a:t>
            </a:fld>
            <a:r>
              <a:rPr spc="204" dirty="0"/>
              <a:t> </a:t>
            </a:r>
            <a:r>
              <a:rPr spc="-50" dirty="0"/>
              <a:t>|</a:t>
            </a: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98120">
              <a:lnSpc>
                <a:spcPct val="100000"/>
              </a:lnSpc>
              <a:spcBef>
                <a:spcPts val="105"/>
              </a:spcBef>
            </a:pPr>
            <a:r>
              <a:rPr dirty="0"/>
              <a:t>Hack</a:t>
            </a:r>
            <a:r>
              <a:rPr spc="-35" dirty="0"/>
              <a:t> </a:t>
            </a:r>
            <a:r>
              <a:rPr dirty="0"/>
              <a:t>a</a:t>
            </a:r>
            <a:r>
              <a:rPr spc="-20" dirty="0"/>
              <a:t> </a:t>
            </a:r>
            <a:r>
              <a:rPr dirty="0"/>
              <a:t>Message</a:t>
            </a:r>
            <a:r>
              <a:rPr spc="-50" dirty="0"/>
              <a:t> </a:t>
            </a:r>
            <a:r>
              <a:rPr spc="-10" dirty="0"/>
              <a:t>(cont.)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9999" y="1622579"/>
            <a:ext cx="7217409" cy="2979420"/>
          </a:xfrm>
          <a:prstGeom prst="rect">
            <a:avLst/>
          </a:prstGeom>
        </p:spPr>
        <p:txBody>
          <a:bodyPr vert="horz" wrap="square" lIns="0" tIns="12700" rIns="0" bIns="0" rtlCol="0">
            <a:spAutoFit/>
          </a:bodyPr>
          <a:lstStyle/>
          <a:p>
            <a:pPr marL="12700" marR="5080" algn="just">
              <a:lnSpc>
                <a:spcPct val="130100"/>
              </a:lnSpc>
              <a:spcBef>
                <a:spcPts val="100"/>
              </a:spcBef>
            </a:pPr>
            <a:r>
              <a:rPr sz="1500" dirty="0">
                <a:solidFill>
                  <a:srgbClr val="3C3935"/>
                </a:solidFill>
                <a:latin typeface="Arial"/>
                <a:cs typeface="Arial"/>
              </a:rPr>
              <a:t>ASCII</a:t>
            </a:r>
            <a:r>
              <a:rPr sz="1500" spc="65" dirty="0">
                <a:solidFill>
                  <a:srgbClr val="3C3935"/>
                </a:solidFill>
                <a:latin typeface="Arial"/>
                <a:cs typeface="Arial"/>
              </a:rPr>
              <a:t> </a:t>
            </a:r>
            <a:r>
              <a:rPr sz="1500" dirty="0">
                <a:solidFill>
                  <a:srgbClr val="3C3935"/>
                </a:solidFill>
                <a:latin typeface="Arial"/>
                <a:cs typeface="Arial"/>
              </a:rPr>
              <a:t>is</a:t>
            </a:r>
            <a:r>
              <a:rPr sz="1500" spc="60" dirty="0">
                <a:solidFill>
                  <a:srgbClr val="3C3935"/>
                </a:solidFill>
                <a:latin typeface="Arial"/>
                <a:cs typeface="Arial"/>
              </a:rPr>
              <a:t> </a:t>
            </a:r>
            <a:r>
              <a:rPr sz="1500" dirty="0">
                <a:solidFill>
                  <a:srgbClr val="3C3935"/>
                </a:solidFill>
                <a:latin typeface="Arial"/>
                <a:cs typeface="Arial"/>
              </a:rPr>
              <a:t>a</a:t>
            </a:r>
            <a:r>
              <a:rPr sz="1500" spc="60" dirty="0">
                <a:solidFill>
                  <a:srgbClr val="3C3935"/>
                </a:solidFill>
                <a:latin typeface="Arial"/>
                <a:cs typeface="Arial"/>
              </a:rPr>
              <a:t> </a:t>
            </a:r>
            <a:r>
              <a:rPr sz="1500" dirty="0">
                <a:solidFill>
                  <a:srgbClr val="3C3935"/>
                </a:solidFill>
                <a:latin typeface="Arial"/>
                <a:cs typeface="Arial"/>
              </a:rPr>
              <a:t>standard</a:t>
            </a:r>
            <a:r>
              <a:rPr sz="1500" spc="75" dirty="0">
                <a:solidFill>
                  <a:srgbClr val="3C3935"/>
                </a:solidFill>
                <a:latin typeface="Arial"/>
                <a:cs typeface="Arial"/>
              </a:rPr>
              <a:t> </a:t>
            </a:r>
            <a:r>
              <a:rPr sz="1500" dirty="0">
                <a:solidFill>
                  <a:srgbClr val="3C3935"/>
                </a:solidFill>
                <a:latin typeface="Arial"/>
                <a:cs typeface="Arial"/>
              </a:rPr>
              <a:t>way</a:t>
            </a:r>
            <a:r>
              <a:rPr sz="1500" spc="50" dirty="0">
                <a:solidFill>
                  <a:srgbClr val="3C3935"/>
                </a:solidFill>
                <a:latin typeface="Arial"/>
                <a:cs typeface="Arial"/>
              </a:rPr>
              <a:t> </a:t>
            </a:r>
            <a:r>
              <a:rPr sz="1500" dirty="0">
                <a:solidFill>
                  <a:srgbClr val="3C3935"/>
                </a:solidFill>
                <a:latin typeface="Arial"/>
                <a:cs typeface="Arial"/>
              </a:rPr>
              <a:t>to</a:t>
            </a:r>
            <a:r>
              <a:rPr sz="1500" spc="60" dirty="0">
                <a:solidFill>
                  <a:srgbClr val="3C3935"/>
                </a:solidFill>
                <a:latin typeface="Arial"/>
                <a:cs typeface="Arial"/>
              </a:rPr>
              <a:t> </a:t>
            </a:r>
            <a:r>
              <a:rPr sz="1500" dirty="0">
                <a:solidFill>
                  <a:srgbClr val="3C3935"/>
                </a:solidFill>
                <a:latin typeface="Arial"/>
                <a:cs typeface="Arial"/>
              </a:rPr>
              <a:t>represent</a:t>
            </a:r>
            <a:r>
              <a:rPr sz="1500" spc="45" dirty="0">
                <a:solidFill>
                  <a:srgbClr val="3C3935"/>
                </a:solidFill>
                <a:latin typeface="Arial"/>
                <a:cs typeface="Arial"/>
              </a:rPr>
              <a:t> </a:t>
            </a:r>
            <a:r>
              <a:rPr sz="1500" dirty="0">
                <a:solidFill>
                  <a:srgbClr val="3C3935"/>
                </a:solidFill>
                <a:latin typeface="Arial"/>
                <a:cs typeface="Arial"/>
              </a:rPr>
              <a:t>characters</a:t>
            </a:r>
            <a:r>
              <a:rPr sz="1500" spc="65" dirty="0">
                <a:solidFill>
                  <a:srgbClr val="3C3935"/>
                </a:solidFill>
                <a:latin typeface="Arial"/>
                <a:cs typeface="Arial"/>
              </a:rPr>
              <a:t> </a:t>
            </a:r>
            <a:r>
              <a:rPr sz="1500" dirty="0">
                <a:solidFill>
                  <a:srgbClr val="3C3935"/>
                </a:solidFill>
                <a:latin typeface="Arial"/>
                <a:cs typeface="Arial"/>
              </a:rPr>
              <a:t>as</a:t>
            </a:r>
            <a:r>
              <a:rPr sz="1500" spc="60" dirty="0">
                <a:solidFill>
                  <a:srgbClr val="3C3935"/>
                </a:solidFill>
                <a:latin typeface="Arial"/>
                <a:cs typeface="Arial"/>
              </a:rPr>
              <a:t> </a:t>
            </a:r>
            <a:r>
              <a:rPr sz="1500" dirty="0">
                <a:solidFill>
                  <a:srgbClr val="3C3935"/>
                </a:solidFill>
                <a:latin typeface="Arial"/>
                <a:cs typeface="Arial"/>
              </a:rPr>
              <a:t>numbers.</a:t>
            </a:r>
            <a:r>
              <a:rPr sz="1500" spc="50" dirty="0">
                <a:solidFill>
                  <a:srgbClr val="3C3935"/>
                </a:solidFill>
                <a:latin typeface="Arial"/>
                <a:cs typeface="Arial"/>
              </a:rPr>
              <a:t> </a:t>
            </a:r>
            <a:r>
              <a:rPr sz="1500" dirty="0">
                <a:solidFill>
                  <a:srgbClr val="3C3935"/>
                </a:solidFill>
                <a:latin typeface="Arial"/>
                <a:cs typeface="Arial"/>
              </a:rPr>
              <a:t>For</a:t>
            </a:r>
            <a:r>
              <a:rPr sz="1500" spc="60" dirty="0">
                <a:solidFill>
                  <a:srgbClr val="3C3935"/>
                </a:solidFill>
                <a:latin typeface="Arial"/>
                <a:cs typeface="Arial"/>
              </a:rPr>
              <a:t> </a:t>
            </a:r>
            <a:r>
              <a:rPr sz="1500" dirty="0">
                <a:solidFill>
                  <a:srgbClr val="3C3935"/>
                </a:solidFill>
                <a:latin typeface="Arial"/>
                <a:cs typeface="Arial"/>
              </a:rPr>
              <a:t>example,</a:t>
            </a:r>
            <a:r>
              <a:rPr sz="1500" spc="65" dirty="0">
                <a:solidFill>
                  <a:srgbClr val="3C3935"/>
                </a:solidFill>
                <a:latin typeface="Arial"/>
                <a:cs typeface="Arial"/>
              </a:rPr>
              <a:t> </a:t>
            </a:r>
            <a:r>
              <a:rPr sz="1500" dirty="0">
                <a:solidFill>
                  <a:srgbClr val="3C3935"/>
                </a:solidFill>
                <a:latin typeface="Arial"/>
                <a:cs typeface="Arial"/>
              </a:rPr>
              <a:t>a</a:t>
            </a:r>
            <a:r>
              <a:rPr sz="1500" spc="60" dirty="0">
                <a:solidFill>
                  <a:srgbClr val="3C3935"/>
                </a:solidFill>
                <a:latin typeface="Arial"/>
                <a:cs typeface="Arial"/>
              </a:rPr>
              <a:t> </a:t>
            </a:r>
            <a:r>
              <a:rPr sz="1500" spc="-10" dirty="0">
                <a:solidFill>
                  <a:srgbClr val="3C3935"/>
                </a:solidFill>
                <a:latin typeface="Arial"/>
                <a:cs typeface="Arial"/>
              </a:rPr>
              <a:t>space </a:t>
            </a:r>
            <a:r>
              <a:rPr sz="1500" dirty="0">
                <a:solidFill>
                  <a:srgbClr val="3C3935"/>
                </a:solidFill>
                <a:latin typeface="Arial"/>
                <a:cs typeface="Arial"/>
              </a:rPr>
              <a:t>is</a:t>
            </a:r>
            <a:r>
              <a:rPr sz="1500" spc="50" dirty="0">
                <a:solidFill>
                  <a:srgbClr val="3C3935"/>
                </a:solidFill>
                <a:latin typeface="Arial"/>
                <a:cs typeface="Arial"/>
              </a:rPr>
              <a:t> </a:t>
            </a:r>
            <a:r>
              <a:rPr sz="1500" dirty="0">
                <a:solidFill>
                  <a:srgbClr val="3C3935"/>
                </a:solidFill>
                <a:latin typeface="Arial"/>
                <a:cs typeface="Arial"/>
              </a:rPr>
              <a:t>represented</a:t>
            </a:r>
            <a:r>
              <a:rPr sz="1500" spc="50" dirty="0">
                <a:solidFill>
                  <a:srgbClr val="3C3935"/>
                </a:solidFill>
                <a:latin typeface="Arial"/>
                <a:cs typeface="Arial"/>
              </a:rPr>
              <a:t> </a:t>
            </a:r>
            <a:r>
              <a:rPr sz="1500" dirty="0">
                <a:solidFill>
                  <a:srgbClr val="3C3935"/>
                </a:solidFill>
                <a:latin typeface="Arial"/>
                <a:cs typeface="Arial"/>
              </a:rPr>
              <a:t>by</a:t>
            </a:r>
            <a:r>
              <a:rPr sz="1500" spc="20" dirty="0">
                <a:solidFill>
                  <a:srgbClr val="3C3935"/>
                </a:solidFill>
                <a:latin typeface="Arial"/>
                <a:cs typeface="Arial"/>
              </a:rPr>
              <a:t> </a:t>
            </a:r>
            <a:r>
              <a:rPr sz="1500" dirty="0">
                <a:solidFill>
                  <a:srgbClr val="3C3935"/>
                </a:solidFill>
                <a:latin typeface="Arial"/>
                <a:cs typeface="Arial"/>
              </a:rPr>
              <a:t>32,</a:t>
            </a:r>
            <a:r>
              <a:rPr sz="1500" spc="40" dirty="0">
                <a:solidFill>
                  <a:srgbClr val="3C3935"/>
                </a:solidFill>
                <a:latin typeface="Arial"/>
                <a:cs typeface="Arial"/>
              </a:rPr>
              <a:t> </a:t>
            </a:r>
            <a:r>
              <a:rPr sz="1500" dirty="0">
                <a:solidFill>
                  <a:srgbClr val="3C3935"/>
                </a:solidFill>
                <a:latin typeface="Arial"/>
                <a:cs typeface="Arial"/>
              </a:rPr>
              <a:t>a</a:t>
            </a:r>
            <a:r>
              <a:rPr sz="1500" spc="35" dirty="0">
                <a:solidFill>
                  <a:srgbClr val="3C3935"/>
                </a:solidFill>
                <a:latin typeface="Arial"/>
                <a:cs typeface="Arial"/>
              </a:rPr>
              <a:t> </a:t>
            </a:r>
            <a:r>
              <a:rPr sz="1500" dirty="0">
                <a:solidFill>
                  <a:srgbClr val="3C3935"/>
                </a:solidFill>
                <a:latin typeface="Arial"/>
                <a:cs typeface="Arial"/>
              </a:rPr>
              <a:t>comma</a:t>
            </a:r>
            <a:r>
              <a:rPr sz="1500" spc="45" dirty="0">
                <a:solidFill>
                  <a:srgbClr val="3C3935"/>
                </a:solidFill>
                <a:latin typeface="Arial"/>
                <a:cs typeface="Arial"/>
              </a:rPr>
              <a:t> </a:t>
            </a:r>
            <a:r>
              <a:rPr sz="1500" dirty="0">
                <a:solidFill>
                  <a:srgbClr val="3C3935"/>
                </a:solidFill>
                <a:latin typeface="Arial"/>
                <a:cs typeface="Arial"/>
              </a:rPr>
              <a:t>is</a:t>
            </a:r>
            <a:r>
              <a:rPr sz="1500" spc="40" dirty="0">
                <a:solidFill>
                  <a:srgbClr val="3C3935"/>
                </a:solidFill>
                <a:latin typeface="Arial"/>
                <a:cs typeface="Arial"/>
              </a:rPr>
              <a:t> </a:t>
            </a:r>
            <a:r>
              <a:rPr sz="1500" dirty="0">
                <a:solidFill>
                  <a:srgbClr val="3C3935"/>
                </a:solidFill>
                <a:latin typeface="Arial"/>
                <a:cs typeface="Arial"/>
              </a:rPr>
              <a:t>44,</a:t>
            </a:r>
            <a:r>
              <a:rPr sz="1500" spc="40" dirty="0">
                <a:solidFill>
                  <a:srgbClr val="3C3935"/>
                </a:solidFill>
                <a:latin typeface="Arial"/>
                <a:cs typeface="Arial"/>
              </a:rPr>
              <a:t> </a:t>
            </a:r>
            <a:r>
              <a:rPr sz="1500" dirty="0">
                <a:solidFill>
                  <a:srgbClr val="3C3935"/>
                </a:solidFill>
                <a:latin typeface="Arial"/>
                <a:cs typeface="Arial"/>
              </a:rPr>
              <a:t>and</a:t>
            </a:r>
            <a:r>
              <a:rPr sz="1500" spc="35" dirty="0">
                <a:solidFill>
                  <a:srgbClr val="3C3935"/>
                </a:solidFill>
                <a:latin typeface="Arial"/>
                <a:cs typeface="Arial"/>
              </a:rPr>
              <a:t> </a:t>
            </a:r>
            <a:r>
              <a:rPr sz="1500" dirty="0">
                <a:solidFill>
                  <a:srgbClr val="3C3935"/>
                </a:solidFill>
                <a:latin typeface="Arial"/>
                <a:cs typeface="Arial"/>
              </a:rPr>
              <a:t>a</a:t>
            </a:r>
            <a:r>
              <a:rPr sz="1500" spc="40" dirty="0">
                <a:solidFill>
                  <a:srgbClr val="3C3935"/>
                </a:solidFill>
                <a:latin typeface="Arial"/>
                <a:cs typeface="Arial"/>
              </a:rPr>
              <a:t> </a:t>
            </a:r>
            <a:r>
              <a:rPr sz="1500" dirty="0">
                <a:solidFill>
                  <a:srgbClr val="3C3935"/>
                </a:solidFill>
                <a:latin typeface="Arial"/>
                <a:cs typeface="Arial"/>
              </a:rPr>
              <a:t>period</a:t>
            </a:r>
            <a:r>
              <a:rPr sz="1500" spc="50" dirty="0">
                <a:solidFill>
                  <a:srgbClr val="3C3935"/>
                </a:solidFill>
                <a:latin typeface="Arial"/>
                <a:cs typeface="Arial"/>
              </a:rPr>
              <a:t> </a:t>
            </a:r>
            <a:r>
              <a:rPr sz="1500" dirty="0">
                <a:solidFill>
                  <a:srgbClr val="3C3935"/>
                </a:solidFill>
                <a:latin typeface="Arial"/>
                <a:cs typeface="Arial"/>
              </a:rPr>
              <a:t>is</a:t>
            </a:r>
            <a:r>
              <a:rPr sz="1500" spc="40" dirty="0">
                <a:solidFill>
                  <a:srgbClr val="3C3935"/>
                </a:solidFill>
                <a:latin typeface="Arial"/>
                <a:cs typeface="Arial"/>
              </a:rPr>
              <a:t> </a:t>
            </a:r>
            <a:r>
              <a:rPr sz="1500" dirty="0">
                <a:solidFill>
                  <a:srgbClr val="3C3935"/>
                </a:solidFill>
                <a:latin typeface="Arial"/>
                <a:cs typeface="Arial"/>
              </a:rPr>
              <a:t>46.</a:t>
            </a:r>
            <a:r>
              <a:rPr sz="1500" spc="35" dirty="0">
                <a:solidFill>
                  <a:srgbClr val="3C3935"/>
                </a:solidFill>
                <a:latin typeface="Arial"/>
                <a:cs typeface="Arial"/>
              </a:rPr>
              <a:t> </a:t>
            </a:r>
            <a:r>
              <a:rPr sz="1500" dirty="0">
                <a:solidFill>
                  <a:srgbClr val="3C3935"/>
                </a:solidFill>
                <a:latin typeface="Arial"/>
                <a:cs typeface="Arial"/>
              </a:rPr>
              <a:t>The</a:t>
            </a:r>
            <a:r>
              <a:rPr sz="1500" spc="45" dirty="0">
                <a:solidFill>
                  <a:srgbClr val="3C3935"/>
                </a:solidFill>
                <a:latin typeface="Arial"/>
                <a:cs typeface="Arial"/>
              </a:rPr>
              <a:t> </a:t>
            </a:r>
            <a:r>
              <a:rPr sz="1500" dirty="0">
                <a:solidFill>
                  <a:srgbClr val="3C3935"/>
                </a:solidFill>
                <a:latin typeface="Arial"/>
                <a:cs typeface="Arial"/>
              </a:rPr>
              <a:t>capital</a:t>
            </a:r>
            <a:r>
              <a:rPr sz="1500" spc="45" dirty="0">
                <a:solidFill>
                  <a:srgbClr val="3C3935"/>
                </a:solidFill>
                <a:latin typeface="Arial"/>
                <a:cs typeface="Arial"/>
              </a:rPr>
              <a:t> </a:t>
            </a:r>
            <a:r>
              <a:rPr sz="1500" dirty="0">
                <a:solidFill>
                  <a:srgbClr val="3C3935"/>
                </a:solidFill>
                <a:latin typeface="Arial"/>
                <a:cs typeface="Arial"/>
              </a:rPr>
              <a:t>letters</a:t>
            </a:r>
            <a:r>
              <a:rPr sz="1500" spc="45" dirty="0">
                <a:solidFill>
                  <a:srgbClr val="3C3935"/>
                </a:solidFill>
                <a:latin typeface="Arial"/>
                <a:cs typeface="Arial"/>
              </a:rPr>
              <a:t> </a:t>
            </a:r>
            <a:r>
              <a:rPr sz="1500" dirty="0">
                <a:solidFill>
                  <a:srgbClr val="3C3935"/>
                </a:solidFill>
                <a:latin typeface="Arial"/>
                <a:cs typeface="Arial"/>
              </a:rPr>
              <a:t>are</a:t>
            </a:r>
            <a:r>
              <a:rPr sz="1500" spc="40" dirty="0">
                <a:solidFill>
                  <a:srgbClr val="3C3935"/>
                </a:solidFill>
                <a:latin typeface="Arial"/>
                <a:cs typeface="Arial"/>
              </a:rPr>
              <a:t> </a:t>
            </a:r>
            <a:r>
              <a:rPr sz="1500" spc="-20" dirty="0">
                <a:solidFill>
                  <a:srgbClr val="3C3935"/>
                </a:solidFill>
                <a:latin typeface="Arial"/>
                <a:cs typeface="Arial"/>
              </a:rPr>
              <a:t>also </a:t>
            </a:r>
            <a:r>
              <a:rPr sz="1500" dirty="0">
                <a:solidFill>
                  <a:srgbClr val="3C3935"/>
                </a:solidFill>
                <a:latin typeface="Arial"/>
                <a:cs typeface="Arial"/>
              </a:rPr>
              <a:t>2</a:t>
            </a:r>
            <a:r>
              <a:rPr sz="1500" spc="-30" dirty="0">
                <a:solidFill>
                  <a:srgbClr val="3C3935"/>
                </a:solidFill>
                <a:latin typeface="Arial"/>
                <a:cs typeface="Arial"/>
              </a:rPr>
              <a:t> </a:t>
            </a:r>
            <a:r>
              <a:rPr sz="1500" dirty="0">
                <a:solidFill>
                  <a:srgbClr val="3C3935"/>
                </a:solidFill>
                <a:latin typeface="Arial"/>
                <a:cs typeface="Arial"/>
              </a:rPr>
              <a:t>digit</a:t>
            </a:r>
            <a:r>
              <a:rPr sz="1500" spc="-20" dirty="0">
                <a:solidFill>
                  <a:srgbClr val="3C3935"/>
                </a:solidFill>
                <a:latin typeface="Arial"/>
                <a:cs typeface="Arial"/>
              </a:rPr>
              <a:t> </a:t>
            </a:r>
            <a:r>
              <a:rPr sz="1500" dirty="0">
                <a:solidFill>
                  <a:srgbClr val="3C3935"/>
                </a:solidFill>
                <a:latin typeface="Arial"/>
                <a:cs typeface="Arial"/>
              </a:rPr>
              <a:t>integers</a:t>
            </a:r>
            <a:r>
              <a:rPr sz="1500" spc="-55" dirty="0">
                <a:solidFill>
                  <a:srgbClr val="3C3935"/>
                </a:solidFill>
                <a:latin typeface="Arial"/>
                <a:cs typeface="Arial"/>
              </a:rPr>
              <a:t> </a:t>
            </a:r>
            <a:r>
              <a:rPr sz="1500" dirty="0">
                <a:solidFill>
                  <a:srgbClr val="3C3935"/>
                </a:solidFill>
                <a:latin typeface="Arial"/>
                <a:cs typeface="Arial"/>
              </a:rPr>
              <a:t>as</a:t>
            </a:r>
            <a:r>
              <a:rPr sz="1500" spc="-25" dirty="0">
                <a:solidFill>
                  <a:srgbClr val="3C3935"/>
                </a:solidFill>
                <a:latin typeface="Arial"/>
                <a:cs typeface="Arial"/>
              </a:rPr>
              <a:t> </a:t>
            </a:r>
            <a:r>
              <a:rPr sz="1500" dirty="0">
                <a:solidFill>
                  <a:srgbClr val="3C3935"/>
                </a:solidFill>
                <a:latin typeface="Arial"/>
                <a:cs typeface="Arial"/>
              </a:rPr>
              <a:t>shown</a:t>
            </a:r>
            <a:r>
              <a:rPr sz="1500" spc="-10" dirty="0">
                <a:solidFill>
                  <a:srgbClr val="3C3935"/>
                </a:solidFill>
                <a:latin typeface="Arial"/>
                <a:cs typeface="Arial"/>
              </a:rPr>
              <a:t> above.</a:t>
            </a:r>
            <a:endParaRPr sz="1500">
              <a:latin typeface="Arial"/>
              <a:cs typeface="Arial"/>
            </a:endParaRPr>
          </a:p>
          <a:p>
            <a:pPr>
              <a:lnSpc>
                <a:spcPct val="100000"/>
              </a:lnSpc>
              <a:spcBef>
                <a:spcPts val="35"/>
              </a:spcBef>
            </a:pPr>
            <a:endParaRPr sz="1500">
              <a:latin typeface="Arial"/>
              <a:cs typeface="Arial"/>
            </a:endParaRPr>
          </a:p>
          <a:p>
            <a:pPr marL="12700">
              <a:lnSpc>
                <a:spcPct val="100000"/>
              </a:lnSpc>
            </a:pPr>
            <a:r>
              <a:rPr sz="1300" b="1" dirty="0">
                <a:solidFill>
                  <a:srgbClr val="3C3935"/>
                </a:solidFill>
                <a:latin typeface="Arial"/>
                <a:cs typeface="Arial"/>
              </a:rPr>
              <a:t>Suppose,</a:t>
            </a:r>
            <a:r>
              <a:rPr sz="1300" b="1" spc="20" dirty="0">
                <a:solidFill>
                  <a:srgbClr val="3C3935"/>
                </a:solidFill>
                <a:latin typeface="Arial"/>
                <a:cs typeface="Arial"/>
              </a:rPr>
              <a:t> </a:t>
            </a:r>
            <a:r>
              <a:rPr sz="1300" b="1" dirty="0">
                <a:solidFill>
                  <a:srgbClr val="3C3935"/>
                </a:solidFill>
                <a:latin typeface="Arial"/>
                <a:cs typeface="Arial"/>
              </a:rPr>
              <a:t>my</a:t>
            </a:r>
            <a:r>
              <a:rPr sz="1300" b="1" spc="-35" dirty="0">
                <a:solidFill>
                  <a:srgbClr val="3C3935"/>
                </a:solidFill>
                <a:latin typeface="Arial"/>
                <a:cs typeface="Arial"/>
              </a:rPr>
              <a:t> </a:t>
            </a:r>
            <a:r>
              <a:rPr sz="1300" b="1" dirty="0">
                <a:solidFill>
                  <a:srgbClr val="3C3935"/>
                </a:solidFill>
                <a:latin typeface="Arial"/>
                <a:cs typeface="Arial"/>
              </a:rPr>
              <a:t>RSA</a:t>
            </a:r>
            <a:r>
              <a:rPr sz="1300" b="1" spc="-60" dirty="0">
                <a:solidFill>
                  <a:srgbClr val="3C3935"/>
                </a:solidFill>
                <a:latin typeface="Arial"/>
                <a:cs typeface="Arial"/>
              </a:rPr>
              <a:t> </a:t>
            </a:r>
            <a:r>
              <a:rPr sz="1300" b="1" dirty="0">
                <a:solidFill>
                  <a:srgbClr val="3C3935"/>
                </a:solidFill>
                <a:latin typeface="Arial"/>
                <a:cs typeface="Arial"/>
              </a:rPr>
              <a:t>public</a:t>
            </a:r>
            <a:r>
              <a:rPr sz="1300" b="1" spc="5" dirty="0">
                <a:solidFill>
                  <a:srgbClr val="3C3935"/>
                </a:solidFill>
                <a:latin typeface="Arial"/>
                <a:cs typeface="Arial"/>
              </a:rPr>
              <a:t> </a:t>
            </a:r>
            <a:r>
              <a:rPr sz="1300" b="1" dirty="0">
                <a:solidFill>
                  <a:srgbClr val="3C3935"/>
                </a:solidFill>
                <a:latin typeface="Arial"/>
                <a:cs typeface="Arial"/>
              </a:rPr>
              <a:t>key</a:t>
            </a:r>
            <a:r>
              <a:rPr sz="1300" b="1" spc="-15" dirty="0">
                <a:solidFill>
                  <a:srgbClr val="3C3935"/>
                </a:solidFill>
                <a:latin typeface="Arial"/>
                <a:cs typeface="Arial"/>
              </a:rPr>
              <a:t> </a:t>
            </a:r>
            <a:r>
              <a:rPr sz="1300" b="1" dirty="0">
                <a:solidFill>
                  <a:srgbClr val="3C3935"/>
                </a:solidFill>
                <a:latin typeface="Arial"/>
                <a:cs typeface="Arial"/>
              </a:rPr>
              <a:t>is</a:t>
            </a:r>
            <a:r>
              <a:rPr sz="1300" b="1" spc="315" dirty="0">
                <a:solidFill>
                  <a:srgbClr val="3C3935"/>
                </a:solidFill>
                <a:latin typeface="Arial"/>
                <a:cs typeface="Arial"/>
              </a:rPr>
              <a:t> </a:t>
            </a:r>
            <a:r>
              <a:rPr sz="1300" b="1" dirty="0">
                <a:solidFill>
                  <a:srgbClr val="3C3935"/>
                </a:solidFill>
                <a:latin typeface="Arial"/>
                <a:cs typeface="Arial"/>
              </a:rPr>
              <a:t>(N,</a:t>
            </a:r>
            <a:r>
              <a:rPr sz="1300" b="1" spc="-15" dirty="0">
                <a:solidFill>
                  <a:srgbClr val="3C3935"/>
                </a:solidFill>
                <a:latin typeface="Arial"/>
                <a:cs typeface="Arial"/>
              </a:rPr>
              <a:t> </a:t>
            </a:r>
            <a:r>
              <a:rPr sz="1300" b="1" dirty="0">
                <a:solidFill>
                  <a:srgbClr val="3C3935"/>
                </a:solidFill>
                <a:latin typeface="Arial"/>
                <a:cs typeface="Arial"/>
              </a:rPr>
              <a:t>e)</a:t>
            </a:r>
            <a:r>
              <a:rPr sz="1300" b="1" spc="310" dirty="0">
                <a:solidFill>
                  <a:srgbClr val="3C3935"/>
                </a:solidFill>
                <a:latin typeface="Arial"/>
                <a:cs typeface="Arial"/>
              </a:rPr>
              <a:t> </a:t>
            </a:r>
            <a:r>
              <a:rPr sz="1300" b="1" dirty="0">
                <a:solidFill>
                  <a:srgbClr val="3C3935"/>
                </a:solidFill>
                <a:latin typeface="Arial"/>
                <a:cs typeface="Arial"/>
              </a:rPr>
              <a:t>=</a:t>
            </a:r>
            <a:r>
              <a:rPr sz="1300" b="1" spc="-15" dirty="0">
                <a:solidFill>
                  <a:srgbClr val="3C3935"/>
                </a:solidFill>
                <a:latin typeface="Arial"/>
                <a:cs typeface="Arial"/>
              </a:rPr>
              <a:t> </a:t>
            </a:r>
            <a:r>
              <a:rPr sz="1300" b="1" dirty="0">
                <a:solidFill>
                  <a:srgbClr val="3C3935"/>
                </a:solidFill>
                <a:latin typeface="Arial"/>
                <a:cs typeface="Arial"/>
              </a:rPr>
              <a:t>(629,</a:t>
            </a:r>
            <a:r>
              <a:rPr sz="1300" b="1" spc="335" dirty="0">
                <a:solidFill>
                  <a:srgbClr val="3C3935"/>
                </a:solidFill>
                <a:latin typeface="Arial"/>
                <a:cs typeface="Arial"/>
              </a:rPr>
              <a:t> </a:t>
            </a:r>
            <a:r>
              <a:rPr sz="1300" b="1" spc="-25" dirty="0">
                <a:solidFill>
                  <a:srgbClr val="3C3935"/>
                </a:solidFill>
                <a:latin typeface="Arial"/>
                <a:cs typeface="Arial"/>
              </a:rPr>
              <a:t>17)</a:t>
            </a:r>
            <a:endParaRPr sz="1300">
              <a:latin typeface="Arial"/>
              <a:cs typeface="Arial"/>
            </a:endParaRPr>
          </a:p>
          <a:p>
            <a:pPr marL="12700" marR="6985" indent="-2540">
              <a:lnSpc>
                <a:spcPct val="130000"/>
              </a:lnSpc>
              <a:spcBef>
                <a:spcPts val="1210"/>
              </a:spcBef>
              <a:buSzPct val="93333"/>
              <a:buAutoNum type="arabicPeriod"/>
              <a:tabLst>
                <a:tab pos="170815" algn="l"/>
              </a:tabLst>
            </a:pPr>
            <a:r>
              <a:rPr sz="1500" dirty="0">
                <a:solidFill>
                  <a:srgbClr val="3C3935"/>
                </a:solidFill>
                <a:latin typeface="Arial"/>
                <a:cs typeface="Arial"/>
              </a:rPr>
              <a:t>	Encrypt</a:t>
            </a:r>
            <a:r>
              <a:rPr sz="1500" spc="155" dirty="0">
                <a:solidFill>
                  <a:srgbClr val="3C3935"/>
                </a:solidFill>
                <a:latin typeface="Arial"/>
                <a:cs typeface="Arial"/>
              </a:rPr>
              <a:t> </a:t>
            </a:r>
            <a:r>
              <a:rPr sz="1500" dirty="0">
                <a:solidFill>
                  <a:srgbClr val="3C3935"/>
                </a:solidFill>
                <a:latin typeface="Arial"/>
                <a:cs typeface="Arial"/>
              </a:rPr>
              <a:t>the</a:t>
            </a:r>
            <a:r>
              <a:rPr sz="1500" spc="160" dirty="0">
                <a:solidFill>
                  <a:srgbClr val="3C3935"/>
                </a:solidFill>
                <a:latin typeface="Arial"/>
                <a:cs typeface="Arial"/>
              </a:rPr>
              <a:t> </a:t>
            </a:r>
            <a:r>
              <a:rPr sz="1500" dirty="0">
                <a:solidFill>
                  <a:srgbClr val="3C3935"/>
                </a:solidFill>
                <a:latin typeface="Arial"/>
                <a:cs typeface="Arial"/>
              </a:rPr>
              <a:t>letter</a:t>
            </a:r>
            <a:r>
              <a:rPr sz="1500" spc="150" dirty="0">
                <a:solidFill>
                  <a:srgbClr val="3C3935"/>
                </a:solidFill>
                <a:latin typeface="Arial"/>
                <a:cs typeface="Arial"/>
              </a:rPr>
              <a:t> </a:t>
            </a:r>
            <a:r>
              <a:rPr sz="1500" dirty="0">
                <a:solidFill>
                  <a:srgbClr val="3C3935"/>
                </a:solidFill>
                <a:latin typeface="Arial"/>
                <a:cs typeface="Arial"/>
              </a:rPr>
              <a:t>A</a:t>
            </a:r>
            <a:r>
              <a:rPr sz="1500" spc="65" dirty="0">
                <a:solidFill>
                  <a:srgbClr val="3C3935"/>
                </a:solidFill>
                <a:latin typeface="Arial"/>
                <a:cs typeface="Arial"/>
              </a:rPr>
              <a:t> </a:t>
            </a:r>
            <a:r>
              <a:rPr sz="1500" dirty="0">
                <a:solidFill>
                  <a:srgbClr val="3C3935"/>
                </a:solidFill>
                <a:latin typeface="Arial"/>
                <a:cs typeface="Arial"/>
              </a:rPr>
              <a:t>by</a:t>
            </a:r>
            <a:r>
              <a:rPr sz="1500" spc="145" dirty="0">
                <a:solidFill>
                  <a:srgbClr val="3C3935"/>
                </a:solidFill>
                <a:latin typeface="Arial"/>
                <a:cs typeface="Arial"/>
              </a:rPr>
              <a:t> </a:t>
            </a:r>
            <a:r>
              <a:rPr sz="1500" dirty="0">
                <a:solidFill>
                  <a:srgbClr val="3C3935"/>
                </a:solidFill>
                <a:latin typeface="Arial"/>
                <a:cs typeface="Arial"/>
              </a:rPr>
              <a:t>converting</a:t>
            </a:r>
            <a:r>
              <a:rPr sz="1500" spc="150" dirty="0">
                <a:solidFill>
                  <a:srgbClr val="3C3935"/>
                </a:solidFill>
                <a:latin typeface="Arial"/>
                <a:cs typeface="Arial"/>
              </a:rPr>
              <a:t> </a:t>
            </a:r>
            <a:r>
              <a:rPr sz="1500" dirty="0">
                <a:solidFill>
                  <a:srgbClr val="3C3935"/>
                </a:solidFill>
                <a:latin typeface="Arial"/>
                <a:cs typeface="Arial"/>
              </a:rPr>
              <a:t>to</a:t>
            </a:r>
            <a:r>
              <a:rPr sz="1500" spc="170" dirty="0">
                <a:solidFill>
                  <a:srgbClr val="3C3935"/>
                </a:solidFill>
                <a:latin typeface="Arial"/>
                <a:cs typeface="Arial"/>
              </a:rPr>
              <a:t> </a:t>
            </a:r>
            <a:r>
              <a:rPr sz="1500" dirty="0">
                <a:solidFill>
                  <a:srgbClr val="3C3935"/>
                </a:solidFill>
                <a:latin typeface="Arial"/>
                <a:cs typeface="Arial"/>
              </a:rPr>
              <a:t>ASCII,</a:t>
            </a:r>
            <a:r>
              <a:rPr sz="1500" spc="140" dirty="0">
                <a:solidFill>
                  <a:srgbClr val="3C3935"/>
                </a:solidFill>
                <a:latin typeface="Arial"/>
                <a:cs typeface="Arial"/>
              </a:rPr>
              <a:t> </a:t>
            </a:r>
            <a:r>
              <a:rPr sz="1500" dirty="0">
                <a:solidFill>
                  <a:srgbClr val="3C3935"/>
                </a:solidFill>
                <a:latin typeface="Arial"/>
                <a:cs typeface="Arial"/>
              </a:rPr>
              <a:t>then</a:t>
            </a:r>
            <a:r>
              <a:rPr sz="1500" spc="160" dirty="0">
                <a:solidFill>
                  <a:srgbClr val="3C3935"/>
                </a:solidFill>
                <a:latin typeface="Arial"/>
                <a:cs typeface="Arial"/>
              </a:rPr>
              <a:t> </a:t>
            </a:r>
            <a:r>
              <a:rPr sz="1500" dirty="0">
                <a:solidFill>
                  <a:srgbClr val="3C3935"/>
                </a:solidFill>
                <a:latin typeface="Arial"/>
                <a:cs typeface="Arial"/>
              </a:rPr>
              <a:t>encrypting</a:t>
            </a:r>
            <a:r>
              <a:rPr sz="1500" spc="165" dirty="0">
                <a:solidFill>
                  <a:srgbClr val="3C3935"/>
                </a:solidFill>
                <a:latin typeface="Arial"/>
                <a:cs typeface="Arial"/>
              </a:rPr>
              <a:t> </a:t>
            </a:r>
            <a:r>
              <a:rPr sz="1500" dirty="0">
                <a:solidFill>
                  <a:srgbClr val="3C3935"/>
                </a:solidFill>
                <a:latin typeface="Arial"/>
                <a:cs typeface="Arial"/>
              </a:rPr>
              <a:t>using</a:t>
            </a:r>
            <a:r>
              <a:rPr sz="1500" spc="150" dirty="0">
                <a:solidFill>
                  <a:srgbClr val="3C3935"/>
                </a:solidFill>
                <a:latin typeface="Arial"/>
                <a:cs typeface="Arial"/>
              </a:rPr>
              <a:t> </a:t>
            </a:r>
            <a:r>
              <a:rPr sz="1500" dirty="0">
                <a:solidFill>
                  <a:srgbClr val="3C3935"/>
                </a:solidFill>
                <a:latin typeface="Arial"/>
                <a:cs typeface="Arial"/>
              </a:rPr>
              <a:t>my</a:t>
            </a:r>
            <a:r>
              <a:rPr sz="1500" spc="155" dirty="0">
                <a:solidFill>
                  <a:srgbClr val="3C3935"/>
                </a:solidFill>
                <a:latin typeface="Arial"/>
                <a:cs typeface="Arial"/>
              </a:rPr>
              <a:t> </a:t>
            </a:r>
            <a:r>
              <a:rPr sz="1500" dirty="0">
                <a:solidFill>
                  <a:srgbClr val="3C3935"/>
                </a:solidFill>
                <a:latin typeface="Arial"/>
                <a:cs typeface="Arial"/>
              </a:rPr>
              <a:t>public</a:t>
            </a:r>
            <a:r>
              <a:rPr sz="1500" spc="160" dirty="0">
                <a:solidFill>
                  <a:srgbClr val="3C3935"/>
                </a:solidFill>
                <a:latin typeface="Arial"/>
                <a:cs typeface="Arial"/>
              </a:rPr>
              <a:t> </a:t>
            </a:r>
            <a:r>
              <a:rPr sz="1500" spc="-20" dirty="0">
                <a:solidFill>
                  <a:srgbClr val="3C3935"/>
                </a:solidFill>
                <a:latin typeface="Arial"/>
                <a:cs typeface="Arial"/>
              </a:rPr>
              <a:t>key. </a:t>
            </a:r>
            <a:r>
              <a:rPr sz="1500" spc="-25" dirty="0">
                <a:solidFill>
                  <a:srgbClr val="3C3935"/>
                </a:solidFill>
                <a:latin typeface="Arial"/>
                <a:cs typeface="Arial"/>
              </a:rPr>
              <a:t>(You</a:t>
            </a:r>
            <a:r>
              <a:rPr sz="1500" spc="-45" dirty="0">
                <a:solidFill>
                  <a:srgbClr val="3C3935"/>
                </a:solidFill>
                <a:latin typeface="Arial"/>
                <a:cs typeface="Arial"/>
              </a:rPr>
              <a:t> </a:t>
            </a:r>
            <a:r>
              <a:rPr sz="1500" dirty="0">
                <a:solidFill>
                  <a:srgbClr val="3C3935"/>
                </a:solidFill>
                <a:latin typeface="Arial"/>
                <a:cs typeface="Arial"/>
              </a:rPr>
              <a:t>should</a:t>
            </a:r>
            <a:r>
              <a:rPr sz="1500" spc="-40" dirty="0">
                <a:solidFill>
                  <a:srgbClr val="3C3935"/>
                </a:solidFill>
                <a:latin typeface="Arial"/>
                <a:cs typeface="Arial"/>
              </a:rPr>
              <a:t> </a:t>
            </a:r>
            <a:r>
              <a:rPr sz="1500" dirty="0">
                <a:solidFill>
                  <a:srgbClr val="3C3935"/>
                </a:solidFill>
                <a:latin typeface="Arial"/>
                <a:cs typeface="Arial"/>
              </a:rPr>
              <a:t>get</a:t>
            </a:r>
            <a:r>
              <a:rPr sz="1500" spc="-55" dirty="0">
                <a:solidFill>
                  <a:srgbClr val="3C3935"/>
                </a:solidFill>
                <a:latin typeface="Arial"/>
                <a:cs typeface="Arial"/>
              </a:rPr>
              <a:t> </a:t>
            </a:r>
            <a:r>
              <a:rPr sz="1500" spc="-10" dirty="0">
                <a:solidFill>
                  <a:srgbClr val="3C3935"/>
                </a:solidFill>
                <a:latin typeface="Arial"/>
                <a:cs typeface="Arial"/>
              </a:rPr>
              <a:t>337.)</a:t>
            </a:r>
            <a:endParaRPr sz="1500">
              <a:latin typeface="Arial"/>
              <a:cs typeface="Arial"/>
            </a:endParaRPr>
          </a:p>
          <a:p>
            <a:pPr marL="170815" indent="-160655">
              <a:lnSpc>
                <a:spcPct val="100000"/>
              </a:lnSpc>
              <a:spcBef>
                <a:spcPts val="540"/>
              </a:spcBef>
              <a:buSzPct val="93333"/>
              <a:buAutoNum type="arabicPeriod"/>
              <a:tabLst>
                <a:tab pos="170815" algn="l"/>
              </a:tabLst>
            </a:pPr>
            <a:r>
              <a:rPr sz="1500" dirty="0">
                <a:solidFill>
                  <a:srgbClr val="3C3935"/>
                </a:solidFill>
                <a:latin typeface="Arial"/>
                <a:cs typeface="Arial"/>
              </a:rPr>
              <a:t>I</a:t>
            </a:r>
            <a:r>
              <a:rPr sz="1500" spc="250" dirty="0">
                <a:solidFill>
                  <a:srgbClr val="3C3935"/>
                </a:solidFill>
                <a:latin typeface="Arial"/>
                <a:cs typeface="Arial"/>
              </a:rPr>
              <a:t> </a:t>
            </a:r>
            <a:r>
              <a:rPr sz="1500" dirty="0">
                <a:solidFill>
                  <a:srgbClr val="3C3935"/>
                </a:solidFill>
                <a:latin typeface="Arial"/>
                <a:cs typeface="Arial"/>
              </a:rPr>
              <a:t>have</a:t>
            </a:r>
            <a:r>
              <a:rPr sz="1500" spc="265" dirty="0">
                <a:solidFill>
                  <a:srgbClr val="3C3935"/>
                </a:solidFill>
                <a:latin typeface="Arial"/>
                <a:cs typeface="Arial"/>
              </a:rPr>
              <a:t> </a:t>
            </a:r>
            <a:r>
              <a:rPr sz="1500" dirty="0">
                <a:solidFill>
                  <a:srgbClr val="3C3935"/>
                </a:solidFill>
                <a:latin typeface="Arial"/>
                <a:cs typeface="Arial"/>
              </a:rPr>
              <a:t>encrypted</a:t>
            </a:r>
            <a:r>
              <a:rPr sz="1500" spc="260" dirty="0">
                <a:solidFill>
                  <a:srgbClr val="3C3935"/>
                </a:solidFill>
                <a:latin typeface="Arial"/>
                <a:cs typeface="Arial"/>
              </a:rPr>
              <a:t> </a:t>
            </a:r>
            <a:r>
              <a:rPr sz="1500" dirty="0">
                <a:solidFill>
                  <a:srgbClr val="3C3935"/>
                </a:solidFill>
                <a:latin typeface="Arial"/>
                <a:cs typeface="Arial"/>
              </a:rPr>
              <a:t>a</a:t>
            </a:r>
            <a:r>
              <a:rPr sz="1500" spc="260" dirty="0">
                <a:solidFill>
                  <a:srgbClr val="3C3935"/>
                </a:solidFill>
                <a:latin typeface="Arial"/>
                <a:cs typeface="Arial"/>
              </a:rPr>
              <a:t> </a:t>
            </a:r>
            <a:r>
              <a:rPr sz="1500" dirty="0">
                <a:solidFill>
                  <a:srgbClr val="3C3935"/>
                </a:solidFill>
                <a:latin typeface="Arial"/>
                <a:cs typeface="Arial"/>
              </a:rPr>
              <a:t>short</a:t>
            </a:r>
            <a:r>
              <a:rPr sz="1500" spc="254" dirty="0">
                <a:solidFill>
                  <a:srgbClr val="3C3935"/>
                </a:solidFill>
                <a:latin typeface="Arial"/>
                <a:cs typeface="Arial"/>
              </a:rPr>
              <a:t> </a:t>
            </a:r>
            <a:r>
              <a:rPr sz="1500" dirty="0">
                <a:solidFill>
                  <a:srgbClr val="3C3935"/>
                </a:solidFill>
                <a:latin typeface="Arial"/>
                <a:cs typeface="Arial"/>
              </a:rPr>
              <a:t>message.</a:t>
            </a:r>
            <a:r>
              <a:rPr sz="1500" spc="254" dirty="0">
                <a:solidFill>
                  <a:srgbClr val="3C3935"/>
                </a:solidFill>
                <a:latin typeface="Arial"/>
                <a:cs typeface="Arial"/>
              </a:rPr>
              <a:t> </a:t>
            </a:r>
            <a:r>
              <a:rPr sz="1500" dirty="0">
                <a:solidFill>
                  <a:srgbClr val="3C3935"/>
                </a:solidFill>
                <a:latin typeface="Arial"/>
                <a:cs typeface="Arial"/>
              </a:rPr>
              <a:t>Can</a:t>
            </a:r>
            <a:r>
              <a:rPr sz="1500" spc="254" dirty="0">
                <a:solidFill>
                  <a:srgbClr val="3C3935"/>
                </a:solidFill>
                <a:latin typeface="Arial"/>
                <a:cs typeface="Arial"/>
              </a:rPr>
              <a:t> </a:t>
            </a:r>
            <a:r>
              <a:rPr sz="1500" dirty="0">
                <a:solidFill>
                  <a:srgbClr val="3C3935"/>
                </a:solidFill>
                <a:latin typeface="Arial"/>
                <a:cs typeface="Arial"/>
              </a:rPr>
              <a:t>you</a:t>
            </a:r>
            <a:r>
              <a:rPr sz="1500" spc="260" dirty="0">
                <a:solidFill>
                  <a:srgbClr val="3C3935"/>
                </a:solidFill>
                <a:latin typeface="Arial"/>
                <a:cs typeface="Arial"/>
              </a:rPr>
              <a:t> </a:t>
            </a:r>
            <a:r>
              <a:rPr sz="1500" dirty="0">
                <a:solidFill>
                  <a:srgbClr val="3C3935"/>
                </a:solidFill>
                <a:latin typeface="Arial"/>
                <a:cs typeface="Arial"/>
              </a:rPr>
              <a:t>break</a:t>
            </a:r>
            <a:r>
              <a:rPr sz="1500" spc="250" dirty="0">
                <a:solidFill>
                  <a:srgbClr val="3C3935"/>
                </a:solidFill>
                <a:latin typeface="Arial"/>
                <a:cs typeface="Arial"/>
              </a:rPr>
              <a:t> </a:t>
            </a:r>
            <a:r>
              <a:rPr sz="1500" dirty="0">
                <a:solidFill>
                  <a:srgbClr val="3C3935"/>
                </a:solidFill>
                <a:latin typeface="Arial"/>
                <a:cs typeface="Arial"/>
              </a:rPr>
              <a:t>RSA</a:t>
            </a:r>
            <a:r>
              <a:rPr sz="1500" spc="170" dirty="0">
                <a:solidFill>
                  <a:srgbClr val="3C3935"/>
                </a:solidFill>
                <a:latin typeface="Arial"/>
                <a:cs typeface="Arial"/>
              </a:rPr>
              <a:t> </a:t>
            </a:r>
            <a:r>
              <a:rPr sz="1500" dirty="0">
                <a:solidFill>
                  <a:srgbClr val="3C3935"/>
                </a:solidFill>
                <a:latin typeface="Arial"/>
                <a:cs typeface="Arial"/>
              </a:rPr>
              <a:t>to</a:t>
            </a:r>
            <a:r>
              <a:rPr sz="1500" spc="260" dirty="0">
                <a:solidFill>
                  <a:srgbClr val="3C3935"/>
                </a:solidFill>
                <a:latin typeface="Arial"/>
                <a:cs typeface="Arial"/>
              </a:rPr>
              <a:t> </a:t>
            </a:r>
            <a:r>
              <a:rPr sz="1500" dirty="0">
                <a:solidFill>
                  <a:srgbClr val="3C3935"/>
                </a:solidFill>
                <a:latin typeface="Arial"/>
                <a:cs typeface="Arial"/>
              </a:rPr>
              <a:t>read</a:t>
            </a:r>
            <a:r>
              <a:rPr sz="1500" spc="245" dirty="0">
                <a:solidFill>
                  <a:srgbClr val="3C3935"/>
                </a:solidFill>
                <a:latin typeface="Arial"/>
                <a:cs typeface="Arial"/>
              </a:rPr>
              <a:t> </a:t>
            </a:r>
            <a:r>
              <a:rPr sz="1500" dirty="0">
                <a:solidFill>
                  <a:srgbClr val="3C3935"/>
                </a:solidFill>
                <a:latin typeface="Arial"/>
                <a:cs typeface="Arial"/>
              </a:rPr>
              <a:t>the</a:t>
            </a:r>
            <a:r>
              <a:rPr sz="1500" spc="254" dirty="0">
                <a:solidFill>
                  <a:srgbClr val="3C3935"/>
                </a:solidFill>
                <a:latin typeface="Arial"/>
                <a:cs typeface="Arial"/>
              </a:rPr>
              <a:t> </a:t>
            </a:r>
            <a:r>
              <a:rPr sz="1500" spc="-10" dirty="0">
                <a:solidFill>
                  <a:srgbClr val="3C3935"/>
                </a:solidFill>
                <a:latin typeface="Arial"/>
                <a:cs typeface="Arial"/>
              </a:rPr>
              <a:t>message?</a:t>
            </a:r>
            <a:endParaRPr sz="1500">
              <a:latin typeface="Arial"/>
              <a:cs typeface="Arial"/>
            </a:endParaRPr>
          </a:p>
          <a:p>
            <a:pPr marL="12700">
              <a:lnSpc>
                <a:spcPct val="100000"/>
              </a:lnSpc>
              <a:spcBef>
                <a:spcPts val="540"/>
              </a:spcBef>
            </a:pPr>
            <a:r>
              <a:rPr sz="1500" dirty="0">
                <a:solidFill>
                  <a:srgbClr val="3C3935"/>
                </a:solidFill>
                <a:latin typeface="Arial"/>
                <a:cs typeface="Arial"/>
              </a:rPr>
              <a:t>Each</a:t>
            </a:r>
            <a:r>
              <a:rPr sz="1500" spc="-20" dirty="0">
                <a:solidFill>
                  <a:srgbClr val="3C3935"/>
                </a:solidFill>
                <a:latin typeface="Arial"/>
                <a:cs typeface="Arial"/>
              </a:rPr>
              <a:t> </a:t>
            </a:r>
            <a:r>
              <a:rPr sz="1500" spc="-10" dirty="0">
                <a:solidFill>
                  <a:srgbClr val="3C3935"/>
                </a:solidFill>
                <a:latin typeface="Arial"/>
                <a:cs typeface="Arial"/>
              </a:rPr>
              <a:t>cipher-</a:t>
            </a:r>
            <a:r>
              <a:rPr sz="1500" dirty="0">
                <a:solidFill>
                  <a:srgbClr val="3C3935"/>
                </a:solidFill>
                <a:latin typeface="Arial"/>
                <a:cs typeface="Arial"/>
              </a:rPr>
              <a:t>text</a:t>
            </a:r>
            <a:r>
              <a:rPr sz="1500" spc="-30" dirty="0">
                <a:solidFill>
                  <a:srgbClr val="3C3935"/>
                </a:solidFill>
                <a:latin typeface="Arial"/>
                <a:cs typeface="Arial"/>
              </a:rPr>
              <a:t> </a:t>
            </a:r>
            <a:r>
              <a:rPr sz="1500" dirty="0">
                <a:solidFill>
                  <a:srgbClr val="3C3935"/>
                </a:solidFill>
                <a:latin typeface="Arial"/>
                <a:cs typeface="Arial"/>
              </a:rPr>
              <a:t>represents</a:t>
            </a:r>
            <a:r>
              <a:rPr sz="1500" spc="-40" dirty="0">
                <a:solidFill>
                  <a:srgbClr val="3C3935"/>
                </a:solidFill>
                <a:latin typeface="Arial"/>
                <a:cs typeface="Arial"/>
              </a:rPr>
              <a:t> </a:t>
            </a:r>
            <a:r>
              <a:rPr sz="1500" dirty="0">
                <a:solidFill>
                  <a:srgbClr val="3C3935"/>
                </a:solidFill>
                <a:latin typeface="Arial"/>
                <a:cs typeface="Arial"/>
              </a:rPr>
              <a:t>1</a:t>
            </a:r>
            <a:r>
              <a:rPr sz="1500" spc="-20" dirty="0">
                <a:solidFill>
                  <a:srgbClr val="3C3935"/>
                </a:solidFill>
                <a:latin typeface="Arial"/>
                <a:cs typeface="Arial"/>
              </a:rPr>
              <a:t> </a:t>
            </a:r>
            <a:r>
              <a:rPr sz="1500" spc="-10" dirty="0">
                <a:solidFill>
                  <a:srgbClr val="3C3935"/>
                </a:solidFill>
                <a:latin typeface="Arial"/>
                <a:cs typeface="Arial"/>
              </a:rPr>
              <a:t>letter.</a:t>
            </a:r>
            <a:endParaRPr sz="1500">
              <a:latin typeface="Arial"/>
              <a:cs typeface="Arial"/>
            </a:endParaRPr>
          </a:p>
          <a:p>
            <a:pPr marL="12700">
              <a:lnSpc>
                <a:spcPct val="100000"/>
              </a:lnSpc>
              <a:spcBef>
                <a:spcPts val="540"/>
              </a:spcBef>
              <a:tabLst>
                <a:tab pos="1737995" algn="l"/>
              </a:tabLst>
            </a:pPr>
            <a:r>
              <a:rPr sz="1500" b="1" dirty="0">
                <a:solidFill>
                  <a:srgbClr val="3C3935"/>
                </a:solidFill>
                <a:latin typeface="Arial"/>
                <a:cs typeface="Arial"/>
              </a:rPr>
              <a:t>My</a:t>
            </a:r>
            <a:r>
              <a:rPr sz="1500" b="1" spc="-50" dirty="0">
                <a:solidFill>
                  <a:srgbClr val="3C3935"/>
                </a:solidFill>
                <a:latin typeface="Arial"/>
                <a:cs typeface="Arial"/>
              </a:rPr>
              <a:t> </a:t>
            </a:r>
            <a:r>
              <a:rPr sz="1500" b="1" dirty="0">
                <a:solidFill>
                  <a:srgbClr val="3C3935"/>
                </a:solidFill>
                <a:latin typeface="Arial"/>
                <a:cs typeface="Arial"/>
              </a:rPr>
              <a:t>message</a:t>
            </a:r>
            <a:r>
              <a:rPr sz="1500" b="1" spc="-45" dirty="0">
                <a:solidFill>
                  <a:srgbClr val="3C3935"/>
                </a:solidFill>
                <a:latin typeface="Arial"/>
                <a:cs typeface="Arial"/>
              </a:rPr>
              <a:t> </a:t>
            </a:r>
            <a:r>
              <a:rPr sz="1500" b="1" spc="-25" dirty="0">
                <a:solidFill>
                  <a:srgbClr val="3C3935"/>
                </a:solidFill>
                <a:latin typeface="Arial"/>
                <a:cs typeface="Arial"/>
              </a:rPr>
              <a:t>is:</a:t>
            </a:r>
            <a:r>
              <a:rPr sz="1500" b="1" dirty="0">
                <a:solidFill>
                  <a:srgbClr val="3C3935"/>
                </a:solidFill>
                <a:latin typeface="Arial"/>
                <a:cs typeface="Arial"/>
              </a:rPr>
              <a:t>	247,</a:t>
            </a:r>
            <a:r>
              <a:rPr sz="1500" b="1" spc="-35" dirty="0">
                <a:solidFill>
                  <a:srgbClr val="3C3935"/>
                </a:solidFill>
                <a:latin typeface="Arial"/>
                <a:cs typeface="Arial"/>
              </a:rPr>
              <a:t> </a:t>
            </a:r>
            <a:r>
              <a:rPr sz="1500" b="1" dirty="0">
                <a:solidFill>
                  <a:srgbClr val="3C3935"/>
                </a:solidFill>
                <a:latin typeface="Arial"/>
                <a:cs typeface="Arial"/>
              </a:rPr>
              <a:t>337,</a:t>
            </a:r>
            <a:r>
              <a:rPr sz="1500" b="1" spc="-15" dirty="0">
                <a:solidFill>
                  <a:srgbClr val="3C3935"/>
                </a:solidFill>
                <a:latin typeface="Arial"/>
                <a:cs typeface="Arial"/>
              </a:rPr>
              <a:t> </a:t>
            </a:r>
            <a:r>
              <a:rPr sz="1500" b="1" dirty="0">
                <a:solidFill>
                  <a:srgbClr val="3C3935"/>
                </a:solidFill>
                <a:latin typeface="Arial"/>
                <a:cs typeface="Arial"/>
              </a:rPr>
              <a:t>322,</a:t>
            </a:r>
            <a:r>
              <a:rPr sz="1500" b="1" spc="-25" dirty="0">
                <a:solidFill>
                  <a:srgbClr val="3C3935"/>
                </a:solidFill>
                <a:latin typeface="Arial"/>
                <a:cs typeface="Arial"/>
              </a:rPr>
              <a:t> </a:t>
            </a:r>
            <a:r>
              <a:rPr sz="1500" b="1" dirty="0">
                <a:solidFill>
                  <a:srgbClr val="3C3935"/>
                </a:solidFill>
                <a:latin typeface="Arial"/>
                <a:cs typeface="Arial"/>
              </a:rPr>
              <a:t>463,</a:t>
            </a:r>
            <a:r>
              <a:rPr sz="1500" b="1" spc="-25" dirty="0">
                <a:solidFill>
                  <a:srgbClr val="3C3935"/>
                </a:solidFill>
                <a:latin typeface="Arial"/>
                <a:cs typeface="Arial"/>
              </a:rPr>
              <a:t> </a:t>
            </a:r>
            <a:r>
              <a:rPr sz="1500" b="1" dirty="0">
                <a:solidFill>
                  <a:srgbClr val="3C3935"/>
                </a:solidFill>
                <a:latin typeface="Arial"/>
                <a:cs typeface="Arial"/>
              </a:rPr>
              <a:t>15,</a:t>
            </a:r>
            <a:r>
              <a:rPr sz="1500" b="1" spc="-25" dirty="0">
                <a:solidFill>
                  <a:srgbClr val="3C3935"/>
                </a:solidFill>
                <a:latin typeface="Arial"/>
                <a:cs typeface="Arial"/>
              </a:rPr>
              <a:t> </a:t>
            </a:r>
            <a:r>
              <a:rPr sz="1500" b="1" dirty="0">
                <a:solidFill>
                  <a:srgbClr val="3C3935"/>
                </a:solidFill>
                <a:latin typeface="Arial"/>
                <a:cs typeface="Arial"/>
              </a:rPr>
              <a:t>73,</a:t>
            </a:r>
            <a:r>
              <a:rPr sz="1500" b="1" spc="-25" dirty="0">
                <a:solidFill>
                  <a:srgbClr val="3C3935"/>
                </a:solidFill>
                <a:latin typeface="Arial"/>
                <a:cs typeface="Arial"/>
              </a:rPr>
              <a:t> </a:t>
            </a:r>
            <a:r>
              <a:rPr sz="1500" b="1" dirty="0">
                <a:solidFill>
                  <a:srgbClr val="3C3935"/>
                </a:solidFill>
                <a:latin typeface="Arial"/>
                <a:cs typeface="Arial"/>
              </a:rPr>
              <a:t>440,</a:t>
            </a:r>
            <a:r>
              <a:rPr sz="1500" b="1" spc="-15" dirty="0">
                <a:solidFill>
                  <a:srgbClr val="3C3935"/>
                </a:solidFill>
                <a:latin typeface="Arial"/>
                <a:cs typeface="Arial"/>
              </a:rPr>
              <a:t> </a:t>
            </a:r>
            <a:r>
              <a:rPr sz="1500" b="1" dirty="0">
                <a:solidFill>
                  <a:srgbClr val="3C3935"/>
                </a:solidFill>
                <a:latin typeface="Arial"/>
                <a:cs typeface="Arial"/>
              </a:rPr>
              <a:t>15,</a:t>
            </a:r>
            <a:r>
              <a:rPr sz="1500" b="1" spc="-25" dirty="0">
                <a:solidFill>
                  <a:srgbClr val="3C3935"/>
                </a:solidFill>
                <a:latin typeface="Arial"/>
                <a:cs typeface="Arial"/>
              </a:rPr>
              <a:t> </a:t>
            </a:r>
            <a:r>
              <a:rPr sz="1500" b="1" dirty="0">
                <a:solidFill>
                  <a:srgbClr val="3C3935"/>
                </a:solidFill>
                <a:latin typeface="Arial"/>
                <a:cs typeface="Arial"/>
              </a:rPr>
              <a:t>342,</a:t>
            </a:r>
            <a:r>
              <a:rPr sz="1500" b="1" spc="-25" dirty="0">
                <a:solidFill>
                  <a:srgbClr val="3C3935"/>
                </a:solidFill>
                <a:latin typeface="Arial"/>
                <a:cs typeface="Arial"/>
              </a:rPr>
              <a:t> </a:t>
            </a:r>
            <a:r>
              <a:rPr sz="1500" b="1" dirty="0">
                <a:solidFill>
                  <a:srgbClr val="3C3935"/>
                </a:solidFill>
                <a:latin typeface="Arial"/>
                <a:cs typeface="Arial"/>
              </a:rPr>
              <a:t>323,</a:t>
            </a:r>
            <a:r>
              <a:rPr sz="1500" b="1" spc="-25" dirty="0">
                <a:solidFill>
                  <a:srgbClr val="3C3935"/>
                </a:solidFill>
                <a:latin typeface="Arial"/>
                <a:cs typeface="Arial"/>
              </a:rPr>
              <a:t> 435</a:t>
            </a:r>
            <a:endParaRPr sz="1500">
              <a:latin typeface="Arial"/>
              <a:cs typeface="Arial"/>
            </a:endParaRPr>
          </a:p>
        </p:txBody>
      </p:sp>
      <p:sp>
        <p:nvSpPr>
          <p:cNvPr id="3" name="object 3"/>
          <p:cNvSpPr txBox="1">
            <a:spLocks noGrp="1"/>
          </p:cNvSpPr>
          <p:nvPr>
            <p:ph type="title"/>
          </p:nvPr>
        </p:nvSpPr>
        <p:spPr>
          <a:xfrm>
            <a:off x="613968" y="312496"/>
            <a:ext cx="1383665" cy="514350"/>
          </a:xfrm>
          <a:prstGeom prst="rect">
            <a:avLst/>
          </a:prstGeom>
        </p:spPr>
        <p:txBody>
          <a:bodyPr vert="horz" wrap="square" lIns="0" tIns="13335" rIns="0" bIns="0" rtlCol="0">
            <a:spAutoFit/>
          </a:bodyPr>
          <a:lstStyle/>
          <a:p>
            <a:pPr marL="12700">
              <a:lnSpc>
                <a:spcPct val="100000"/>
              </a:lnSpc>
              <a:spcBef>
                <a:spcPts val="105"/>
              </a:spcBef>
            </a:pPr>
            <a:r>
              <a:rPr spc="-10" dirty="0"/>
              <a:t>Exercise</a:t>
            </a:r>
          </a:p>
        </p:txBody>
      </p:sp>
      <p:pic>
        <p:nvPicPr>
          <p:cNvPr id="4" name="object 4"/>
          <p:cNvPicPr/>
          <p:nvPr/>
        </p:nvPicPr>
        <p:blipFill>
          <a:blip r:embed="rId2" cstate="print"/>
          <a:stretch>
            <a:fillRect/>
          </a:stretch>
        </p:blipFill>
        <p:spPr>
          <a:xfrm>
            <a:off x="5039867" y="791204"/>
            <a:ext cx="3880182" cy="802403"/>
          </a:xfrm>
          <a:prstGeom prst="rect">
            <a:avLst/>
          </a:prstGeom>
        </p:spPr>
      </p:pic>
      <p:sp>
        <p:nvSpPr>
          <p:cNvPr id="5" name="object 5"/>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109</a:t>
            </a:fld>
            <a:r>
              <a:rPr spc="204" dirty="0"/>
              <a:t> </a:t>
            </a:r>
            <a:r>
              <a:rPr spc="-50"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70DF6-6575-3CF3-8A15-D4959659B3A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AD8C8D74-4A59-044B-386E-3031F9A44812}"/>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11</a:t>
            </a:fld>
            <a:r>
              <a:rPr spc="215" dirty="0"/>
              <a:t> </a:t>
            </a:r>
            <a:r>
              <a:rPr spc="-50" dirty="0"/>
              <a:t>|</a:t>
            </a:r>
          </a:p>
        </p:txBody>
      </p:sp>
      <p:graphicFrame>
        <p:nvGraphicFramePr>
          <p:cNvPr id="2" name="Table 1">
            <a:extLst>
              <a:ext uri="{FF2B5EF4-FFF2-40B4-BE49-F238E27FC236}">
                <a16:creationId xmlns:a16="http://schemas.microsoft.com/office/drawing/2014/main" id="{188D1548-A7A6-B056-DDEB-8DCA894FE3B1}"/>
              </a:ext>
            </a:extLst>
          </p:cNvPr>
          <p:cNvGraphicFramePr>
            <a:graphicFrameLocks noGrp="1"/>
          </p:cNvGraphicFramePr>
          <p:nvPr>
            <p:extLst>
              <p:ext uri="{D42A27DB-BD31-4B8C-83A1-F6EECF244321}">
                <p14:modId xmlns:p14="http://schemas.microsoft.com/office/powerpoint/2010/main" val="517665590"/>
              </p:ext>
            </p:extLst>
          </p:nvPr>
        </p:nvGraphicFramePr>
        <p:xfrm>
          <a:off x="6724" y="666750"/>
          <a:ext cx="9130551" cy="1769008"/>
        </p:xfrm>
        <a:graphic>
          <a:graphicData uri="http://schemas.openxmlformats.org/drawingml/2006/table">
            <a:tbl>
              <a:tblPr>
                <a:tableStyleId>{ED083AE6-46FA-4A59-8FB0-9F97EB10719F}</a:tableStyleId>
              </a:tblPr>
              <a:tblGrid>
                <a:gridCol w="3043517">
                  <a:extLst>
                    <a:ext uri="{9D8B030D-6E8A-4147-A177-3AD203B41FA5}">
                      <a16:colId xmlns:a16="http://schemas.microsoft.com/office/drawing/2014/main" val="878148309"/>
                    </a:ext>
                  </a:extLst>
                </a:gridCol>
                <a:gridCol w="3043517">
                  <a:extLst>
                    <a:ext uri="{9D8B030D-6E8A-4147-A177-3AD203B41FA5}">
                      <a16:colId xmlns:a16="http://schemas.microsoft.com/office/drawing/2014/main" val="2854766"/>
                    </a:ext>
                  </a:extLst>
                </a:gridCol>
                <a:gridCol w="3043517">
                  <a:extLst>
                    <a:ext uri="{9D8B030D-6E8A-4147-A177-3AD203B41FA5}">
                      <a16:colId xmlns:a16="http://schemas.microsoft.com/office/drawing/2014/main" val="3456378447"/>
                    </a:ext>
                  </a:extLst>
                </a:gridCol>
              </a:tblGrid>
              <a:tr h="0">
                <a:tc>
                  <a:txBody>
                    <a:bodyPr/>
                    <a:lstStyle/>
                    <a:p>
                      <a:r>
                        <a:rPr lang="en-US" sz="2800" dirty="0"/>
                        <a:t>Feature</a:t>
                      </a:r>
                    </a:p>
                  </a:txBody>
                  <a:tcPr marL="31064" marR="31064" marT="15532" marB="15532" anchor="ctr">
                    <a:solidFill>
                      <a:schemeClr val="accent4">
                        <a:lumMod val="20000"/>
                        <a:lumOff val="80000"/>
                      </a:schemeClr>
                    </a:solidFill>
                  </a:tcPr>
                </a:tc>
                <a:tc>
                  <a:txBody>
                    <a:bodyPr/>
                    <a:lstStyle/>
                    <a:p>
                      <a:r>
                        <a:rPr lang="en-US" sz="2800" dirty="0"/>
                        <a:t>Symmetric Encryption</a:t>
                      </a:r>
                    </a:p>
                  </a:txBody>
                  <a:tcPr marL="31064" marR="31064" marT="15532" marB="15532" anchor="ctr">
                    <a:solidFill>
                      <a:schemeClr val="accent4">
                        <a:lumMod val="20000"/>
                        <a:lumOff val="80000"/>
                      </a:schemeClr>
                    </a:solidFill>
                  </a:tcPr>
                </a:tc>
                <a:tc>
                  <a:txBody>
                    <a:bodyPr/>
                    <a:lstStyle/>
                    <a:p>
                      <a:r>
                        <a:rPr lang="en-US" sz="2800" dirty="0"/>
                        <a:t>Asymmetric Encryption</a:t>
                      </a:r>
                    </a:p>
                  </a:txBody>
                  <a:tcPr marL="31064" marR="31064" marT="15532" marB="15532" anchor="ctr">
                    <a:solidFill>
                      <a:schemeClr val="accent4">
                        <a:lumMod val="20000"/>
                        <a:lumOff val="80000"/>
                      </a:schemeClr>
                    </a:solidFill>
                  </a:tcPr>
                </a:tc>
                <a:extLst>
                  <a:ext uri="{0D108BD9-81ED-4DB2-BD59-A6C34878D82A}">
                    <a16:rowId xmlns:a16="http://schemas.microsoft.com/office/drawing/2014/main" val="1930534976"/>
                  </a:ext>
                </a:extLst>
              </a:tr>
              <a:tr h="0">
                <a:tc>
                  <a:txBody>
                    <a:bodyPr/>
                    <a:lstStyle/>
                    <a:p>
                      <a:r>
                        <a:rPr lang="en-US" sz="2800" b="1" dirty="0"/>
                        <a:t>Example Uses</a:t>
                      </a:r>
                      <a:endParaRPr lang="en-US" sz="2800" dirty="0"/>
                    </a:p>
                  </a:txBody>
                  <a:tcPr marL="31064" marR="31064" marT="15532" marB="15532" anchor="ctr"/>
                </a:tc>
                <a:tc>
                  <a:txBody>
                    <a:bodyPr/>
                    <a:lstStyle/>
                    <a:p>
                      <a:r>
                        <a:rPr lang="en-US" sz="2800" dirty="0"/>
                        <a:t>File encryption, banking, Wi-Fi</a:t>
                      </a:r>
                    </a:p>
                  </a:txBody>
                  <a:tcPr marL="31064" marR="31064" marT="15532" marB="15532" anchor="ctr"/>
                </a:tc>
                <a:tc>
                  <a:txBody>
                    <a:bodyPr/>
                    <a:lstStyle/>
                    <a:p>
                      <a:r>
                        <a:rPr lang="fr-FR" sz="2800" dirty="0"/>
                        <a:t>Digital signatures, </a:t>
                      </a:r>
                      <a:r>
                        <a:rPr lang="fr-FR" sz="2800" dirty="0" err="1"/>
                        <a:t>secure</a:t>
                      </a:r>
                      <a:r>
                        <a:rPr lang="fr-FR" sz="2800" dirty="0"/>
                        <a:t> email, HTTPS</a:t>
                      </a:r>
                    </a:p>
                  </a:txBody>
                  <a:tcPr marL="31064" marR="31064" marT="15532" marB="15532" anchor="ctr"/>
                </a:tc>
                <a:extLst>
                  <a:ext uri="{0D108BD9-81ED-4DB2-BD59-A6C34878D82A}">
                    <a16:rowId xmlns:a16="http://schemas.microsoft.com/office/drawing/2014/main" val="1108430302"/>
                  </a:ext>
                </a:extLst>
              </a:tr>
            </a:tbl>
          </a:graphicData>
        </a:graphic>
      </p:graphicFrame>
      <p:sp>
        <p:nvSpPr>
          <p:cNvPr id="5" name="Rectangle 1">
            <a:extLst>
              <a:ext uri="{FF2B5EF4-FFF2-40B4-BE49-F238E27FC236}">
                <a16:creationId xmlns:a16="http://schemas.microsoft.com/office/drawing/2014/main" id="{CD8C6E59-EF96-19DA-05CB-2127E3D2E30E}"/>
              </a:ext>
            </a:extLst>
          </p:cNvPr>
          <p:cNvSpPr>
            <a:spLocks noChangeArrowheads="1"/>
          </p:cNvSpPr>
          <p:nvPr/>
        </p:nvSpPr>
        <p:spPr bwMode="auto">
          <a:xfrm>
            <a:off x="0" y="-1844"/>
            <a:ext cx="779893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Comparison: Symmetric vs. Asymmetric Encryption</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0207749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345" y="1498676"/>
            <a:ext cx="2028825" cy="889000"/>
          </a:xfrm>
          <a:prstGeom prst="rect">
            <a:avLst/>
          </a:prstGeom>
        </p:spPr>
        <p:txBody>
          <a:bodyPr vert="horz" wrap="square" lIns="0" tIns="12065" rIns="0" bIns="0" rtlCol="0">
            <a:spAutoFit/>
          </a:bodyPr>
          <a:lstStyle/>
          <a:p>
            <a:pPr marL="12700" marR="5080">
              <a:lnSpc>
                <a:spcPct val="141600"/>
              </a:lnSpc>
              <a:spcBef>
                <a:spcPts val="95"/>
              </a:spcBef>
            </a:pPr>
            <a:r>
              <a:rPr sz="2000" dirty="0">
                <a:solidFill>
                  <a:srgbClr val="3C3935"/>
                </a:solidFill>
                <a:latin typeface="Arial"/>
                <a:cs typeface="Arial"/>
              </a:rPr>
              <a:t>Private</a:t>
            </a:r>
            <a:r>
              <a:rPr sz="2000" spc="45" dirty="0">
                <a:solidFill>
                  <a:srgbClr val="3C3935"/>
                </a:solidFill>
                <a:latin typeface="Arial"/>
                <a:cs typeface="Arial"/>
              </a:rPr>
              <a:t> </a:t>
            </a:r>
            <a:r>
              <a:rPr sz="2000" spc="-20" dirty="0">
                <a:solidFill>
                  <a:srgbClr val="3C3935"/>
                </a:solidFill>
                <a:latin typeface="Arial"/>
                <a:cs typeface="Arial"/>
              </a:rPr>
              <a:t>key? </a:t>
            </a:r>
            <a:r>
              <a:rPr sz="2000" dirty="0">
                <a:solidFill>
                  <a:srgbClr val="3C3935"/>
                </a:solidFill>
                <a:latin typeface="Arial"/>
                <a:cs typeface="Arial"/>
              </a:rPr>
              <a:t>Secret</a:t>
            </a:r>
            <a:r>
              <a:rPr sz="2000" spc="40" dirty="0">
                <a:solidFill>
                  <a:srgbClr val="3C3935"/>
                </a:solidFill>
                <a:latin typeface="Arial"/>
                <a:cs typeface="Arial"/>
              </a:rPr>
              <a:t> </a:t>
            </a:r>
            <a:r>
              <a:rPr sz="2000" spc="-10" dirty="0">
                <a:solidFill>
                  <a:srgbClr val="3C3935"/>
                </a:solidFill>
                <a:latin typeface="Arial"/>
                <a:cs typeface="Arial"/>
              </a:rPr>
              <a:t>Message?</a:t>
            </a:r>
            <a:endParaRPr sz="20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110</a:t>
            </a:fld>
            <a:r>
              <a:rPr spc="204" dirty="0"/>
              <a:t> </a:t>
            </a:r>
            <a:r>
              <a:rPr spc="-50" dirty="0"/>
              <a:t>|</a:t>
            </a:r>
          </a:p>
        </p:txBody>
      </p:sp>
      <p:sp>
        <p:nvSpPr>
          <p:cNvPr id="3" name="object 3"/>
          <p:cNvSpPr txBox="1">
            <a:spLocks noGrp="1"/>
          </p:cNvSpPr>
          <p:nvPr>
            <p:ph type="ctrTitle"/>
          </p:nvPr>
        </p:nvSpPr>
        <p:spPr>
          <a:prstGeom prst="rect">
            <a:avLst/>
          </a:prstGeom>
        </p:spPr>
        <p:txBody>
          <a:bodyPr vert="horz" wrap="square" lIns="0" tIns="13335" rIns="0" bIns="0" rtlCol="0">
            <a:spAutoFit/>
          </a:bodyPr>
          <a:lstStyle/>
          <a:p>
            <a:pPr marL="12700">
              <a:lnSpc>
                <a:spcPct val="100000"/>
              </a:lnSpc>
              <a:spcBef>
                <a:spcPts val="105"/>
              </a:spcBef>
            </a:pPr>
            <a:r>
              <a:rPr spc="-10" dirty="0"/>
              <a:t>Answer?</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345" y="1014476"/>
            <a:ext cx="3375660" cy="262445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C3935"/>
                </a:solidFill>
                <a:latin typeface="Arial"/>
                <a:cs typeface="Arial"/>
              </a:rPr>
              <a:t>Have</a:t>
            </a:r>
            <a:r>
              <a:rPr sz="2400" spc="-70" dirty="0">
                <a:solidFill>
                  <a:srgbClr val="3C3935"/>
                </a:solidFill>
                <a:latin typeface="Arial"/>
                <a:cs typeface="Arial"/>
              </a:rPr>
              <a:t> </a:t>
            </a:r>
            <a:r>
              <a:rPr sz="2400" spc="-10" dirty="0">
                <a:solidFill>
                  <a:srgbClr val="3C3935"/>
                </a:solidFill>
                <a:latin typeface="Arial"/>
                <a:cs typeface="Arial"/>
              </a:rPr>
              <a:t>considered:</a:t>
            </a:r>
            <a:endParaRPr sz="2400">
              <a:latin typeface="Arial"/>
              <a:cs typeface="Arial"/>
            </a:endParaRPr>
          </a:p>
          <a:p>
            <a:pPr marL="731520" indent="-361315">
              <a:lnSpc>
                <a:spcPct val="100000"/>
              </a:lnSpc>
              <a:spcBef>
                <a:spcPts val="2535"/>
              </a:spcBef>
              <a:buFont typeface="Wingdings"/>
              <a:buChar char=""/>
              <a:tabLst>
                <a:tab pos="731520" algn="l"/>
              </a:tabLst>
            </a:pPr>
            <a:r>
              <a:rPr sz="2000" dirty="0">
                <a:solidFill>
                  <a:srgbClr val="3C3935"/>
                </a:solidFill>
                <a:latin typeface="Arial"/>
                <a:cs typeface="Arial"/>
              </a:rPr>
              <a:t>Symmetric</a:t>
            </a:r>
            <a:r>
              <a:rPr sz="2000" spc="80" dirty="0">
                <a:solidFill>
                  <a:srgbClr val="3C3935"/>
                </a:solidFill>
                <a:latin typeface="Arial"/>
                <a:cs typeface="Arial"/>
              </a:rPr>
              <a:t> </a:t>
            </a:r>
            <a:r>
              <a:rPr sz="2000" spc="-10" dirty="0">
                <a:solidFill>
                  <a:srgbClr val="3C3935"/>
                </a:solidFill>
                <a:latin typeface="Arial"/>
                <a:cs typeface="Arial"/>
              </a:rPr>
              <a:t>Encryption</a:t>
            </a:r>
            <a:endParaRPr sz="2000">
              <a:latin typeface="Arial"/>
              <a:cs typeface="Arial"/>
            </a:endParaRPr>
          </a:p>
          <a:p>
            <a:pPr marL="731520" indent="-361315">
              <a:lnSpc>
                <a:spcPct val="100000"/>
              </a:lnSpc>
              <a:spcBef>
                <a:spcPts val="770"/>
              </a:spcBef>
              <a:buFont typeface="Wingdings"/>
              <a:buChar char=""/>
              <a:tabLst>
                <a:tab pos="731520" algn="l"/>
              </a:tabLst>
            </a:pPr>
            <a:r>
              <a:rPr sz="2000" dirty="0">
                <a:solidFill>
                  <a:srgbClr val="3C3935"/>
                </a:solidFill>
                <a:latin typeface="Arial"/>
                <a:cs typeface="Arial"/>
              </a:rPr>
              <a:t>Asymmetric</a:t>
            </a:r>
            <a:r>
              <a:rPr sz="2000" spc="80" dirty="0">
                <a:solidFill>
                  <a:srgbClr val="3C3935"/>
                </a:solidFill>
                <a:latin typeface="Arial"/>
                <a:cs typeface="Arial"/>
              </a:rPr>
              <a:t> </a:t>
            </a:r>
            <a:r>
              <a:rPr sz="2000" spc="-10" dirty="0">
                <a:solidFill>
                  <a:srgbClr val="3C3935"/>
                </a:solidFill>
                <a:latin typeface="Arial"/>
                <a:cs typeface="Arial"/>
              </a:rPr>
              <a:t>Encryption</a:t>
            </a:r>
            <a:endParaRPr sz="2000">
              <a:latin typeface="Arial"/>
              <a:cs typeface="Arial"/>
            </a:endParaRPr>
          </a:p>
          <a:p>
            <a:pPr marL="731520" indent="-361315">
              <a:lnSpc>
                <a:spcPct val="100000"/>
              </a:lnSpc>
              <a:spcBef>
                <a:spcPts val="755"/>
              </a:spcBef>
              <a:buFont typeface="Wingdings"/>
              <a:buChar char=""/>
              <a:tabLst>
                <a:tab pos="731520" algn="l"/>
              </a:tabLst>
            </a:pPr>
            <a:r>
              <a:rPr sz="2000" spc="-20" dirty="0">
                <a:solidFill>
                  <a:srgbClr val="3C3935"/>
                </a:solidFill>
                <a:latin typeface="Arial"/>
                <a:cs typeface="Arial"/>
              </a:rPr>
              <a:t>LFSR</a:t>
            </a:r>
            <a:endParaRPr sz="2000">
              <a:latin typeface="Arial"/>
              <a:cs typeface="Arial"/>
            </a:endParaRPr>
          </a:p>
          <a:p>
            <a:pPr marL="731520" indent="-361315">
              <a:lnSpc>
                <a:spcPct val="100000"/>
              </a:lnSpc>
              <a:spcBef>
                <a:spcPts val="760"/>
              </a:spcBef>
              <a:buFont typeface="Wingdings"/>
              <a:buChar char=""/>
              <a:tabLst>
                <a:tab pos="731520" algn="l"/>
              </a:tabLst>
            </a:pPr>
            <a:r>
              <a:rPr sz="2000" spc="-25" dirty="0">
                <a:solidFill>
                  <a:srgbClr val="3C3935"/>
                </a:solidFill>
                <a:latin typeface="Arial"/>
                <a:cs typeface="Arial"/>
              </a:rPr>
              <a:t>RC4</a:t>
            </a:r>
            <a:endParaRPr sz="2000">
              <a:latin typeface="Arial"/>
              <a:cs typeface="Arial"/>
            </a:endParaRPr>
          </a:p>
          <a:p>
            <a:pPr marL="731520" indent="-361315">
              <a:lnSpc>
                <a:spcPct val="100000"/>
              </a:lnSpc>
              <a:spcBef>
                <a:spcPts val="755"/>
              </a:spcBef>
              <a:buFont typeface="Wingdings"/>
              <a:buChar char=""/>
              <a:tabLst>
                <a:tab pos="731520" algn="l"/>
              </a:tabLst>
            </a:pPr>
            <a:r>
              <a:rPr sz="2000" spc="-25" dirty="0">
                <a:solidFill>
                  <a:srgbClr val="3C3935"/>
                </a:solidFill>
                <a:latin typeface="Arial"/>
                <a:cs typeface="Arial"/>
              </a:rPr>
              <a:t>RSA</a:t>
            </a:r>
            <a:endParaRPr sz="20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111</a:t>
            </a:fld>
            <a:r>
              <a:rPr spc="204" dirty="0"/>
              <a:t> </a:t>
            </a:r>
            <a:r>
              <a:rPr spc="-50" dirty="0"/>
              <a:t>|</a:t>
            </a: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98120">
              <a:lnSpc>
                <a:spcPct val="100000"/>
              </a:lnSpc>
              <a:spcBef>
                <a:spcPts val="105"/>
              </a:spcBef>
            </a:pPr>
            <a:r>
              <a:rPr spc="-10" dirty="0"/>
              <a:t>Summary</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345" y="1030300"/>
            <a:ext cx="3938904" cy="3716020"/>
          </a:xfrm>
          <a:prstGeom prst="rect">
            <a:avLst/>
          </a:prstGeom>
        </p:spPr>
        <p:txBody>
          <a:bodyPr vert="horz" wrap="square" lIns="0" tIns="138430" rIns="0" bIns="0" rtlCol="0">
            <a:spAutoFit/>
          </a:bodyPr>
          <a:lstStyle/>
          <a:p>
            <a:pPr marL="12700">
              <a:lnSpc>
                <a:spcPct val="100000"/>
              </a:lnSpc>
              <a:spcBef>
                <a:spcPts val="1090"/>
              </a:spcBef>
            </a:pPr>
            <a:r>
              <a:rPr sz="2000" dirty="0">
                <a:solidFill>
                  <a:srgbClr val="3C3935"/>
                </a:solidFill>
                <a:latin typeface="Arial"/>
                <a:cs typeface="Arial"/>
              </a:rPr>
              <a:t>629</a:t>
            </a:r>
            <a:r>
              <a:rPr sz="2000" spc="15" dirty="0">
                <a:solidFill>
                  <a:srgbClr val="3C3935"/>
                </a:solidFill>
                <a:latin typeface="Arial"/>
                <a:cs typeface="Arial"/>
              </a:rPr>
              <a:t> </a:t>
            </a:r>
            <a:r>
              <a:rPr sz="2000" dirty="0">
                <a:solidFill>
                  <a:srgbClr val="3C3935"/>
                </a:solidFill>
                <a:latin typeface="Arial"/>
                <a:cs typeface="Arial"/>
              </a:rPr>
              <a:t>=</a:t>
            </a:r>
            <a:r>
              <a:rPr sz="2000" spc="25" dirty="0">
                <a:solidFill>
                  <a:srgbClr val="3C3935"/>
                </a:solidFill>
                <a:latin typeface="Arial"/>
                <a:cs typeface="Arial"/>
              </a:rPr>
              <a:t> </a:t>
            </a:r>
            <a:r>
              <a:rPr sz="2000" dirty="0">
                <a:solidFill>
                  <a:srgbClr val="3C3935"/>
                </a:solidFill>
                <a:latin typeface="Arial"/>
                <a:cs typeface="Arial"/>
              </a:rPr>
              <a:t>17</a:t>
            </a:r>
            <a:r>
              <a:rPr sz="2000" spc="20" dirty="0">
                <a:solidFill>
                  <a:srgbClr val="3C3935"/>
                </a:solidFill>
                <a:latin typeface="Arial"/>
                <a:cs typeface="Arial"/>
              </a:rPr>
              <a:t> </a:t>
            </a:r>
            <a:r>
              <a:rPr sz="2000" dirty="0">
                <a:solidFill>
                  <a:srgbClr val="C00000"/>
                </a:solidFill>
                <a:latin typeface="Arial"/>
                <a:cs typeface="Arial"/>
              </a:rPr>
              <a:t>(p)</a:t>
            </a:r>
            <a:r>
              <a:rPr sz="2000" spc="20" dirty="0">
                <a:solidFill>
                  <a:srgbClr val="C00000"/>
                </a:solidFill>
                <a:latin typeface="Arial"/>
                <a:cs typeface="Arial"/>
              </a:rPr>
              <a:t> </a:t>
            </a:r>
            <a:r>
              <a:rPr sz="2000" dirty="0">
                <a:solidFill>
                  <a:srgbClr val="3C3935"/>
                </a:solidFill>
                <a:latin typeface="Arial"/>
                <a:cs typeface="Arial"/>
              </a:rPr>
              <a:t>x</a:t>
            </a:r>
            <a:r>
              <a:rPr sz="2000" spc="30" dirty="0">
                <a:solidFill>
                  <a:srgbClr val="3C3935"/>
                </a:solidFill>
                <a:latin typeface="Arial"/>
                <a:cs typeface="Arial"/>
              </a:rPr>
              <a:t> </a:t>
            </a:r>
            <a:r>
              <a:rPr sz="2000" dirty="0">
                <a:solidFill>
                  <a:srgbClr val="3C3935"/>
                </a:solidFill>
                <a:latin typeface="Arial"/>
                <a:cs typeface="Arial"/>
              </a:rPr>
              <a:t>37</a:t>
            </a:r>
            <a:r>
              <a:rPr sz="2000" spc="15" dirty="0">
                <a:solidFill>
                  <a:srgbClr val="3C3935"/>
                </a:solidFill>
                <a:latin typeface="Arial"/>
                <a:cs typeface="Arial"/>
              </a:rPr>
              <a:t> </a:t>
            </a:r>
            <a:r>
              <a:rPr sz="2000" spc="-25" dirty="0">
                <a:solidFill>
                  <a:srgbClr val="C00000"/>
                </a:solidFill>
                <a:latin typeface="Arial"/>
                <a:cs typeface="Arial"/>
              </a:rPr>
              <a:t>(q)</a:t>
            </a:r>
            <a:endParaRPr sz="2000">
              <a:latin typeface="Arial"/>
              <a:cs typeface="Arial"/>
            </a:endParaRPr>
          </a:p>
          <a:p>
            <a:pPr marL="512445">
              <a:lnSpc>
                <a:spcPct val="100000"/>
              </a:lnSpc>
              <a:spcBef>
                <a:spcPts val="994"/>
              </a:spcBef>
              <a:tabLst>
                <a:tab pos="805815" algn="l"/>
              </a:tabLst>
            </a:pPr>
            <a:r>
              <a:rPr sz="2000" spc="-50" dirty="0">
                <a:solidFill>
                  <a:srgbClr val="3C3935"/>
                </a:solidFill>
                <a:latin typeface="Arial"/>
                <a:cs typeface="Arial"/>
              </a:rPr>
              <a:t>=</a:t>
            </a:r>
            <a:r>
              <a:rPr sz="2000" dirty="0">
                <a:solidFill>
                  <a:srgbClr val="3C3935"/>
                </a:solidFill>
                <a:latin typeface="Arial"/>
                <a:cs typeface="Arial"/>
              </a:rPr>
              <a:t>	16</a:t>
            </a:r>
            <a:r>
              <a:rPr sz="2000" spc="25" dirty="0">
                <a:solidFill>
                  <a:srgbClr val="3C3935"/>
                </a:solidFill>
                <a:latin typeface="Arial"/>
                <a:cs typeface="Arial"/>
              </a:rPr>
              <a:t> </a:t>
            </a:r>
            <a:r>
              <a:rPr sz="2000" dirty="0">
                <a:solidFill>
                  <a:srgbClr val="C00000"/>
                </a:solidFill>
                <a:latin typeface="Arial"/>
                <a:cs typeface="Arial"/>
              </a:rPr>
              <a:t>(p-1)</a:t>
            </a:r>
            <a:r>
              <a:rPr sz="2000" spc="30" dirty="0">
                <a:solidFill>
                  <a:srgbClr val="C00000"/>
                </a:solidFill>
                <a:latin typeface="Arial"/>
                <a:cs typeface="Arial"/>
              </a:rPr>
              <a:t> </a:t>
            </a:r>
            <a:r>
              <a:rPr sz="2000" dirty="0">
                <a:solidFill>
                  <a:srgbClr val="3C3935"/>
                </a:solidFill>
                <a:latin typeface="Arial"/>
                <a:cs typeface="Arial"/>
              </a:rPr>
              <a:t>x</a:t>
            </a:r>
            <a:r>
              <a:rPr sz="2000" spc="35" dirty="0">
                <a:solidFill>
                  <a:srgbClr val="3C3935"/>
                </a:solidFill>
                <a:latin typeface="Arial"/>
                <a:cs typeface="Arial"/>
              </a:rPr>
              <a:t> </a:t>
            </a:r>
            <a:r>
              <a:rPr sz="2000" dirty="0">
                <a:solidFill>
                  <a:srgbClr val="3C3935"/>
                </a:solidFill>
                <a:latin typeface="Arial"/>
                <a:cs typeface="Arial"/>
              </a:rPr>
              <a:t>36</a:t>
            </a:r>
            <a:r>
              <a:rPr sz="2000" spc="20" dirty="0">
                <a:solidFill>
                  <a:srgbClr val="3C3935"/>
                </a:solidFill>
                <a:latin typeface="Arial"/>
                <a:cs typeface="Arial"/>
              </a:rPr>
              <a:t> </a:t>
            </a:r>
            <a:r>
              <a:rPr sz="2000" dirty="0">
                <a:solidFill>
                  <a:srgbClr val="C00000"/>
                </a:solidFill>
                <a:latin typeface="Arial"/>
                <a:cs typeface="Arial"/>
              </a:rPr>
              <a:t>(q-</a:t>
            </a:r>
            <a:r>
              <a:rPr sz="2000" spc="-25" dirty="0">
                <a:solidFill>
                  <a:srgbClr val="C00000"/>
                </a:solidFill>
                <a:latin typeface="Arial"/>
                <a:cs typeface="Arial"/>
              </a:rPr>
              <a:t>1)</a:t>
            </a:r>
            <a:endParaRPr sz="2000">
              <a:latin typeface="Arial"/>
              <a:cs typeface="Arial"/>
            </a:endParaRPr>
          </a:p>
          <a:p>
            <a:pPr marL="512445">
              <a:lnSpc>
                <a:spcPct val="100000"/>
              </a:lnSpc>
              <a:spcBef>
                <a:spcPts val="1010"/>
              </a:spcBef>
              <a:tabLst>
                <a:tab pos="806450" algn="l"/>
              </a:tabLst>
            </a:pPr>
            <a:r>
              <a:rPr sz="2000" spc="-50" dirty="0">
                <a:solidFill>
                  <a:srgbClr val="3C3935"/>
                </a:solidFill>
                <a:latin typeface="Arial"/>
                <a:cs typeface="Arial"/>
              </a:rPr>
              <a:t>=</a:t>
            </a:r>
            <a:r>
              <a:rPr sz="2000" dirty="0">
                <a:solidFill>
                  <a:srgbClr val="3C3935"/>
                </a:solidFill>
                <a:latin typeface="Arial"/>
                <a:cs typeface="Arial"/>
              </a:rPr>
              <a:t>	576</a:t>
            </a:r>
            <a:r>
              <a:rPr sz="2000" spc="25" dirty="0">
                <a:solidFill>
                  <a:srgbClr val="3C3935"/>
                </a:solidFill>
                <a:latin typeface="Arial"/>
                <a:cs typeface="Arial"/>
              </a:rPr>
              <a:t> </a:t>
            </a:r>
            <a:r>
              <a:rPr sz="2000" spc="-20" dirty="0">
                <a:solidFill>
                  <a:srgbClr val="C00000"/>
                </a:solidFill>
                <a:latin typeface="Courier New"/>
                <a:cs typeface="Courier New"/>
              </a:rPr>
              <a:t>ø(</a:t>
            </a:r>
            <a:r>
              <a:rPr sz="2000" i="1" spc="-20" dirty="0">
                <a:solidFill>
                  <a:srgbClr val="C00000"/>
                </a:solidFill>
                <a:latin typeface="Courier New"/>
                <a:cs typeface="Courier New"/>
              </a:rPr>
              <a:t>n</a:t>
            </a:r>
            <a:r>
              <a:rPr sz="2000" spc="-20" dirty="0">
                <a:solidFill>
                  <a:srgbClr val="C00000"/>
                </a:solidFill>
                <a:latin typeface="Courier New"/>
                <a:cs typeface="Courier New"/>
              </a:rPr>
              <a:t>)</a:t>
            </a:r>
            <a:endParaRPr sz="2000">
              <a:latin typeface="Courier New"/>
              <a:cs typeface="Courier New"/>
            </a:endParaRPr>
          </a:p>
          <a:p>
            <a:pPr>
              <a:lnSpc>
                <a:spcPct val="100000"/>
              </a:lnSpc>
              <a:spcBef>
                <a:spcPts val="580"/>
              </a:spcBef>
            </a:pPr>
            <a:endParaRPr sz="2000">
              <a:latin typeface="Courier New"/>
              <a:cs typeface="Courier New"/>
            </a:endParaRPr>
          </a:p>
          <a:p>
            <a:pPr marL="12700">
              <a:lnSpc>
                <a:spcPct val="100000"/>
              </a:lnSpc>
              <a:tabLst>
                <a:tab pos="440690" algn="l"/>
              </a:tabLst>
            </a:pPr>
            <a:r>
              <a:rPr sz="2000" spc="-25" dirty="0">
                <a:solidFill>
                  <a:srgbClr val="C00000"/>
                </a:solidFill>
                <a:latin typeface="Arial"/>
                <a:cs typeface="Arial"/>
              </a:rPr>
              <a:t>de</a:t>
            </a:r>
            <a:r>
              <a:rPr sz="2000" dirty="0">
                <a:solidFill>
                  <a:srgbClr val="C00000"/>
                </a:solidFill>
                <a:latin typeface="Arial"/>
                <a:cs typeface="Arial"/>
              </a:rPr>
              <a:t>	mod</a:t>
            </a:r>
            <a:r>
              <a:rPr sz="2000" spc="15" dirty="0">
                <a:solidFill>
                  <a:srgbClr val="C00000"/>
                </a:solidFill>
                <a:latin typeface="Arial"/>
                <a:cs typeface="Arial"/>
              </a:rPr>
              <a:t> </a:t>
            </a:r>
            <a:r>
              <a:rPr sz="2000" dirty="0">
                <a:solidFill>
                  <a:srgbClr val="C00000"/>
                </a:solidFill>
                <a:latin typeface="Arial"/>
                <a:cs typeface="Arial"/>
              </a:rPr>
              <a:t>576</a:t>
            </a:r>
            <a:r>
              <a:rPr sz="2000" spc="20" dirty="0">
                <a:solidFill>
                  <a:srgbClr val="C00000"/>
                </a:solidFill>
                <a:latin typeface="Arial"/>
                <a:cs typeface="Arial"/>
              </a:rPr>
              <a:t> </a:t>
            </a:r>
            <a:r>
              <a:rPr sz="2000" dirty="0">
                <a:solidFill>
                  <a:srgbClr val="C00000"/>
                </a:solidFill>
                <a:latin typeface="Arial"/>
                <a:cs typeface="Arial"/>
              </a:rPr>
              <a:t>=</a:t>
            </a:r>
            <a:r>
              <a:rPr sz="2000" spc="30" dirty="0">
                <a:solidFill>
                  <a:srgbClr val="C00000"/>
                </a:solidFill>
                <a:latin typeface="Arial"/>
                <a:cs typeface="Arial"/>
              </a:rPr>
              <a:t> </a:t>
            </a:r>
            <a:r>
              <a:rPr sz="2000" spc="-50" dirty="0">
                <a:solidFill>
                  <a:srgbClr val="C00000"/>
                </a:solidFill>
                <a:latin typeface="Arial"/>
                <a:cs typeface="Arial"/>
              </a:rPr>
              <a:t>1</a:t>
            </a:r>
            <a:endParaRPr sz="2000">
              <a:latin typeface="Arial"/>
              <a:cs typeface="Arial"/>
            </a:endParaRPr>
          </a:p>
          <a:p>
            <a:pPr marL="12700">
              <a:lnSpc>
                <a:spcPct val="100000"/>
              </a:lnSpc>
              <a:spcBef>
                <a:spcPts val="1005"/>
              </a:spcBef>
              <a:tabLst>
                <a:tab pos="584200" algn="l"/>
              </a:tabLst>
            </a:pPr>
            <a:r>
              <a:rPr sz="2000" spc="-25" dirty="0">
                <a:solidFill>
                  <a:srgbClr val="3C3935"/>
                </a:solidFill>
                <a:latin typeface="Arial"/>
                <a:cs typeface="Arial"/>
              </a:rPr>
              <a:t>17d</a:t>
            </a:r>
            <a:r>
              <a:rPr sz="2000" dirty="0">
                <a:solidFill>
                  <a:srgbClr val="3C3935"/>
                </a:solidFill>
                <a:latin typeface="Arial"/>
                <a:cs typeface="Arial"/>
              </a:rPr>
              <a:t>	mod</a:t>
            </a:r>
            <a:r>
              <a:rPr sz="2000" spc="15" dirty="0">
                <a:solidFill>
                  <a:srgbClr val="3C3935"/>
                </a:solidFill>
                <a:latin typeface="Arial"/>
                <a:cs typeface="Arial"/>
              </a:rPr>
              <a:t> </a:t>
            </a:r>
            <a:r>
              <a:rPr sz="2000" dirty="0">
                <a:solidFill>
                  <a:srgbClr val="3C3935"/>
                </a:solidFill>
                <a:latin typeface="Arial"/>
                <a:cs typeface="Arial"/>
              </a:rPr>
              <a:t>576</a:t>
            </a:r>
            <a:r>
              <a:rPr sz="2000" spc="20" dirty="0">
                <a:solidFill>
                  <a:srgbClr val="3C3935"/>
                </a:solidFill>
                <a:latin typeface="Arial"/>
                <a:cs typeface="Arial"/>
              </a:rPr>
              <a:t> </a:t>
            </a:r>
            <a:r>
              <a:rPr sz="2000" dirty="0">
                <a:solidFill>
                  <a:srgbClr val="3C3935"/>
                </a:solidFill>
                <a:latin typeface="Arial"/>
                <a:cs typeface="Arial"/>
              </a:rPr>
              <a:t>=</a:t>
            </a:r>
            <a:r>
              <a:rPr sz="2000" spc="35" dirty="0">
                <a:solidFill>
                  <a:srgbClr val="3C3935"/>
                </a:solidFill>
                <a:latin typeface="Arial"/>
                <a:cs typeface="Arial"/>
              </a:rPr>
              <a:t> </a:t>
            </a:r>
            <a:r>
              <a:rPr sz="2000" spc="-50" dirty="0">
                <a:solidFill>
                  <a:srgbClr val="3C3935"/>
                </a:solidFill>
                <a:latin typeface="Arial"/>
                <a:cs typeface="Arial"/>
              </a:rPr>
              <a:t>1</a:t>
            </a:r>
            <a:endParaRPr sz="2000">
              <a:latin typeface="Arial"/>
              <a:cs typeface="Arial"/>
            </a:endParaRPr>
          </a:p>
          <a:p>
            <a:pPr marL="12700">
              <a:lnSpc>
                <a:spcPct val="100000"/>
              </a:lnSpc>
              <a:spcBef>
                <a:spcPts val="1000"/>
              </a:spcBef>
            </a:pPr>
            <a:r>
              <a:rPr sz="2000" dirty="0">
                <a:solidFill>
                  <a:srgbClr val="3C3935"/>
                </a:solidFill>
                <a:latin typeface="Arial"/>
                <a:cs typeface="Arial"/>
              </a:rPr>
              <a:t>576</a:t>
            </a:r>
            <a:r>
              <a:rPr sz="2000" spc="20" dirty="0">
                <a:solidFill>
                  <a:srgbClr val="3C3935"/>
                </a:solidFill>
                <a:latin typeface="Arial"/>
                <a:cs typeface="Arial"/>
              </a:rPr>
              <a:t> </a:t>
            </a:r>
            <a:r>
              <a:rPr sz="2000" dirty="0">
                <a:solidFill>
                  <a:srgbClr val="3C3935"/>
                </a:solidFill>
                <a:latin typeface="Arial"/>
                <a:cs typeface="Arial"/>
              </a:rPr>
              <a:t>=</a:t>
            </a:r>
            <a:r>
              <a:rPr sz="2000" spc="35" dirty="0">
                <a:solidFill>
                  <a:srgbClr val="3C3935"/>
                </a:solidFill>
                <a:latin typeface="Arial"/>
                <a:cs typeface="Arial"/>
              </a:rPr>
              <a:t> </a:t>
            </a:r>
            <a:r>
              <a:rPr sz="2000" dirty="0">
                <a:solidFill>
                  <a:srgbClr val="3C3935"/>
                </a:solidFill>
                <a:latin typeface="Arial"/>
                <a:cs typeface="Arial"/>
              </a:rPr>
              <a:t>33(17)</a:t>
            </a:r>
            <a:r>
              <a:rPr sz="2000" spc="25" dirty="0">
                <a:solidFill>
                  <a:srgbClr val="3C3935"/>
                </a:solidFill>
                <a:latin typeface="Arial"/>
                <a:cs typeface="Arial"/>
              </a:rPr>
              <a:t> </a:t>
            </a:r>
            <a:r>
              <a:rPr sz="2000" dirty="0">
                <a:solidFill>
                  <a:srgbClr val="3C3935"/>
                </a:solidFill>
                <a:latin typeface="Arial"/>
                <a:cs typeface="Arial"/>
              </a:rPr>
              <a:t>+</a:t>
            </a:r>
            <a:r>
              <a:rPr sz="2000" spc="30" dirty="0">
                <a:solidFill>
                  <a:srgbClr val="3C3935"/>
                </a:solidFill>
                <a:latin typeface="Arial"/>
                <a:cs typeface="Arial"/>
              </a:rPr>
              <a:t> </a:t>
            </a:r>
            <a:r>
              <a:rPr sz="2000" spc="-25" dirty="0">
                <a:solidFill>
                  <a:srgbClr val="3C3935"/>
                </a:solidFill>
                <a:latin typeface="Arial"/>
                <a:cs typeface="Arial"/>
              </a:rPr>
              <a:t>15</a:t>
            </a:r>
            <a:endParaRPr sz="2000">
              <a:latin typeface="Arial"/>
              <a:cs typeface="Arial"/>
            </a:endParaRPr>
          </a:p>
          <a:p>
            <a:pPr marL="12700">
              <a:lnSpc>
                <a:spcPct val="100000"/>
              </a:lnSpc>
              <a:spcBef>
                <a:spcPts val="1010"/>
              </a:spcBef>
              <a:tabLst>
                <a:tab pos="469265" algn="l"/>
                <a:tab pos="763270" algn="l"/>
              </a:tabLst>
            </a:pPr>
            <a:r>
              <a:rPr sz="2000" spc="-25" dirty="0">
                <a:solidFill>
                  <a:srgbClr val="3C3935"/>
                </a:solidFill>
                <a:latin typeface="Arial"/>
                <a:cs typeface="Arial"/>
              </a:rPr>
              <a:t>17</a:t>
            </a:r>
            <a:r>
              <a:rPr sz="2000" dirty="0">
                <a:solidFill>
                  <a:srgbClr val="3C3935"/>
                </a:solidFill>
                <a:latin typeface="Arial"/>
                <a:cs typeface="Arial"/>
              </a:rPr>
              <a:t>	</a:t>
            </a:r>
            <a:r>
              <a:rPr sz="2000" spc="-50" dirty="0">
                <a:solidFill>
                  <a:srgbClr val="3C3935"/>
                </a:solidFill>
                <a:latin typeface="Arial"/>
                <a:cs typeface="Arial"/>
              </a:rPr>
              <a:t>=</a:t>
            </a:r>
            <a:r>
              <a:rPr sz="2000" dirty="0">
                <a:solidFill>
                  <a:srgbClr val="3C3935"/>
                </a:solidFill>
                <a:latin typeface="Arial"/>
                <a:cs typeface="Arial"/>
              </a:rPr>
              <a:t>	1</a:t>
            </a:r>
            <a:r>
              <a:rPr sz="2000" spc="15" dirty="0">
                <a:solidFill>
                  <a:srgbClr val="3C3935"/>
                </a:solidFill>
                <a:latin typeface="Arial"/>
                <a:cs typeface="Arial"/>
              </a:rPr>
              <a:t> </a:t>
            </a:r>
            <a:r>
              <a:rPr sz="2000" dirty="0">
                <a:solidFill>
                  <a:srgbClr val="3C3935"/>
                </a:solidFill>
                <a:latin typeface="Arial"/>
                <a:cs typeface="Arial"/>
              </a:rPr>
              <a:t>(15)</a:t>
            </a:r>
            <a:r>
              <a:rPr sz="2000" spc="20" dirty="0">
                <a:solidFill>
                  <a:srgbClr val="3C3935"/>
                </a:solidFill>
                <a:latin typeface="Arial"/>
                <a:cs typeface="Arial"/>
              </a:rPr>
              <a:t> </a:t>
            </a:r>
            <a:r>
              <a:rPr sz="2000" dirty="0">
                <a:solidFill>
                  <a:srgbClr val="3C3935"/>
                </a:solidFill>
                <a:latin typeface="Arial"/>
                <a:cs typeface="Arial"/>
              </a:rPr>
              <a:t>+</a:t>
            </a:r>
            <a:r>
              <a:rPr sz="2000" spc="20" dirty="0">
                <a:solidFill>
                  <a:srgbClr val="3C3935"/>
                </a:solidFill>
                <a:latin typeface="Arial"/>
                <a:cs typeface="Arial"/>
              </a:rPr>
              <a:t> </a:t>
            </a:r>
            <a:r>
              <a:rPr sz="2000" dirty="0">
                <a:solidFill>
                  <a:srgbClr val="3C3935"/>
                </a:solidFill>
                <a:latin typeface="Arial"/>
                <a:cs typeface="Arial"/>
              </a:rPr>
              <a:t>2</a:t>
            </a:r>
            <a:r>
              <a:rPr sz="2000" spc="25" dirty="0">
                <a:solidFill>
                  <a:srgbClr val="3C3935"/>
                </a:solidFill>
                <a:latin typeface="Arial"/>
                <a:cs typeface="Arial"/>
              </a:rPr>
              <a:t> </a:t>
            </a:r>
            <a:r>
              <a:rPr sz="2000" dirty="0">
                <a:solidFill>
                  <a:srgbClr val="3C3935"/>
                </a:solidFill>
                <a:latin typeface="Arial"/>
                <a:cs typeface="Arial"/>
              </a:rPr>
              <a:t>=&gt;</a:t>
            </a:r>
            <a:r>
              <a:rPr sz="2000" spc="15" dirty="0">
                <a:solidFill>
                  <a:srgbClr val="3C3935"/>
                </a:solidFill>
                <a:latin typeface="Arial"/>
                <a:cs typeface="Arial"/>
              </a:rPr>
              <a:t> </a:t>
            </a:r>
            <a:r>
              <a:rPr sz="2000" dirty="0">
                <a:solidFill>
                  <a:srgbClr val="3C3935"/>
                </a:solidFill>
                <a:latin typeface="Arial"/>
                <a:cs typeface="Arial"/>
              </a:rPr>
              <a:t>2</a:t>
            </a:r>
            <a:r>
              <a:rPr sz="2000" spc="20" dirty="0">
                <a:solidFill>
                  <a:srgbClr val="3C3935"/>
                </a:solidFill>
                <a:latin typeface="Arial"/>
                <a:cs typeface="Arial"/>
              </a:rPr>
              <a:t> </a:t>
            </a:r>
            <a:r>
              <a:rPr sz="2000" dirty="0">
                <a:solidFill>
                  <a:srgbClr val="3C3935"/>
                </a:solidFill>
                <a:latin typeface="Arial"/>
                <a:cs typeface="Arial"/>
              </a:rPr>
              <a:t>=</a:t>
            </a:r>
            <a:r>
              <a:rPr sz="2000" spc="25" dirty="0">
                <a:solidFill>
                  <a:srgbClr val="3C3935"/>
                </a:solidFill>
                <a:latin typeface="Arial"/>
                <a:cs typeface="Arial"/>
              </a:rPr>
              <a:t> </a:t>
            </a:r>
            <a:r>
              <a:rPr sz="2000" dirty="0">
                <a:solidFill>
                  <a:srgbClr val="3C3935"/>
                </a:solidFill>
                <a:latin typeface="Arial"/>
                <a:cs typeface="Arial"/>
              </a:rPr>
              <a:t>17</a:t>
            </a:r>
            <a:r>
              <a:rPr sz="2000" spc="20" dirty="0">
                <a:solidFill>
                  <a:srgbClr val="3C3935"/>
                </a:solidFill>
                <a:latin typeface="Arial"/>
                <a:cs typeface="Arial"/>
              </a:rPr>
              <a:t> </a:t>
            </a:r>
            <a:r>
              <a:rPr sz="2000" dirty="0">
                <a:solidFill>
                  <a:srgbClr val="3C3935"/>
                </a:solidFill>
                <a:latin typeface="Arial"/>
                <a:cs typeface="Arial"/>
              </a:rPr>
              <a:t>–</a:t>
            </a:r>
            <a:r>
              <a:rPr sz="2000" spc="25" dirty="0">
                <a:solidFill>
                  <a:srgbClr val="3C3935"/>
                </a:solidFill>
                <a:latin typeface="Arial"/>
                <a:cs typeface="Arial"/>
              </a:rPr>
              <a:t> </a:t>
            </a:r>
            <a:r>
              <a:rPr sz="2000" spc="-10" dirty="0">
                <a:solidFill>
                  <a:srgbClr val="3C3935"/>
                </a:solidFill>
                <a:latin typeface="Arial"/>
                <a:cs typeface="Arial"/>
              </a:rPr>
              <a:t>1(15)</a:t>
            </a:r>
            <a:endParaRPr sz="2000">
              <a:latin typeface="Arial"/>
              <a:cs typeface="Arial"/>
            </a:endParaRPr>
          </a:p>
          <a:p>
            <a:pPr marL="12700">
              <a:lnSpc>
                <a:spcPct val="100000"/>
              </a:lnSpc>
              <a:spcBef>
                <a:spcPts val="994"/>
              </a:spcBef>
              <a:tabLst>
                <a:tab pos="512445" algn="l"/>
                <a:tab pos="806450" algn="l"/>
                <a:tab pos="1477010" algn="l"/>
                <a:tab pos="1770380" algn="l"/>
              </a:tabLst>
            </a:pPr>
            <a:r>
              <a:rPr sz="2000" spc="-25" dirty="0">
                <a:solidFill>
                  <a:srgbClr val="3C3935"/>
                </a:solidFill>
                <a:latin typeface="Arial"/>
                <a:cs typeface="Arial"/>
              </a:rPr>
              <a:t>15</a:t>
            </a:r>
            <a:r>
              <a:rPr sz="2000" dirty="0">
                <a:solidFill>
                  <a:srgbClr val="3C3935"/>
                </a:solidFill>
                <a:latin typeface="Arial"/>
                <a:cs typeface="Arial"/>
              </a:rPr>
              <a:t>	</a:t>
            </a:r>
            <a:r>
              <a:rPr sz="2000" spc="-50" dirty="0">
                <a:solidFill>
                  <a:srgbClr val="3C3935"/>
                </a:solidFill>
                <a:latin typeface="Arial"/>
                <a:cs typeface="Arial"/>
              </a:rPr>
              <a:t>=</a:t>
            </a:r>
            <a:r>
              <a:rPr sz="2000" dirty="0">
                <a:solidFill>
                  <a:srgbClr val="3C3935"/>
                </a:solidFill>
                <a:latin typeface="Arial"/>
                <a:cs typeface="Arial"/>
              </a:rPr>
              <a:t>	7</a:t>
            </a:r>
            <a:r>
              <a:rPr sz="2000" spc="5" dirty="0">
                <a:solidFill>
                  <a:srgbClr val="3C3935"/>
                </a:solidFill>
                <a:latin typeface="Arial"/>
                <a:cs typeface="Arial"/>
              </a:rPr>
              <a:t> </a:t>
            </a:r>
            <a:r>
              <a:rPr sz="2000" spc="-25" dirty="0">
                <a:solidFill>
                  <a:srgbClr val="3C3935"/>
                </a:solidFill>
                <a:latin typeface="Arial"/>
                <a:cs typeface="Arial"/>
              </a:rPr>
              <a:t>(2)</a:t>
            </a:r>
            <a:r>
              <a:rPr sz="2000" dirty="0">
                <a:solidFill>
                  <a:srgbClr val="3C3935"/>
                </a:solidFill>
                <a:latin typeface="Arial"/>
                <a:cs typeface="Arial"/>
              </a:rPr>
              <a:t>	</a:t>
            </a:r>
            <a:r>
              <a:rPr sz="2000" spc="-50" dirty="0">
                <a:solidFill>
                  <a:srgbClr val="3C3935"/>
                </a:solidFill>
                <a:latin typeface="Arial"/>
                <a:cs typeface="Arial"/>
              </a:rPr>
              <a:t>+</a:t>
            </a:r>
            <a:r>
              <a:rPr sz="2000" dirty="0">
                <a:solidFill>
                  <a:srgbClr val="3C3935"/>
                </a:solidFill>
                <a:latin typeface="Arial"/>
                <a:cs typeface="Arial"/>
              </a:rPr>
              <a:t>	</a:t>
            </a:r>
            <a:r>
              <a:rPr sz="2000" spc="-50" dirty="0">
                <a:solidFill>
                  <a:srgbClr val="3C3935"/>
                </a:solidFill>
                <a:latin typeface="Arial"/>
                <a:cs typeface="Arial"/>
              </a:rPr>
              <a:t>1</a:t>
            </a:r>
            <a:endParaRPr sz="2000">
              <a:latin typeface="Arial"/>
              <a:cs typeface="Arial"/>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98120">
              <a:lnSpc>
                <a:spcPct val="100000"/>
              </a:lnSpc>
              <a:spcBef>
                <a:spcPts val="105"/>
              </a:spcBef>
            </a:pPr>
            <a:r>
              <a:rPr spc="-10" dirty="0"/>
              <a:t>Appendix</a:t>
            </a:r>
          </a:p>
        </p:txBody>
      </p:sp>
      <p:graphicFrame>
        <p:nvGraphicFramePr>
          <p:cNvPr id="4" name="object 4"/>
          <p:cNvGraphicFramePr>
            <a:graphicFrameLocks noGrp="1"/>
          </p:cNvGraphicFramePr>
          <p:nvPr/>
        </p:nvGraphicFramePr>
        <p:xfrm>
          <a:off x="3696208" y="1499340"/>
          <a:ext cx="3254374" cy="2416175"/>
        </p:xfrm>
        <a:graphic>
          <a:graphicData uri="http://schemas.openxmlformats.org/drawingml/2006/table">
            <a:tbl>
              <a:tblPr firstRow="1" bandRow="1">
                <a:tableStyleId>{2D5ABB26-0587-4C30-8999-92F81FD0307C}</a:tableStyleId>
              </a:tblPr>
              <a:tblGrid>
                <a:gridCol w="461009">
                  <a:extLst>
                    <a:ext uri="{9D8B030D-6E8A-4147-A177-3AD203B41FA5}">
                      <a16:colId xmlns:a16="http://schemas.microsoft.com/office/drawing/2014/main" val="20000"/>
                    </a:ext>
                  </a:extLst>
                </a:gridCol>
                <a:gridCol w="2793365">
                  <a:extLst>
                    <a:ext uri="{9D8B030D-6E8A-4147-A177-3AD203B41FA5}">
                      <a16:colId xmlns:a16="http://schemas.microsoft.com/office/drawing/2014/main" val="20001"/>
                    </a:ext>
                  </a:extLst>
                </a:gridCol>
              </a:tblGrid>
              <a:tr h="294005">
                <a:tc>
                  <a:txBody>
                    <a:bodyPr/>
                    <a:lstStyle/>
                    <a:p>
                      <a:pPr marR="60325" algn="r">
                        <a:lnSpc>
                          <a:spcPts val="2215"/>
                        </a:lnSpc>
                      </a:pPr>
                      <a:r>
                        <a:rPr sz="2000" dirty="0">
                          <a:latin typeface="Arial"/>
                          <a:cs typeface="Arial"/>
                        </a:rPr>
                        <a:t>1 </a:t>
                      </a:r>
                      <a:r>
                        <a:rPr sz="2000" spc="-50" dirty="0">
                          <a:latin typeface="Arial"/>
                          <a:cs typeface="Arial"/>
                        </a:rPr>
                        <a:t>=</a:t>
                      </a:r>
                      <a:endParaRPr sz="2000">
                        <a:latin typeface="Arial"/>
                        <a:cs typeface="Arial"/>
                      </a:endParaRPr>
                    </a:p>
                  </a:txBody>
                  <a:tcPr marL="0" marR="0" marT="0" marB="0"/>
                </a:tc>
                <a:tc>
                  <a:txBody>
                    <a:bodyPr/>
                    <a:lstStyle/>
                    <a:p>
                      <a:pPr marL="69850">
                        <a:lnSpc>
                          <a:spcPts val="2215"/>
                        </a:lnSpc>
                      </a:pPr>
                      <a:r>
                        <a:rPr sz="2000" dirty="0">
                          <a:latin typeface="Arial"/>
                          <a:cs typeface="Arial"/>
                        </a:rPr>
                        <a:t>15</a:t>
                      </a:r>
                      <a:r>
                        <a:rPr sz="2000" spc="-15" dirty="0">
                          <a:latin typeface="Arial"/>
                          <a:cs typeface="Arial"/>
                        </a:rPr>
                        <a:t> </a:t>
                      </a:r>
                      <a:r>
                        <a:rPr sz="2000" dirty="0">
                          <a:latin typeface="Arial"/>
                          <a:cs typeface="Arial"/>
                        </a:rPr>
                        <a:t>–</a:t>
                      </a:r>
                      <a:r>
                        <a:rPr sz="2000" spc="-5" dirty="0">
                          <a:latin typeface="Arial"/>
                          <a:cs typeface="Arial"/>
                        </a:rPr>
                        <a:t> </a:t>
                      </a:r>
                      <a:r>
                        <a:rPr sz="2000" spc="-20" dirty="0">
                          <a:latin typeface="Arial"/>
                          <a:cs typeface="Arial"/>
                        </a:rPr>
                        <a:t>7(2)</a:t>
                      </a:r>
                      <a:endParaRPr sz="2000">
                        <a:latin typeface="Arial"/>
                        <a:cs typeface="Arial"/>
                      </a:endParaRPr>
                    </a:p>
                  </a:txBody>
                  <a:tcPr marL="0" marR="0" marT="0" marB="0"/>
                </a:tc>
                <a:extLst>
                  <a:ext uri="{0D108BD9-81ED-4DB2-BD59-A6C34878D82A}">
                    <a16:rowId xmlns:a16="http://schemas.microsoft.com/office/drawing/2014/main" val="10000"/>
                  </a:ext>
                </a:extLst>
              </a:tr>
              <a:tr h="304800">
                <a:tc>
                  <a:txBody>
                    <a:bodyPr/>
                    <a:lstStyle/>
                    <a:p>
                      <a:pPr marR="63500" algn="r">
                        <a:lnSpc>
                          <a:spcPts val="2295"/>
                        </a:lnSpc>
                      </a:pPr>
                      <a:r>
                        <a:rPr sz="2000" spc="-50" dirty="0">
                          <a:latin typeface="Arial"/>
                          <a:cs typeface="Arial"/>
                        </a:rPr>
                        <a:t>=</a:t>
                      </a:r>
                      <a:endParaRPr sz="2000">
                        <a:latin typeface="Arial"/>
                        <a:cs typeface="Arial"/>
                      </a:endParaRPr>
                    </a:p>
                  </a:txBody>
                  <a:tcPr marL="0" marR="0" marT="0" marB="0"/>
                </a:tc>
                <a:tc>
                  <a:txBody>
                    <a:bodyPr/>
                    <a:lstStyle/>
                    <a:p>
                      <a:pPr marL="67945">
                        <a:lnSpc>
                          <a:spcPts val="2295"/>
                        </a:lnSpc>
                      </a:pPr>
                      <a:r>
                        <a:rPr sz="2000" dirty="0">
                          <a:latin typeface="Arial"/>
                          <a:cs typeface="Arial"/>
                        </a:rPr>
                        <a:t>15</a:t>
                      </a:r>
                      <a:r>
                        <a:rPr sz="2000" spc="-20" dirty="0">
                          <a:latin typeface="Arial"/>
                          <a:cs typeface="Arial"/>
                        </a:rPr>
                        <a:t> </a:t>
                      </a:r>
                      <a:r>
                        <a:rPr sz="2000" dirty="0">
                          <a:latin typeface="Arial"/>
                          <a:cs typeface="Arial"/>
                        </a:rPr>
                        <a:t>–</a:t>
                      </a:r>
                      <a:r>
                        <a:rPr sz="2000" spc="-5" dirty="0">
                          <a:latin typeface="Arial"/>
                          <a:cs typeface="Arial"/>
                        </a:rPr>
                        <a:t> </a:t>
                      </a:r>
                      <a:r>
                        <a:rPr sz="2000" dirty="0">
                          <a:latin typeface="Arial"/>
                          <a:cs typeface="Arial"/>
                        </a:rPr>
                        <a:t>7</a:t>
                      </a:r>
                      <a:r>
                        <a:rPr sz="2000" spc="-20" dirty="0">
                          <a:latin typeface="Arial"/>
                          <a:cs typeface="Arial"/>
                        </a:rPr>
                        <a:t> </a:t>
                      </a:r>
                      <a:r>
                        <a:rPr sz="2000" dirty="0">
                          <a:latin typeface="Arial"/>
                          <a:cs typeface="Arial"/>
                        </a:rPr>
                        <a:t>(17</a:t>
                      </a:r>
                      <a:r>
                        <a:rPr sz="2000" spc="-15" dirty="0">
                          <a:latin typeface="Arial"/>
                          <a:cs typeface="Arial"/>
                        </a:rPr>
                        <a:t> </a:t>
                      </a:r>
                      <a:r>
                        <a:rPr sz="2000" dirty="0">
                          <a:latin typeface="Arial"/>
                          <a:cs typeface="Arial"/>
                        </a:rPr>
                        <a:t>–</a:t>
                      </a:r>
                      <a:r>
                        <a:rPr sz="2000" spc="-20" dirty="0">
                          <a:latin typeface="Arial"/>
                          <a:cs typeface="Arial"/>
                        </a:rPr>
                        <a:t> </a:t>
                      </a:r>
                      <a:r>
                        <a:rPr sz="2000" spc="-10" dirty="0">
                          <a:latin typeface="Arial"/>
                          <a:cs typeface="Arial"/>
                        </a:rPr>
                        <a:t>1(15))</a:t>
                      </a:r>
                      <a:endParaRPr sz="2000">
                        <a:latin typeface="Arial"/>
                        <a:cs typeface="Arial"/>
                      </a:endParaRPr>
                    </a:p>
                  </a:txBody>
                  <a:tcPr marL="0" marR="0" marT="0" marB="0"/>
                </a:tc>
                <a:extLst>
                  <a:ext uri="{0D108BD9-81ED-4DB2-BD59-A6C34878D82A}">
                    <a16:rowId xmlns:a16="http://schemas.microsoft.com/office/drawing/2014/main" val="10001"/>
                  </a:ext>
                </a:extLst>
              </a:tr>
              <a:tr h="304800">
                <a:tc>
                  <a:txBody>
                    <a:bodyPr/>
                    <a:lstStyle/>
                    <a:p>
                      <a:pPr marR="63500" algn="r">
                        <a:lnSpc>
                          <a:spcPts val="2295"/>
                        </a:lnSpc>
                      </a:pPr>
                      <a:r>
                        <a:rPr sz="2000" spc="-50" dirty="0">
                          <a:latin typeface="Arial"/>
                          <a:cs typeface="Arial"/>
                        </a:rPr>
                        <a:t>=</a:t>
                      </a:r>
                      <a:endParaRPr sz="2000">
                        <a:latin typeface="Arial"/>
                        <a:cs typeface="Arial"/>
                      </a:endParaRPr>
                    </a:p>
                  </a:txBody>
                  <a:tcPr marL="0" marR="0" marT="0" marB="0"/>
                </a:tc>
                <a:tc>
                  <a:txBody>
                    <a:bodyPr/>
                    <a:lstStyle/>
                    <a:p>
                      <a:pPr marL="67945">
                        <a:lnSpc>
                          <a:spcPts val="2295"/>
                        </a:lnSpc>
                        <a:tabLst>
                          <a:tab pos="799465" algn="l"/>
                          <a:tab pos="1685925" algn="l"/>
                          <a:tab pos="1972945" algn="l"/>
                        </a:tabLst>
                      </a:pPr>
                      <a:r>
                        <a:rPr sz="2000" spc="-10" dirty="0">
                          <a:latin typeface="Arial"/>
                          <a:cs typeface="Arial"/>
                        </a:rPr>
                        <a:t>1(15)</a:t>
                      </a:r>
                      <a:r>
                        <a:rPr sz="2000" dirty="0">
                          <a:latin typeface="Arial"/>
                          <a:cs typeface="Arial"/>
                        </a:rPr>
                        <a:t>	-</a:t>
                      </a:r>
                      <a:r>
                        <a:rPr sz="2000" spc="-25" dirty="0">
                          <a:latin typeface="Arial"/>
                          <a:cs typeface="Arial"/>
                        </a:rPr>
                        <a:t> </a:t>
                      </a:r>
                      <a:r>
                        <a:rPr sz="2000" spc="-10" dirty="0">
                          <a:latin typeface="Arial"/>
                          <a:cs typeface="Arial"/>
                        </a:rPr>
                        <a:t>7(17)</a:t>
                      </a:r>
                      <a:r>
                        <a:rPr sz="2000" dirty="0">
                          <a:latin typeface="Arial"/>
                          <a:cs typeface="Arial"/>
                        </a:rPr>
                        <a:t>	</a:t>
                      </a:r>
                      <a:r>
                        <a:rPr sz="2000" spc="-50" dirty="0">
                          <a:latin typeface="Arial"/>
                          <a:cs typeface="Arial"/>
                        </a:rPr>
                        <a:t>+</a:t>
                      </a:r>
                      <a:r>
                        <a:rPr sz="2000" dirty="0">
                          <a:latin typeface="Arial"/>
                          <a:cs typeface="Arial"/>
                        </a:rPr>
                        <a:t>	</a:t>
                      </a:r>
                      <a:r>
                        <a:rPr sz="2000" spc="-10" dirty="0">
                          <a:latin typeface="Arial"/>
                          <a:cs typeface="Arial"/>
                        </a:rPr>
                        <a:t>7(15)</a:t>
                      </a:r>
                      <a:endParaRPr sz="2000">
                        <a:latin typeface="Arial"/>
                        <a:cs typeface="Arial"/>
                      </a:endParaRPr>
                    </a:p>
                  </a:txBody>
                  <a:tcPr marL="0" marR="0" marT="0" marB="0"/>
                </a:tc>
                <a:extLst>
                  <a:ext uri="{0D108BD9-81ED-4DB2-BD59-A6C34878D82A}">
                    <a16:rowId xmlns:a16="http://schemas.microsoft.com/office/drawing/2014/main" val="10002"/>
                  </a:ext>
                </a:extLst>
              </a:tr>
              <a:tr h="304165">
                <a:tc>
                  <a:txBody>
                    <a:bodyPr/>
                    <a:lstStyle/>
                    <a:p>
                      <a:pPr marR="63500" algn="r">
                        <a:lnSpc>
                          <a:spcPts val="2295"/>
                        </a:lnSpc>
                      </a:pPr>
                      <a:r>
                        <a:rPr sz="2000" spc="-50" dirty="0">
                          <a:latin typeface="Arial"/>
                          <a:cs typeface="Arial"/>
                        </a:rPr>
                        <a:t>=</a:t>
                      </a:r>
                      <a:endParaRPr sz="2000">
                        <a:latin typeface="Arial"/>
                        <a:cs typeface="Arial"/>
                      </a:endParaRPr>
                    </a:p>
                  </a:txBody>
                  <a:tcPr marL="0" marR="0" marT="0" marB="0"/>
                </a:tc>
                <a:tc>
                  <a:txBody>
                    <a:bodyPr/>
                    <a:lstStyle/>
                    <a:p>
                      <a:pPr marL="67945">
                        <a:lnSpc>
                          <a:spcPts val="2295"/>
                        </a:lnSpc>
                      </a:pPr>
                      <a:r>
                        <a:rPr sz="2000" dirty="0">
                          <a:latin typeface="Arial"/>
                          <a:cs typeface="Arial"/>
                        </a:rPr>
                        <a:t>8</a:t>
                      </a:r>
                      <a:r>
                        <a:rPr sz="2000" spc="-10" dirty="0">
                          <a:latin typeface="Arial"/>
                          <a:cs typeface="Arial"/>
                        </a:rPr>
                        <a:t> </a:t>
                      </a:r>
                      <a:r>
                        <a:rPr sz="2000" dirty="0">
                          <a:latin typeface="Arial"/>
                          <a:cs typeface="Arial"/>
                        </a:rPr>
                        <a:t>(15)</a:t>
                      </a:r>
                      <a:r>
                        <a:rPr sz="2000" spc="-30" dirty="0">
                          <a:latin typeface="Arial"/>
                          <a:cs typeface="Arial"/>
                        </a:rPr>
                        <a:t> </a:t>
                      </a:r>
                      <a:r>
                        <a:rPr sz="2000" dirty="0">
                          <a:latin typeface="Arial"/>
                          <a:cs typeface="Arial"/>
                        </a:rPr>
                        <a:t>–</a:t>
                      </a:r>
                      <a:r>
                        <a:rPr sz="2000" spc="-5" dirty="0">
                          <a:latin typeface="Arial"/>
                          <a:cs typeface="Arial"/>
                        </a:rPr>
                        <a:t> </a:t>
                      </a:r>
                      <a:r>
                        <a:rPr sz="2000" dirty="0">
                          <a:latin typeface="Arial"/>
                          <a:cs typeface="Arial"/>
                        </a:rPr>
                        <a:t>7</a:t>
                      </a:r>
                      <a:r>
                        <a:rPr sz="2000" spc="-15" dirty="0">
                          <a:latin typeface="Arial"/>
                          <a:cs typeface="Arial"/>
                        </a:rPr>
                        <a:t> </a:t>
                      </a:r>
                      <a:r>
                        <a:rPr sz="2000" spc="-20" dirty="0">
                          <a:latin typeface="Arial"/>
                          <a:cs typeface="Arial"/>
                        </a:rPr>
                        <a:t>(17)</a:t>
                      </a:r>
                      <a:endParaRPr sz="2000">
                        <a:latin typeface="Arial"/>
                        <a:cs typeface="Arial"/>
                      </a:endParaRPr>
                    </a:p>
                  </a:txBody>
                  <a:tcPr marL="0" marR="0" marT="0" marB="0"/>
                </a:tc>
                <a:extLst>
                  <a:ext uri="{0D108BD9-81ED-4DB2-BD59-A6C34878D82A}">
                    <a16:rowId xmlns:a16="http://schemas.microsoft.com/office/drawing/2014/main" val="10003"/>
                  </a:ext>
                </a:extLst>
              </a:tr>
              <a:tr h="304800">
                <a:tc>
                  <a:txBody>
                    <a:bodyPr/>
                    <a:lstStyle/>
                    <a:p>
                      <a:pPr marR="63500" algn="r">
                        <a:lnSpc>
                          <a:spcPts val="2295"/>
                        </a:lnSpc>
                      </a:pPr>
                      <a:r>
                        <a:rPr sz="2000" spc="-50" dirty="0">
                          <a:latin typeface="Arial"/>
                          <a:cs typeface="Arial"/>
                        </a:rPr>
                        <a:t>=</a:t>
                      </a:r>
                      <a:endParaRPr sz="2000">
                        <a:latin typeface="Arial"/>
                        <a:cs typeface="Arial"/>
                      </a:endParaRPr>
                    </a:p>
                  </a:txBody>
                  <a:tcPr marL="0" marR="0" marT="0" marB="0"/>
                </a:tc>
                <a:tc>
                  <a:txBody>
                    <a:bodyPr/>
                    <a:lstStyle/>
                    <a:p>
                      <a:pPr marL="67945">
                        <a:lnSpc>
                          <a:spcPts val="2295"/>
                        </a:lnSpc>
                      </a:pPr>
                      <a:r>
                        <a:rPr sz="2000" dirty="0">
                          <a:latin typeface="Arial"/>
                          <a:cs typeface="Arial"/>
                        </a:rPr>
                        <a:t>8</a:t>
                      </a:r>
                      <a:r>
                        <a:rPr sz="2000" spc="-10" dirty="0">
                          <a:latin typeface="Arial"/>
                          <a:cs typeface="Arial"/>
                        </a:rPr>
                        <a:t> </a:t>
                      </a:r>
                      <a:r>
                        <a:rPr sz="2000" dirty="0">
                          <a:latin typeface="Arial"/>
                          <a:cs typeface="Arial"/>
                        </a:rPr>
                        <a:t>(576</a:t>
                      </a:r>
                      <a:r>
                        <a:rPr sz="2000" spc="-20" dirty="0">
                          <a:latin typeface="Arial"/>
                          <a:cs typeface="Arial"/>
                        </a:rPr>
                        <a:t> </a:t>
                      </a:r>
                      <a:r>
                        <a:rPr sz="2000" dirty="0">
                          <a:latin typeface="Arial"/>
                          <a:cs typeface="Arial"/>
                        </a:rPr>
                        <a:t>–</a:t>
                      </a:r>
                      <a:r>
                        <a:rPr sz="2000" spc="-20" dirty="0">
                          <a:latin typeface="Arial"/>
                          <a:cs typeface="Arial"/>
                        </a:rPr>
                        <a:t> </a:t>
                      </a:r>
                      <a:r>
                        <a:rPr sz="2000" dirty="0">
                          <a:latin typeface="Arial"/>
                          <a:cs typeface="Arial"/>
                        </a:rPr>
                        <a:t>33(17))</a:t>
                      </a:r>
                      <a:r>
                        <a:rPr sz="2000" spc="-35" dirty="0">
                          <a:latin typeface="Arial"/>
                          <a:cs typeface="Arial"/>
                        </a:rPr>
                        <a:t> </a:t>
                      </a:r>
                      <a:r>
                        <a:rPr sz="2000" dirty="0">
                          <a:latin typeface="Arial"/>
                          <a:cs typeface="Arial"/>
                        </a:rPr>
                        <a:t>–</a:t>
                      </a:r>
                      <a:r>
                        <a:rPr sz="2000" spc="-15" dirty="0">
                          <a:latin typeface="Arial"/>
                          <a:cs typeface="Arial"/>
                        </a:rPr>
                        <a:t> </a:t>
                      </a:r>
                      <a:r>
                        <a:rPr sz="2000" spc="-10" dirty="0">
                          <a:latin typeface="Arial"/>
                          <a:cs typeface="Arial"/>
                        </a:rPr>
                        <a:t>7(17)</a:t>
                      </a:r>
                      <a:endParaRPr sz="2000">
                        <a:latin typeface="Arial"/>
                        <a:cs typeface="Arial"/>
                      </a:endParaRPr>
                    </a:p>
                  </a:txBody>
                  <a:tcPr marL="0" marR="0" marT="0" marB="0"/>
                </a:tc>
                <a:extLst>
                  <a:ext uri="{0D108BD9-81ED-4DB2-BD59-A6C34878D82A}">
                    <a16:rowId xmlns:a16="http://schemas.microsoft.com/office/drawing/2014/main" val="10004"/>
                  </a:ext>
                </a:extLst>
              </a:tr>
              <a:tr h="304800">
                <a:tc>
                  <a:txBody>
                    <a:bodyPr/>
                    <a:lstStyle/>
                    <a:p>
                      <a:pPr marR="63500" algn="r">
                        <a:lnSpc>
                          <a:spcPts val="2295"/>
                        </a:lnSpc>
                      </a:pPr>
                      <a:r>
                        <a:rPr sz="2000" spc="-50" dirty="0">
                          <a:latin typeface="Arial"/>
                          <a:cs typeface="Arial"/>
                        </a:rPr>
                        <a:t>=</a:t>
                      </a:r>
                      <a:endParaRPr sz="2000">
                        <a:latin typeface="Arial"/>
                        <a:cs typeface="Arial"/>
                      </a:endParaRPr>
                    </a:p>
                  </a:txBody>
                  <a:tcPr marL="0" marR="0" marT="0" marB="0"/>
                </a:tc>
                <a:tc>
                  <a:txBody>
                    <a:bodyPr/>
                    <a:lstStyle/>
                    <a:p>
                      <a:pPr marL="67945">
                        <a:lnSpc>
                          <a:spcPts val="2295"/>
                        </a:lnSpc>
                      </a:pPr>
                      <a:r>
                        <a:rPr sz="2000" dirty="0">
                          <a:latin typeface="Arial"/>
                          <a:cs typeface="Arial"/>
                        </a:rPr>
                        <a:t>8(576)</a:t>
                      </a:r>
                      <a:r>
                        <a:rPr sz="2000" spc="-30" dirty="0">
                          <a:latin typeface="Arial"/>
                          <a:cs typeface="Arial"/>
                        </a:rPr>
                        <a:t> </a:t>
                      </a:r>
                      <a:r>
                        <a:rPr sz="2000" dirty="0">
                          <a:latin typeface="Arial"/>
                          <a:cs typeface="Arial"/>
                        </a:rPr>
                        <a:t>-264(17)</a:t>
                      </a:r>
                      <a:r>
                        <a:rPr sz="2000" spc="-40" dirty="0">
                          <a:latin typeface="Arial"/>
                          <a:cs typeface="Arial"/>
                        </a:rPr>
                        <a:t> </a:t>
                      </a:r>
                      <a:r>
                        <a:rPr sz="2000" dirty="0">
                          <a:latin typeface="Arial"/>
                          <a:cs typeface="Arial"/>
                        </a:rPr>
                        <a:t>– </a:t>
                      </a:r>
                      <a:r>
                        <a:rPr sz="2000" spc="-20" dirty="0">
                          <a:latin typeface="Arial"/>
                          <a:cs typeface="Arial"/>
                        </a:rPr>
                        <a:t>7(17)</a:t>
                      </a:r>
                      <a:endParaRPr sz="2000">
                        <a:latin typeface="Arial"/>
                        <a:cs typeface="Arial"/>
                      </a:endParaRPr>
                    </a:p>
                  </a:txBody>
                  <a:tcPr marL="0" marR="0" marT="0" marB="0"/>
                </a:tc>
                <a:extLst>
                  <a:ext uri="{0D108BD9-81ED-4DB2-BD59-A6C34878D82A}">
                    <a16:rowId xmlns:a16="http://schemas.microsoft.com/office/drawing/2014/main" val="10005"/>
                  </a:ext>
                </a:extLst>
              </a:tr>
              <a:tr h="304800">
                <a:tc>
                  <a:txBody>
                    <a:bodyPr/>
                    <a:lstStyle/>
                    <a:p>
                      <a:pPr marR="63500" algn="r">
                        <a:lnSpc>
                          <a:spcPts val="2295"/>
                        </a:lnSpc>
                      </a:pPr>
                      <a:r>
                        <a:rPr sz="2000" spc="-50" dirty="0">
                          <a:latin typeface="Arial"/>
                          <a:cs typeface="Arial"/>
                        </a:rPr>
                        <a:t>=</a:t>
                      </a:r>
                      <a:endParaRPr sz="2000">
                        <a:latin typeface="Arial"/>
                        <a:cs typeface="Arial"/>
                      </a:endParaRPr>
                    </a:p>
                  </a:txBody>
                  <a:tcPr marL="0" marR="0" marT="0" marB="0"/>
                </a:tc>
                <a:tc>
                  <a:txBody>
                    <a:bodyPr/>
                    <a:lstStyle/>
                    <a:p>
                      <a:pPr marL="67945">
                        <a:lnSpc>
                          <a:spcPts val="2295"/>
                        </a:lnSpc>
                      </a:pPr>
                      <a:r>
                        <a:rPr sz="2000" dirty="0">
                          <a:latin typeface="Arial"/>
                          <a:cs typeface="Arial"/>
                        </a:rPr>
                        <a:t>8(</a:t>
                      </a:r>
                      <a:r>
                        <a:rPr sz="2000" dirty="0">
                          <a:solidFill>
                            <a:srgbClr val="FF0000"/>
                          </a:solidFill>
                          <a:latin typeface="Arial"/>
                          <a:cs typeface="Arial"/>
                        </a:rPr>
                        <a:t>576</a:t>
                      </a:r>
                      <a:r>
                        <a:rPr sz="2000" dirty="0">
                          <a:latin typeface="Arial"/>
                          <a:cs typeface="Arial"/>
                        </a:rPr>
                        <a:t>)</a:t>
                      </a:r>
                      <a:r>
                        <a:rPr sz="2000" spc="-35" dirty="0">
                          <a:latin typeface="Arial"/>
                          <a:cs typeface="Arial"/>
                        </a:rPr>
                        <a:t> </a:t>
                      </a:r>
                      <a:r>
                        <a:rPr sz="2000" dirty="0">
                          <a:latin typeface="Arial"/>
                          <a:cs typeface="Arial"/>
                        </a:rPr>
                        <a:t>–</a:t>
                      </a:r>
                      <a:r>
                        <a:rPr sz="2000" spc="-5" dirty="0">
                          <a:latin typeface="Arial"/>
                          <a:cs typeface="Arial"/>
                        </a:rPr>
                        <a:t> </a:t>
                      </a:r>
                      <a:r>
                        <a:rPr sz="2000" spc="-10" dirty="0">
                          <a:solidFill>
                            <a:srgbClr val="FF0000"/>
                          </a:solidFill>
                          <a:latin typeface="Arial"/>
                          <a:cs typeface="Arial"/>
                        </a:rPr>
                        <a:t>271</a:t>
                      </a:r>
                      <a:r>
                        <a:rPr sz="2000" spc="-10" dirty="0">
                          <a:latin typeface="Arial"/>
                          <a:cs typeface="Arial"/>
                        </a:rPr>
                        <a:t>(17)</a:t>
                      </a:r>
                      <a:endParaRPr sz="2000">
                        <a:latin typeface="Arial"/>
                        <a:cs typeface="Arial"/>
                      </a:endParaRPr>
                    </a:p>
                  </a:txBody>
                  <a:tcPr marL="0" marR="0" marT="0" marB="0"/>
                </a:tc>
                <a:extLst>
                  <a:ext uri="{0D108BD9-81ED-4DB2-BD59-A6C34878D82A}">
                    <a16:rowId xmlns:a16="http://schemas.microsoft.com/office/drawing/2014/main" val="10006"/>
                  </a:ext>
                </a:extLst>
              </a:tr>
              <a:tr h="294005">
                <a:tc>
                  <a:txBody>
                    <a:bodyPr/>
                    <a:lstStyle/>
                    <a:p>
                      <a:pPr marR="63500" algn="r">
                        <a:lnSpc>
                          <a:spcPts val="2220"/>
                        </a:lnSpc>
                      </a:pPr>
                      <a:r>
                        <a:rPr sz="2000" spc="-50" dirty="0">
                          <a:latin typeface="Arial"/>
                          <a:cs typeface="Arial"/>
                        </a:rPr>
                        <a:t>=</a:t>
                      </a:r>
                      <a:endParaRPr sz="2000">
                        <a:latin typeface="Arial"/>
                        <a:cs typeface="Arial"/>
                      </a:endParaRPr>
                    </a:p>
                  </a:txBody>
                  <a:tcPr marL="0" marR="0" marT="0" marB="0"/>
                </a:tc>
                <a:tc>
                  <a:txBody>
                    <a:bodyPr/>
                    <a:lstStyle/>
                    <a:p>
                      <a:pPr marL="67945">
                        <a:lnSpc>
                          <a:spcPts val="2220"/>
                        </a:lnSpc>
                      </a:pPr>
                      <a:r>
                        <a:rPr sz="2000" spc="-25" dirty="0">
                          <a:latin typeface="Arial"/>
                          <a:cs typeface="Arial"/>
                        </a:rPr>
                        <a:t>305</a:t>
                      </a:r>
                      <a:endParaRPr sz="2000">
                        <a:latin typeface="Arial"/>
                        <a:cs typeface="Arial"/>
                      </a:endParaRPr>
                    </a:p>
                  </a:txBody>
                  <a:tcPr marL="0" marR="0"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03753" y="1953378"/>
            <a:ext cx="2470795" cy="2542421"/>
          </a:xfrm>
          <a:prstGeom prst="rect">
            <a:avLst/>
          </a:prstGeom>
        </p:spPr>
      </p:pic>
      <p:sp>
        <p:nvSpPr>
          <p:cNvPr id="3" name="object 3"/>
          <p:cNvSpPr txBox="1">
            <a:spLocks noGrp="1"/>
          </p:cNvSpPr>
          <p:nvPr>
            <p:ph type="title"/>
          </p:nvPr>
        </p:nvSpPr>
        <p:spPr>
          <a:prstGeom prst="rect">
            <a:avLst/>
          </a:prstGeom>
        </p:spPr>
        <p:txBody>
          <a:bodyPr vert="horz" wrap="square" lIns="0" tIns="86486" rIns="0" bIns="0" rtlCol="0">
            <a:spAutoFit/>
          </a:bodyPr>
          <a:lstStyle/>
          <a:p>
            <a:pPr marL="312420">
              <a:lnSpc>
                <a:spcPct val="100000"/>
              </a:lnSpc>
              <a:spcBef>
                <a:spcPts val="105"/>
              </a:spcBef>
            </a:pPr>
            <a:r>
              <a:rPr spc="-10" dirty="0"/>
              <a:t>Questions?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6C493-AFDA-8787-4045-212DEBC7873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583E4B46-6FC1-4634-49E1-63348F0B35D3}"/>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12</a:t>
            </a:fld>
            <a:r>
              <a:rPr spc="215" dirty="0"/>
              <a:t> </a:t>
            </a:r>
            <a:r>
              <a:rPr spc="-50" dirty="0"/>
              <a:t>|</a:t>
            </a:r>
          </a:p>
        </p:txBody>
      </p:sp>
      <p:sp>
        <p:nvSpPr>
          <p:cNvPr id="3" name="object 2">
            <a:extLst>
              <a:ext uri="{FF2B5EF4-FFF2-40B4-BE49-F238E27FC236}">
                <a16:creationId xmlns:a16="http://schemas.microsoft.com/office/drawing/2014/main" id="{C0511369-7E03-1678-679E-07F130079EA9}"/>
              </a:ext>
            </a:extLst>
          </p:cNvPr>
          <p:cNvSpPr txBox="1">
            <a:spLocks noGrp="1"/>
          </p:cNvSpPr>
          <p:nvPr>
            <p:ph type="title"/>
          </p:nvPr>
        </p:nvSpPr>
        <p:spPr>
          <a:xfrm>
            <a:off x="13447" y="-171450"/>
            <a:ext cx="8287308" cy="665784"/>
          </a:xfrm>
          <a:prstGeom prst="rect">
            <a:avLst/>
          </a:prstGeom>
        </p:spPr>
        <p:txBody>
          <a:bodyPr vert="horz" wrap="square" lIns="0" tIns="97459" rIns="0" bIns="0" rtlCol="0">
            <a:spAutoFit/>
          </a:bodyPr>
          <a:lstStyle/>
          <a:p>
            <a:pPr marL="12700">
              <a:lnSpc>
                <a:spcPct val="100000"/>
              </a:lnSpc>
              <a:spcBef>
                <a:spcPts val="105"/>
              </a:spcBef>
            </a:pPr>
            <a:r>
              <a:rPr sz="2900" dirty="0"/>
              <a:t>Symmetric</a:t>
            </a:r>
            <a:r>
              <a:rPr sz="2900" spc="-150" dirty="0"/>
              <a:t> </a:t>
            </a:r>
            <a:r>
              <a:rPr sz="2900" spc="-10" dirty="0"/>
              <a:t>Encryption</a:t>
            </a:r>
            <a:endParaRPr sz="2900" dirty="0"/>
          </a:p>
        </p:txBody>
      </p:sp>
      <p:sp>
        <p:nvSpPr>
          <p:cNvPr id="7" name="TextBox 6">
            <a:extLst>
              <a:ext uri="{FF2B5EF4-FFF2-40B4-BE49-F238E27FC236}">
                <a16:creationId xmlns:a16="http://schemas.microsoft.com/office/drawing/2014/main" id="{B87104D6-745B-8F16-ECC5-1AF0A85F853D}"/>
              </a:ext>
            </a:extLst>
          </p:cNvPr>
          <p:cNvSpPr txBox="1"/>
          <p:nvPr/>
        </p:nvSpPr>
        <p:spPr>
          <a:xfrm>
            <a:off x="79249" y="590550"/>
            <a:ext cx="8985502" cy="3903504"/>
          </a:xfrm>
          <a:prstGeom prst="rect">
            <a:avLst/>
          </a:prstGeom>
          <a:noFill/>
        </p:spPr>
        <p:txBody>
          <a:bodyPr wrap="square">
            <a:spAutoFit/>
          </a:bodyPr>
          <a:lstStyle/>
          <a:p>
            <a:pPr>
              <a:lnSpc>
                <a:spcPct val="150000"/>
              </a:lnSpc>
              <a:buNone/>
            </a:pPr>
            <a:r>
              <a:rPr lang="en-US" sz="2800" b="1" dirty="0">
                <a:latin typeface="+mj-lt"/>
              </a:rPr>
              <a:t>Research Discussion Questions</a:t>
            </a:r>
          </a:p>
          <a:p>
            <a:pPr marL="514350" indent="-514350">
              <a:lnSpc>
                <a:spcPct val="150000"/>
              </a:lnSpc>
              <a:buFont typeface="+mj-lt"/>
              <a:buAutoNum type="arabicPeriod"/>
            </a:pPr>
            <a:r>
              <a:rPr lang="en-US" sz="2800" b="1" dirty="0">
                <a:latin typeface="+mj-lt"/>
              </a:rPr>
              <a:t>Why was symmetric encryption the primary encryption method before public-key cryptography was developed?</a:t>
            </a:r>
            <a:endParaRPr lang="en-US" sz="2800" dirty="0">
              <a:latin typeface="+mj-lt"/>
            </a:endParaRPr>
          </a:p>
          <a:p>
            <a:pPr marL="457200" lvl="1">
              <a:lnSpc>
                <a:spcPct val="150000"/>
              </a:lnSpc>
            </a:pPr>
            <a:r>
              <a:rPr lang="en-US" sz="2800" dirty="0">
                <a:latin typeface="+mj-lt"/>
              </a:rPr>
              <a:t>It was simpler, faster, and practical for early communication systems.</a:t>
            </a:r>
          </a:p>
        </p:txBody>
      </p:sp>
    </p:spTree>
    <p:extLst>
      <p:ext uri="{BB962C8B-B14F-4D97-AF65-F5344CB8AC3E}">
        <p14:creationId xmlns:p14="http://schemas.microsoft.com/office/powerpoint/2010/main" val="108265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FDBB9-148D-2397-63E2-8E510224D32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94A0319-C4DF-747A-ABEE-A77B47FD8095}"/>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13</a:t>
            </a:fld>
            <a:r>
              <a:rPr spc="215" dirty="0"/>
              <a:t> </a:t>
            </a:r>
            <a:r>
              <a:rPr spc="-50" dirty="0"/>
              <a:t>|</a:t>
            </a:r>
          </a:p>
        </p:txBody>
      </p:sp>
      <p:sp>
        <p:nvSpPr>
          <p:cNvPr id="3" name="object 2">
            <a:extLst>
              <a:ext uri="{FF2B5EF4-FFF2-40B4-BE49-F238E27FC236}">
                <a16:creationId xmlns:a16="http://schemas.microsoft.com/office/drawing/2014/main" id="{AAFB8EE6-2EA6-1F4D-091E-B3291E1FE5F5}"/>
              </a:ext>
            </a:extLst>
          </p:cNvPr>
          <p:cNvSpPr txBox="1">
            <a:spLocks noGrp="1"/>
          </p:cNvSpPr>
          <p:nvPr>
            <p:ph type="title"/>
          </p:nvPr>
        </p:nvSpPr>
        <p:spPr>
          <a:xfrm>
            <a:off x="13447" y="-171450"/>
            <a:ext cx="8287308" cy="665784"/>
          </a:xfrm>
          <a:prstGeom prst="rect">
            <a:avLst/>
          </a:prstGeom>
        </p:spPr>
        <p:txBody>
          <a:bodyPr vert="horz" wrap="square" lIns="0" tIns="97459" rIns="0" bIns="0" rtlCol="0">
            <a:spAutoFit/>
          </a:bodyPr>
          <a:lstStyle/>
          <a:p>
            <a:pPr marL="12700">
              <a:lnSpc>
                <a:spcPct val="100000"/>
              </a:lnSpc>
              <a:spcBef>
                <a:spcPts val="105"/>
              </a:spcBef>
            </a:pPr>
            <a:r>
              <a:rPr sz="2900" dirty="0"/>
              <a:t>Symmetric</a:t>
            </a:r>
            <a:r>
              <a:rPr sz="2900" spc="-150" dirty="0"/>
              <a:t> </a:t>
            </a:r>
            <a:r>
              <a:rPr sz="2900" spc="-10" dirty="0"/>
              <a:t>Encryption</a:t>
            </a:r>
            <a:endParaRPr sz="2900" dirty="0"/>
          </a:p>
        </p:txBody>
      </p:sp>
      <p:sp>
        <p:nvSpPr>
          <p:cNvPr id="7" name="TextBox 6">
            <a:extLst>
              <a:ext uri="{FF2B5EF4-FFF2-40B4-BE49-F238E27FC236}">
                <a16:creationId xmlns:a16="http://schemas.microsoft.com/office/drawing/2014/main" id="{77A2A2EA-B90C-DA8C-B304-C1D1A73DEC17}"/>
              </a:ext>
            </a:extLst>
          </p:cNvPr>
          <p:cNvSpPr txBox="1"/>
          <p:nvPr/>
        </p:nvSpPr>
        <p:spPr>
          <a:xfrm>
            <a:off x="79249" y="590550"/>
            <a:ext cx="8985502" cy="2610843"/>
          </a:xfrm>
          <a:prstGeom prst="rect">
            <a:avLst/>
          </a:prstGeom>
          <a:noFill/>
        </p:spPr>
        <p:txBody>
          <a:bodyPr wrap="square">
            <a:spAutoFit/>
          </a:bodyPr>
          <a:lstStyle/>
          <a:p>
            <a:pPr>
              <a:lnSpc>
                <a:spcPct val="150000"/>
              </a:lnSpc>
            </a:pPr>
            <a:r>
              <a:rPr lang="en-US" sz="2800" b="1" dirty="0">
                <a:latin typeface="+mj-lt"/>
              </a:rPr>
              <a:t>2.  What are the main risks of using symmetric encryption in today's digital world?</a:t>
            </a:r>
            <a:endParaRPr lang="en-US" sz="2800" dirty="0">
              <a:latin typeface="+mj-lt"/>
            </a:endParaRPr>
          </a:p>
          <a:p>
            <a:pPr>
              <a:lnSpc>
                <a:spcPct val="150000"/>
              </a:lnSpc>
            </a:pPr>
            <a:r>
              <a:rPr lang="en-US" sz="2800" dirty="0">
                <a:latin typeface="+mj-lt"/>
              </a:rPr>
              <a:t>Key distribution is a major challenge, as sharing a secret key securely is difficult.</a:t>
            </a:r>
          </a:p>
        </p:txBody>
      </p:sp>
    </p:spTree>
    <p:extLst>
      <p:ext uri="{BB962C8B-B14F-4D97-AF65-F5344CB8AC3E}">
        <p14:creationId xmlns:p14="http://schemas.microsoft.com/office/powerpoint/2010/main" val="15691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F1181-BBA4-ACA6-4344-8FD31131A5B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50C9DBCA-5438-8205-1C64-0F5EF5644979}"/>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14</a:t>
            </a:fld>
            <a:r>
              <a:rPr spc="215" dirty="0"/>
              <a:t> </a:t>
            </a:r>
            <a:r>
              <a:rPr spc="-50" dirty="0"/>
              <a:t>|</a:t>
            </a:r>
          </a:p>
        </p:txBody>
      </p:sp>
      <p:sp>
        <p:nvSpPr>
          <p:cNvPr id="3" name="object 2">
            <a:extLst>
              <a:ext uri="{FF2B5EF4-FFF2-40B4-BE49-F238E27FC236}">
                <a16:creationId xmlns:a16="http://schemas.microsoft.com/office/drawing/2014/main" id="{4DCFDF36-4145-08DC-899C-B490FC956C1B}"/>
              </a:ext>
            </a:extLst>
          </p:cNvPr>
          <p:cNvSpPr txBox="1">
            <a:spLocks noGrp="1"/>
          </p:cNvSpPr>
          <p:nvPr>
            <p:ph type="title"/>
          </p:nvPr>
        </p:nvSpPr>
        <p:spPr>
          <a:xfrm>
            <a:off x="13447" y="-171450"/>
            <a:ext cx="8287308" cy="990963"/>
          </a:xfrm>
          <a:prstGeom prst="rect">
            <a:avLst/>
          </a:prstGeom>
        </p:spPr>
        <p:txBody>
          <a:bodyPr vert="horz" wrap="square" lIns="0" tIns="97459" rIns="0" bIns="0" rtlCol="0">
            <a:spAutoFit/>
          </a:bodyPr>
          <a:lstStyle/>
          <a:p>
            <a:pPr marL="12700">
              <a:lnSpc>
                <a:spcPct val="100000"/>
              </a:lnSpc>
              <a:spcBef>
                <a:spcPts val="105"/>
              </a:spcBef>
            </a:pPr>
            <a:r>
              <a:rPr lang="en-US" sz="2900" dirty="0"/>
              <a:t>Hands-on Activity: Exploring Symmetric Encryption (Basic to Advanced)</a:t>
            </a:r>
            <a:endParaRPr sz="2900" dirty="0"/>
          </a:p>
        </p:txBody>
      </p:sp>
      <p:sp>
        <p:nvSpPr>
          <p:cNvPr id="7" name="TextBox 6">
            <a:extLst>
              <a:ext uri="{FF2B5EF4-FFF2-40B4-BE49-F238E27FC236}">
                <a16:creationId xmlns:a16="http://schemas.microsoft.com/office/drawing/2014/main" id="{49CE17E5-B88D-47B7-A6BF-13494CACCDBC}"/>
              </a:ext>
            </a:extLst>
          </p:cNvPr>
          <p:cNvSpPr txBox="1"/>
          <p:nvPr/>
        </p:nvSpPr>
        <p:spPr>
          <a:xfrm>
            <a:off x="-13109" y="820128"/>
            <a:ext cx="9077860" cy="3903504"/>
          </a:xfrm>
          <a:prstGeom prst="rect">
            <a:avLst/>
          </a:prstGeom>
          <a:noFill/>
        </p:spPr>
        <p:txBody>
          <a:bodyPr wrap="square">
            <a:spAutoFit/>
          </a:bodyPr>
          <a:lstStyle/>
          <a:p>
            <a:pPr>
              <a:lnSpc>
                <a:spcPct val="150000"/>
              </a:lnSpc>
            </a:pPr>
            <a:r>
              <a:rPr lang="en-US" sz="2800" b="1" dirty="0">
                <a:latin typeface="+mj-lt"/>
              </a:rPr>
              <a:t>Objective:</a:t>
            </a:r>
          </a:p>
          <a:p>
            <a:pPr marL="663575" indent="-368300">
              <a:lnSpc>
                <a:spcPct val="150000"/>
              </a:lnSpc>
              <a:buFont typeface="Arial" panose="020B0604020202020204" pitchFamily="34" charset="0"/>
              <a:buChar char="•"/>
            </a:pPr>
            <a:r>
              <a:rPr lang="en-US" sz="2800" dirty="0">
                <a:latin typeface="+mj-lt"/>
              </a:rPr>
              <a:t>Understand </a:t>
            </a:r>
            <a:r>
              <a:rPr lang="en-US" sz="2800" b="1" dirty="0">
                <a:latin typeface="+mj-lt"/>
              </a:rPr>
              <a:t>basic symmetric encryption (Caesar Cipher)</a:t>
            </a:r>
            <a:r>
              <a:rPr lang="en-US" sz="2800" dirty="0">
                <a:latin typeface="+mj-lt"/>
              </a:rPr>
              <a:t> using </a:t>
            </a:r>
            <a:r>
              <a:rPr lang="en-US" sz="2800" b="1" dirty="0" err="1">
                <a:latin typeface="+mj-lt"/>
              </a:rPr>
              <a:t>CrypTool</a:t>
            </a:r>
            <a:r>
              <a:rPr lang="en-US" sz="2800" dirty="0">
                <a:latin typeface="+mj-lt"/>
              </a:rPr>
              <a:t>.</a:t>
            </a:r>
          </a:p>
          <a:p>
            <a:pPr marL="663575" indent="-368300">
              <a:lnSpc>
                <a:spcPct val="150000"/>
              </a:lnSpc>
              <a:buFont typeface="Arial" panose="020B0604020202020204" pitchFamily="34" charset="0"/>
              <a:buChar char="•"/>
            </a:pPr>
            <a:r>
              <a:rPr lang="en-US" sz="2800" dirty="0">
                <a:latin typeface="+mj-lt"/>
              </a:rPr>
              <a:t>Implement </a:t>
            </a:r>
            <a:r>
              <a:rPr lang="en-US" sz="2800" b="1" dirty="0">
                <a:latin typeface="+mj-lt"/>
              </a:rPr>
              <a:t>modern symmetric encryption (AES)</a:t>
            </a:r>
            <a:r>
              <a:rPr lang="en-US" sz="2800" dirty="0">
                <a:latin typeface="+mj-lt"/>
              </a:rPr>
              <a:t> using </a:t>
            </a:r>
            <a:r>
              <a:rPr lang="en-US" sz="2800" b="1" dirty="0">
                <a:latin typeface="+mj-lt"/>
              </a:rPr>
              <a:t>Python</a:t>
            </a:r>
            <a:r>
              <a:rPr lang="en-US" sz="2800" dirty="0">
                <a:latin typeface="+mj-lt"/>
              </a:rPr>
              <a:t>.</a:t>
            </a:r>
          </a:p>
          <a:p>
            <a:pPr marL="663575" indent="-368300">
              <a:lnSpc>
                <a:spcPct val="150000"/>
              </a:lnSpc>
              <a:buFont typeface="Arial" panose="020B0604020202020204" pitchFamily="34" charset="0"/>
              <a:buChar char="•"/>
            </a:pPr>
            <a:r>
              <a:rPr lang="en-US" sz="2800" dirty="0">
                <a:latin typeface="+mj-lt"/>
              </a:rPr>
              <a:t>Compare the </a:t>
            </a:r>
            <a:r>
              <a:rPr lang="en-US" sz="2800" b="1" dirty="0">
                <a:latin typeface="+mj-lt"/>
              </a:rPr>
              <a:t>security</a:t>
            </a:r>
            <a:r>
              <a:rPr lang="en-US" sz="2800" dirty="0">
                <a:latin typeface="+mj-lt"/>
              </a:rPr>
              <a:t> of classical vs. modern encryption.</a:t>
            </a:r>
          </a:p>
        </p:txBody>
      </p:sp>
    </p:spTree>
    <p:extLst>
      <p:ext uri="{BB962C8B-B14F-4D97-AF65-F5344CB8AC3E}">
        <p14:creationId xmlns:p14="http://schemas.microsoft.com/office/powerpoint/2010/main" val="3458802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21218-DED9-AE37-B29A-35C0E01583F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23B3BC6-B609-FC64-6805-8F8422AEAD28}"/>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15</a:t>
            </a:fld>
            <a:r>
              <a:rPr spc="215" dirty="0"/>
              <a:t> </a:t>
            </a:r>
            <a:r>
              <a:rPr spc="-50" dirty="0"/>
              <a:t>|</a:t>
            </a:r>
          </a:p>
        </p:txBody>
      </p:sp>
      <p:sp>
        <p:nvSpPr>
          <p:cNvPr id="3" name="object 2">
            <a:extLst>
              <a:ext uri="{FF2B5EF4-FFF2-40B4-BE49-F238E27FC236}">
                <a16:creationId xmlns:a16="http://schemas.microsoft.com/office/drawing/2014/main" id="{C0E0463C-C47C-FCF8-FC8E-4309D7CB1EC0}"/>
              </a:ext>
            </a:extLst>
          </p:cNvPr>
          <p:cNvSpPr txBox="1">
            <a:spLocks noGrp="1"/>
          </p:cNvSpPr>
          <p:nvPr>
            <p:ph type="title"/>
          </p:nvPr>
        </p:nvSpPr>
        <p:spPr>
          <a:xfrm>
            <a:off x="13447" y="-171450"/>
            <a:ext cx="8287308" cy="990963"/>
          </a:xfrm>
          <a:prstGeom prst="rect">
            <a:avLst/>
          </a:prstGeom>
        </p:spPr>
        <p:txBody>
          <a:bodyPr vert="horz" wrap="square" lIns="0" tIns="97459" rIns="0" bIns="0" rtlCol="0">
            <a:spAutoFit/>
          </a:bodyPr>
          <a:lstStyle/>
          <a:p>
            <a:pPr marL="12700">
              <a:lnSpc>
                <a:spcPct val="100000"/>
              </a:lnSpc>
              <a:spcBef>
                <a:spcPts val="105"/>
              </a:spcBef>
            </a:pPr>
            <a:r>
              <a:rPr lang="en-US" sz="2900" dirty="0"/>
              <a:t>Hands-on Activity: Exploring Symmetric Encryption (Basic to Advanced)</a:t>
            </a:r>
            <a:endParaRPr sz="2900" dirty="0"/>
          </a:p>
        </p:txBody>
      </p:sp>
      <p:sp>
        <p:nvSpPr>
          <p:cNvPr id="7" name="TextBox 6">
            <a:extLst>
              <a:ext uri="{FF2B5EF4-FFF2-40B4-BE49-F238E27FC236}">
                <a16:creationId xmlns:a16="http://schemas.microsoft.com/office/drawing/2014/main" id="{0D7D861F-A3BC-B9A1-A568-B82B95F01D76}"/>
              </a:ext>
            </a:extLst>
          </p:cNvPr>
          <p:cNvSpPr txBox="1"/>
          <p:nvPr/>
        </p:nvSpPr>
        <p:spPr>
          <a:xfrm>
            <a:off x="-13109" y="820128"/>
            <a:ext cx="9077860" cy="2610843"/>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Part 1: Classic Symmetric Encryption (Caesar Cipher in </a:t>
            </a:r>
            <a:r>
              <a:rPr kumimoji="0" lang="en-US" altLang="en-US" sz="2800" b="1" i="0" u="none" strike="noStrike" cap="none" normalizeH="0" baseline="0" dirty="0" err="1">
                <a:ln>
                  <a:noFill/>
                </a:ln>
                <a:solidFill>
                  <a:schemeClr val="tx1"/>
                </a:solidFill>
                <a:effectLst/>
                <a:latin typeface="+mj-lt"/>
              </a:rPr>
              <a:t>CrypTool</a:t>
            </a:r>
            <a:r>
              <a:rPr kumimoji="0" lang="en-US" altLang="en-US" sz="2800" b="1"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Task:  Download &amp; Install </a:t>
            </a:r>
            <a:r>
              <a:rPr kumimoji="0" lang="en-US" altLang="en-US" sz="2800" b="1" i="0" u="none" strike="noStrike" cap="none" normalizeH="0" baseline="0" dirty="0" err="1">
                <a:ln>
                  <a:noFill/>
                </a:ln>
                <a:solidFill>
                  <a:schemeClr val="tx1"/>
                </a:solidFill>
                <a:effectLst/>
                <a:latin typeface="+mj-lt"/>
              </a:rPr>
              <a:t>CrypTool</a:t>
            </a:r>
            <a:r>
              <a:rPr kumimoji="0" lang="en-US" altLang="en-US" sz="2800" b="0" i="0" u="none" strike="noStrike" cap="none" normalizeH="0" baseline="0" dirty="0">
                <a:ln>
                  <a:noFill/>
                </a:ln>
                <a:solidFill>
                  <a:schemeClr val="tx1"/>
                </a:solidFill>
                <a:effectLst/>
                <a:latin typeface="+mj-lt"/>
              </a:rPr>
              <a:t> (English Version) → </a:t>
            </a:r>
            <a:r>
              <a:rPr kumimoji="0" lang="en-US" altLang="en-US" sz="2800" b="0" i="0" u="none" strike="noStrike" cap="none" normalizeH="0" baseline="0" dirty="0" err="1">
                <a:ln>
                  <a:noFill/>
                </a:ln>
                <a:solidFill>
                  <a:schemeClr val="tx1"/>
                </a:solidFill>
                <a:effectLst/>
                <a:latin typeface="+mj-lt"/>
                <a:hlinkClick r:id="rId2"/>
              </a:rPr>
              <a:t>CrypTool</a:t>
            </a:r>
            <a:r>
              <a:rPr kumimoji="0" lang="en-US" altLang="en-US" sz="2800" b="0" i="0" u="none" strike="noStrike" cap="none" normalizeH="0" baseline="0" dirty="0">
                <a:ln>
                  <a:noFill/>
                </a:ln>
                <a:solidFill>
                  <a:schemeClr val="tx1"/>
                </a:solidFill>
                <a:effectLst/>
                <a:latin typeface="+mj-lt"/>
                <a:hlinkClick r:id="rId2"/>
              </a:rPr>
              <a:t> Download</a:t>
            </a:r>
            <a:r>
              <a:rPr kumimoji="0" lang="en-US" altLang="en-US" sz="2800" b="0" i="0" u="none" strike="noStrike" cap="none" normalizeH="0" baseline="0" dirty="0">
                <a:ln>
                  <a:noFill/>
                </a:ln>
                <a:solidFill>
                  <a:schemeClr val="tx1"/>
                </a:solidFill>
                <a:effectLst/>
                <a:latin typeface="+mj-lt"/>
              </a:rPr>
              <a:t>. </a:t>
            </a:r>
          </a:p>
        </p:txBody>
      </p:sp>
      <p:pic>
        <p:nvPicPr>
          <p:cNvPr id="6" name="Picture 5">
            <a:extLst>
              <a:ext uri="{FF2B5EF4-FFF2-40B4-BE49-F238E27FC236}">
                <a16:creationId xmlns:a16="http://schemas.microsoft.com/office/drawing/2014/main" id="{DC4C2EB4-F245-F68C-385B-4EDA11A0D2D4}"/>
              </a:ext>
            </a:extLst>
          </p:cNvPr>
          <p:cNvPicPr>
            <a:picLocks noChangeAspect="1"/>
          </p:cNvPicPr>
          <p:nvPr/>
        </p:nvPicPr>
        <p:blipFill>
          <a:blip r:embed="rId3"/>
          <a:srcRect l="4165" t="10000" r="20001" b="26296"/>
          <a:stretch/>
        </p:blipFill>
        <p:spPr>
          <a:xfrm>
            <a:off x="4038600" y="2717120"/>
            <a:ext cx="5134897" cy="2426380"/>
          </a:xfrm>
          <a:prstGeom prst="rect">
            <a:avLst/>
          </a:prstGeom>
        </p:spPr>
      </p:pic>
    </p:spTree>
    <p:extLst>
      <p:ext uri="{BB962C8B-B14F-4D97-AF65-F5344CB8AC3E}">
        <p14:creationId xmlns:p14="http://schemas.microsoft.com/office/powerpoint/2010/main" val="4044014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56E0D-FDB1-7C16-B940-F5279DE3A26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C5DCF0B-C68C-0A1A-8FE0-585441C43D13}"/>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16</a:t>
            </a:fld>
            <a:r>
              <a:rPr spc="215" dirty="0"/>
              <a:t> </a:t>
            </a:r>
            <a:r>
              <a:rPr spc="-50" dirty="0"/>
              <a:t>|</a:t>
            </a:r>
          </a:p>
        </p:txBody>
      </p:sp>
      <p:sp>
        <p:nvSpPr>
          <p:cNvPr id="3" name="object 2">
            <a:extLst>
              <a:ext uri="{FF2B5EF4-FFF2-40B4-BE49-F238E27FC236}">
                <a16:creationId xmlns:a16="http://schemas.microsoft.com/office/drawing/2014/main" id="{CEF550C7-9956-5C56-8E5F-C12FD9C07FB2}"/>
              </a:ext>
            </a:extLst>
          </p:cNvPr>
          <p:cNvSpPr txBox="1">
            <a:spLocks noGrp="1"/>
          </p:cNvSpPr>
          <p:nvPr>
            <p:ph type="title"/>
          </p:nvPr>
        </p:nvSpPr>
        <p:spPr>
          <a:xfrm>
            <a:off x="13447" y="-171450"/>
            <a:ext cx="8287308" cy="990963"/>
          </a:xfrm>
          <a:prstGeom prst="rect">
            <a:avLst/>
          </a:prstGeom>
        </p:spPr>
        <p:txBody>
          <a:bodyPr vert="horz" wrap="square" lIns="0" tIns="97459" rIns="0" bIns="0" rtlCol="0">
            <a:spAutoFit/>
          </a:bodyPr>
          <a:lstStyle/>
          <a:p>
            <a:pPr marL="12700">
              <a:lnSpc>
                <a:spcPct val="100000"/>
              </a:lnSpc>
              <a:spcBef>
                <a:spcPts val="105"/>
              </a:spcBef>
            </a:pPr>
            <a:r>
              <a:rPr lang="en-US" sz="2900" dirty="0"/>
              <a:t>Hands-on Activity: Exploring Symmetric Encryption (Basic to Advanced)</a:t>
            </a:r>
            <a:endParaRPr sz="2900" dirty="0"/>
          </a:p>
        </p:txBody>
      </p:sp>
      <p:sp>
        <p:nvSpPr>
          <p:cNvPr id="7" name="TextBox 6">
            <a:extLst>
              <a:ext uri="{FF2B5EF4-FFF2-40B4-BE49-F238E27FC236}">
                <a16:creationId xmlns:a16="http://schemas.microsoft.com/office/drawing/2014/main" id="{BB3B2A21-D0AF-EBED-6331-E09D5108C9C7}"/>
              </a:ext>
            </a:extLst>
          </p:cNvPr>
          <p:cNvSpPr txBox="1"/>
          <p:nvPr/>
        </p:nvSpPr>
        <p:spPr>
          <a:xfrm>
            <a:off x="-13109" y="820128"/>
            <a:ext cx="9077860" cy="67185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This file will be downloading</a:t>
            </a:r>
            <a:endParaRPr kumimoji="0" lang="en-US" altLang="en-US" sz="2800" b="0" i="0" u="none" strike="noStrike" cap="none" normalizeH="0" baseline="0" dirty="0">
              <a:ln>
                <a:noFill/>
              </a:ln>
              <a:solidFill>
                <a:schemeClr val="tx1"/>
              </a:solidFill>
              <a:effectLst/>
              <a:latin typeface="+mj-lt"/>
            </a:endParaRPr>
          </a:p>
        </p:txBody>
      </p:sp>
      <p:pic>
        <p:nvPicPr>
          <p:cNvPr id="5" name="Picture 4">
            <a:extLst>
              <a:ext uri="{FF2B5EF4-FFF2-40B4-BE49-F238E27FC236}">
                <a16:creationId xmlns:a16="http://schemas.microsoft.com/office/drawing/2014/main" id="{C3049A76-ADE1-CCCD-5ED6-FA49D5823F12}"/>
              </a:ext>
            </a:extLst>
          </p:cNvPr>
          <p:cNvPicPr>
            <a:picLocks noChangeAspect="1"/>
          </p:cNvPicPr>
          <p:nvPr/>
        </p:nvPicPr>
        <p:blipFill>
          <a:blip r:embed="rId2"/>
          <a:srcRect l="54167" t="18889" r="9369" b="57407"/>
          <a:stretch/>
        </p:blipFill>
        <p:spPr>
          <a:xfrm>
            <a:off x="79249" y="1828047"/>
            <a:ext cx="9067209" cy="3315453"/>
          </a:xfrm>
          <a:prstGeom prst="rect">
            <a:avLst/>
          </a:prstGeom>
        </p:spPr>
      </p:pic>
    </p:spTree>
    <p:extLst>
      <p:ext uri="{BB962C8B-B14F-4D97-AF65-F5344CB8AC3E}">
        <p14:creationId xmlns:p14="http://schemas.microsoft.com/office/powerpoint/2010/main" val="105043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30007-BB53-E3CF-6084-14540708DCF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1DABDC8-D51E-AD13-03F6-4D0FFDEE5C75}"/>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17</a:t>
            </a:fld>
            <a:r>
              <a:rPr spc="215" dirty="0"/>
              <a:t> </a:t>
            </a:r>
            <a:r>
              <a:rPr spc="-50" dirty="0"/>
              <a:t>|</a:t>
            </a:r>
          </a:p>
        </p:txBody>
      </p:sp>
      <p:sp>
        <p:nvSpPr>
          <p:cNvPr id="3" name="object 2">
            <a:extLst>
              <a:ext uri="{FF2B5EF4-FFF2-40B4-BE49-F238E27FC236}">
                <a16:creationId xmlns:a16="http://schemas.microsoft.com/office/drawing/2014/main" id="{FB3332D4-E81D-C0E2-BF53-DD345841BA2E}"/>
              </a:ext>
            </a:extLst>
          </p:cNvPr>
          <p:cNvSpPr txBox="1">
            <a:spLocks noGrp="1"/>
          </p:cNvSpPr>
          <p:nvPr>
            <p:ph type="title"/>
          </p:nvPr>
        </p:nvSpPr>
        <p:spPr>
          <a:xfrm>
            <a:off x="13447" y="-171450"/>
            <a:ext cx="8287308" cy="990963"/>
          </a:xfrm>
          <a:prstGeom prst="rect">
            <a:avLst/>
          </a:prstGeom>
        </p:spPr>
        <p:txBody>
          <a:bodyPr vert="horz" wrap="square" lIns="0" tIns="97459" rIns="0" bIns="0" rtlCol="0">
            <a:spAutoFit/>
          </a:bodyPr>
          <a:lstStyle/>
          <a:p>
            <a:pPr marL="12700">
              <a:lnSpc>
                <a:spcPct val="100000"/>
              </a:lnSpc>
              <a:spcBef>
                <a:spcPts val="105"/>
              </a:spcBef>
            </a:pPr>
            <a:r>
              <a:rPr lang="en-US" sz="2900" dirty="0"/>
              <a:t>Hands-on Activity: Exploring Symmetric Encryption (Basic to Advanced)</a:t>
            </a:r>
            <a:endParaRPr sz="2900" dirty="0"/>
          </a:p>
        </p:txBody>
      </p:sp>
      <p:sp>
        <p:nvSpPr>
          <p:cNvPr id="7" name="TextBox 6">
            <a:extLst>
              <a:ext uri="{FF2B5EF4-FFF2-40B4-BE49-F238E27FC236}">
                <a16:creationId xmlns:a16="http://schemas.microsoft.com/office/drawing/2014/main" id="{844DC54B-3D8E-18E7-323F-A567114EDCD8}"/>
              </a:ext>
            </a:extLst>
          </p:cNvPr>
          <p:cNvSpPr txBox="1"/>
          <p:nvPr/>
        </p:nvSpPr>
        <p:spPr>
          <a:xfrm>
            <a:off x="-13109" y="820128"/>
            <a:ext cx="9077860" cy="67185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Follow the setup ste</a:t>
            </a:r>
            <a:r>
              <a:rPr lang="en-US" altLang="en-US" sz="2800" b="1" dirty="0">
                <a:solidFill>
                  <a:schemeClr val="tx1"/>
                </a:solidFill>
                <a:latin typeface="+mj-lt"/>
              </a:rPr>
              <a:t>ps (Next, Agree, Next, … Install)</a:t>
            </a:r>
            <a:endParaRPr kumimoji="0" lang="en-US" altLang="en-US" sz="2800" b="0" i="0" u="none" strike="noStrike" cap="none" normalizeH="0" baseline="0" dirty="0">
              <a:ln>
                <a:noFill/>
              </a:ln>
              <a:solidFill>
                <a:schemeClr val="tx1"/>
              </a:solidFill>
              <a:effectLst/>
              <a:latin typeface="+mj-lt"/>
            </a:endParaRPr>
          </a:p>
        </p:txBody>
      </p:sp>
      <p:pic>
        <p:nvPicPr>
          <p:cNvPr id="11" name="Picture 10">
            <a:extLst>
              <a:ext uri="{FF2B5EF4-FFF2-40B4-BE49-F238E27FC236}">
                <a16:creationId xmlns:a16="http://schemas.microsoft.com/office/drawing/2014/main" id="{F5AA11D3-B3A8-3CDB-DF46-FDA47C603D39}"/>
              </a:ext>
            </a:extLst>
          </p:cNvPr>
          <p:cNvPicPr>
            <a:picLocks noChangeAspect="1"/>
          </p:cNvPicPr>
          <p:nvPr/>
        </p:nvPicPr>
        <p:blipFill>
          <a:blip r:embed="rId2"/>
          <a:srcRect l="33334" t="23333" r="33333" b="30000"/>
          <a:stretch/>
        </p:blipFill>
        <p:spPr>
          <a:xfrm>
            <a:off x="4724400" y="1653307"/>
            <a:ext cx="4419600" cy="3480436"/>
          </a:xfrm>
          <a:prstGeom prst="rect">
            <a:avLst/>
          </a:prstGeom>
        </p:spPr>
      </p:pic>
    </p:spTree>
    <p:extLst>
      <p:ext uri="{BB962C8B-B14F-4D97-AF65-F5344CB8AC3E}">
        <p14:creationId xmlns:p14="http://schemas.microsoft.com/office/powerpoint/2010/main" val="904762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B8BFE-4F44-9B04-C838-3BCE63A6698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7662192-AFAD-E028-B5F1-476EF6A0D4C6}"/>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18</a:t>
            </a:fld>
            <a:r>
              <a:rPr spc="215" dirty="0"/>
              <a:t> </a:t>
            </a:r>
            <a:r>
              <a:rPr spc="-50" dirty="0"/>
              <a:t>|</a:t>
            </a:r>
          </a:p>
        </p:txBody>
      </p:sp>
      <p:sp>
        <p:nvSpPr>
          <p:cNvPr id="3" name="object 2">
            <a:extLst>
              <a:ext uri="{FF2B5EF4-FFF2-40B4-BE49-F238E27FC236}">
                <a16:creationId xmlns:a16="http://schemas.microsoft.com/office/drawing/2014/main" id="{0F444A6D-3F43-CA08-32D8-9971B97E6214}"/>
              </a:ext>
            </a:extLst>
          </p:cNvPr>
          <p:cNvSpPr txBox="1">
            <a:spLocks noGrp="1"/>
          </p:cNvSpPr>
          <p:nvPr>
            <p:ph type="title"/>
          </p:nvPr>
        </p:nvSpPr>
        <p:spPr>
          <a:xfrm>
            <a:off x="13447" y="-171450"/>
            <a:ext cx="8287308" cy="990963"/>
          </a:xfrm>
          <a:prstGeom prst="rect">
            <a:avLst/>
          </a:prstGeom>
        </p:spPr>
        <p:txBody>
          <a:bodyPr vert="horz" wrap="square" lIns="0" tIns="97459" rIns="0" bIns="0" rtlCol="0">
            <a:spAutoFit/>
          </a:bodyPr>
          <a:lstStyle/>
          <a:p>
            <a:pPr marL="12700">
              <a:lnSpc>
                <a:spcPct val="100000"/>
              </a:lnSpc>
              <a:spcBef>
                <a:spcPts val="105"/>
              </a:spcBef>
            </a:pPr>
            <a:r>
              <a:rPr lang="en-US" sz="2900" dirty="0"/>
              <a:t>Hands-on Activity: Exploring Symmetric Encryption (Basic to Advanced)</a:t>
            </a:r>
            <a:endParaRPr sz="2900" dirty="0"/>
          </a:p>
        </p:txBody>
      </p:sp>
      <p:sp>
        <p:nvSpPr>
          <p:cNvPr id="7" name="TextBox 6">
            <a:extLst>
              <a:ext uri="{FF2B5EF4-FFF2-40B4-BE49-F238E27FC236}">
                <a16:creationId xmlns:a16="http://schemas.microsoft.com/office/drawing/2014/main" id="{B551DDD9-BB2D-B692-B56E-364DDB4A2B64}"/>
              </a:ext>
            </a:extLst>
          </p:cNvPr>
          <p:cNvSpPr txBox="1"/>
          <p:nvPr/>
        </p:nvSpPr>
        <p:spPr>
          <a:xfrm>
            <a:off x="-13109" y="820128"/>
            <a:ext cx="9170119" cy="1315425"/>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Open </a:t>
            </a:r>
            <a:r>
              <a:rPr kumimoji="0" lang="en-US" altLang="en-US" sz="2800" b="1" i="0" u="none" strike="noStrike" cap="none" normalizeH="0" baseline="0" dirty="0" err="1">
                <a:ln>
                  <a:noFill/>
                </a:ln>
                <a:solidFill>
                  <a:schemeClr val="tx1"/>
                </a:solidFill>
                <a:effectLst/>
                <a:latin typeface="+mj-lt"/>
              </a:rPr>
              <a:t>CrypTool</a:t>
            </a:r>
            <a:r>
              <a:rPr kumimoji="0" lang="en-US" altLang="en-US" sz="2800" b="0" i="0" u="none" strike="noStrike" cap="none" normalizeH="0" baseline="0" dirty="0">
                <a:ln>
                  <a:noFill/>
                </a:ln>
                <a:solidFill>
                  <a:schemeClr val="tx1"/>
                </a:solidFill>
                <a:effectLst/>
                <a:latin typeface="+mj-lt"/>
              </a:rPr>
              <a:t> (</a:t>
            </a:r>
            <a:r>
              <a:rPr kumimoji="0" lang="en-US" altLang="en-US" sz="2800" b="1" i="0" u="none" strike="noStrike" cap="none" normalizeH="0" baseline="0" dirty="0">
                <a:ln>
                  <a:noFill/>
                </a:ln>
                <a:solidFill>
                  <a:schemeClr val="tx1"/>
                </a:solidFill>
                <a:effectLst/>
                <a:latin typeface="+mj-lt"/>
              </a:rPr>
              <a:t>Run As Administration) </a:t>
            </a:r>
            <a:r>
              <a:rPr kumimoji="0" lang="en-US" altLang="en-US" sz="2800" b="0" i="0" u="none" strike="noStrike" cap="none" normalizeH="0" baseline="0" dirty="0">
                <a:ln>
                  <a:noFill/>
                </a:ln>
                <a:solidFill>
                  <a:schemeClr val="tx1"/>
                </a:solidFill>
                <a:effectLst/>
                <a:latin typeface="+mj-lt"/>
              </a:rPr>
              <a:t>and </a:t>
            </a:r>
            <a:r>
              <a:rPr lang="en-US" sz="2800" b="1" dirty="0">
                <a:latin typeface="+mj-lt"/>
              </a:rPr>
              <a:t>Type a message</a:t>
            </a:r>
            <a:r>
              <a:rPr lang="en-US" sz="2800" dirty="0">
                <a:latin typeface="+mj-lt"/>
              </a:rPr>
              <a:t> in the main </a:t>
            </a:r>
            <a:r>
              <a:rPr lang="en-US" sz="2800" dirty="0" err="1">
                <a:latin typeface="+mj-lt"/>
              </a:rPr>
              <a:t>CrypTool</a:t>
            </a:r>
            <a:r>
              <a:rPr lang="en-US" sz="2800" dirty="0">
                <a:latin typeface="+mj-lt"/>
              </a:rPr>
              <a:t> editor window</a:t>
            </a:r>
            <a:endParaRPr kumimoji="0" lang="en-US" altLang="en-US" sz="2800" b="0" i="0" u="none" strike="noStrike" cap="none" normalizeH="0" baseline="0" dirty="0">
              <a:ln>
                <a:noFill/>
              </a:ln>
              <a:solidFill>
                <a:schemeClr val="tx1"/>
              </a:solidFill>
              <a:effectLst/>
              <a:latin typeface="+mj-lt"/>
            </a:endParaRPr>
          </a:p>
        </p:txBody>
      </p:sp>
      <p:pic>
        <p:nvPicPr>
          <p:cNvPr id="15" name="Picture 14">
            <a:extLst>
              <a:ext uri="{FF2B5EF4-FFF2-40B4-BE49-F238E27FC236}">
                <a16:creationId xmlns:a16="http://schemas.microsoft.com/office/drawing/2014/main" id="{4622DFF7-FDE1-6D9C-C97B-1DD788EBD775}"/>
              </a:ext>
            </a:extLst>
          </p:cNvPr>
          <p:cNvPicPr>
            <a:picLocks noChangeAspect="1"/>
          </p:cNvPicPr>
          <p:nvPr/>
        </p:nvPicPr>
        <p:blipFill>
          <a:blip r:embed="rId2"/>
          <a:srcRect r="56667" b="64815"/>
          <a:stretch/>
        </p:blipFill>
        <p:spPr>
          <a:xfrm>
            <a:off x="2358367" y="2038350"/>
            <a:ext cx="6798644" cy="3105150"/>
          </a:xfrm>
          <a:prstGeom prst="rect">
            <a:avLst/>
          </a:prstGeom>
        </p:spPr>
      </p:pic>
    </p:spTree>
    <p:extLst>
      <p:ext uri="{BB962C8B-B14F-4D97-AF65-F5344CB8AC3E}">
        <p14:creationId xmlns:p14="http://schemas.microsoft.com/office/powerpoint/2010/main" val="339471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3CDE0-8EFF-3FE5-BC50-C648F718A920}"/>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54CF1256-5870-E0BF-FED9-A2913345FE65}"/>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19</a:t>
            </a:fld>
            <a:r>
              <a:rPr spc="215" dirty="0"/>
              <a:t> </a:t>
            </a:r>
            <a:r>
              <a:rPr spc="-50" dirty="0"/>
              <a:t>|</a:t>
            </a:r>
          </a:p>
        </p:txBody>
      </p:sp>
      <p:sp>
        <p:nvSpPr>
          <p:cNvPr id="3" name="object 2">
            <a:extLst>
              <a:ext uri="{FF2B5EF4-FFF2-40B4-BE49-F238E27FC236}">
                <a16:creationId xmlns:a16="http://schemas.microsoft.com/office/drawing/2014/main" id="{3ADF5673-B261-BDEF-91B0-A2D11582FE1F}"/>
              </a:ext>
            </a:extLst>
          </p:cNvPr>
          <p:cNvSpPr txBox="1">
            <a:spLocks noGrp="1"/>
          </p:cNvSpPr>
          <p:nvPr>
            <p:ph type="title"/>
          </p:nvPr>
        </p:nvSpPr>
        <p:spPr>
          <a:xfrm>
            <a:off x="13447" y="-171450"/>
            <a:ext cx="8287308" cy="990963"/>
          </a:xfrm>
          <a:prstGeom prst="rect">
            <a:avLst/>
          </a:prstGeom>
        </p:spPr>
        <p:txBody>
          <a:bodyPr vert="horz" wrap="square" lIns="0" tIns="97459" rIns="0" bIns="0" rtlCol="0">
            <a:spAutoFit/>
          </a:bodyPr>
          <a:lstStyle/>
          <a:p>
            <a:pPr marL="12700">
              <a:lnSpc>
                <a:spcPct val="100000"/>
              </a:lnSpc>
              <a:spcBef>
                <a:spcPts val="105"/>
              </a:spcBef>
            </a:pPr>
            <a:r>
              <a:rPr lang="en-US" sz="2900" dirty="0"/>
              <a:t>Hands-on Activity: Exploring Symmetric Encryption (Basic to Advanced)</a:t>
            </a:r>
            <a:endParaRPr sz="2900" dirty="0"/>
          </a:p>
        </p:txBody>
      </p:sp>
      <p:sp>
        <p:nvSpPr>
          <p:cNvPr id="7" name="TextBox 6">
            <a:extLst>
              <a:ext uri="{FF2B5EF4-FFF2-40B4-BE49-F238E27FC236}">
                <a16:creationId xmlns:a16="http://schemas.microsoft.com/office/drawing/2014/main" id="{F94630D5-21D2-4FB7-587B-FB20E5E17D33}"/>
              </a:ext>
            </a:extLst>
          </p:cNvPr>
          <p:cNvSpPr txBox="1"/>
          <p:nvPr/>
        </p:nvSpPr>
        <p:spPr>
          <a:xfrm>
            <a:off x="-13109" y="820128"/>
            <a:ext cx="9170119" cy="671851"/>
          </a:xfrm>
          <a:prstGeom prst="rect">
            <a:avLst/>
          </a:prstGeom>
          <a:noFill/>
        </p:spPr>
        <p:txBody>
          <a:bodyPr wrap="square">
            <a:spAutoFit/>
          </a:bodyPr>
          <a:lstStyle/>
          <a:p>
            <a:pPr marL="457200" indent="-457200" algn="l" rtl="0">
              <a:lnSpc>
                <a:spcPct val="150000"/>
              </a:lnSpc>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Encrypt/Decrypt → Symmetric (classic) → Caesar/Rot-13</a:t>
            </a:r>
          </a:p>
        </p:txBody>
      </p:sp>
      <p:pic>
        <p:nvPicPr>
          <p:cNvPr id="5" name="Picture 4">
            <a:extLst>
              <a:ext uri="{FF2B5EF4-FFF2-40B4-BE49-F238E27FC236}">
                <a16:creationId xmlns:a16="http://schemas.microsoft.com/office/drawing/2014/main" id="{AA7E5D39-8DAB-CEB1-D84E-660555967D48}"/>
              </a:ext>
            </a:extLst>
          </p:cNvPr>
          <p:cNvPicPr>
            <a:picLocks noChangeAspect="1"/>
          </p:cNvPicPr>
          <p:nvPr/>
        </p:nvPicPr>
        <p:blipFill>
          <a:blip r:embed="rId2"/>
          <a:srcRect r="62500" b="60370"/>
          <a:stretch/>
        </p:blipFill>
        <p:spPr>
          <a:xfrm>
            <a:off x="3200400" y="1573178"/>
            <a:ext cx="5958469" cy="3541979"/>
          </a:xfrm>
          <a:prstGeom prst="rect">
            <a:avLst/>
          </a:prstGeom>
        </p:spPr>
      </p:pic>
    </p:spTree>
    <p:extLst>
      <p:ext uri="{BB962C8B-B14F-4D97-AF65-F5344CB8AC3E}">
        <p14:creationId xmlns:p14="http://schemas.microsoft.com/office/powerpoint/2010/main" val="3807043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07819" y="1848611"/>
            <a:ext cx="5928359" cy="2782824"/>
          </a:xfrm>
          <a:prstGeom prst="rect">
            <a:avLst/>
          </a:prstGeom>
        </p:spPr>
      </p:pic>
      <p:sp>
        <p:nvSpPr>
          <p:cNvPr id="3" name="object 3"/>
          <p:cNvSpPr txBox="1">
            <a:spLocks noGrp="1"/>
          </p:cNvSpPr>
          <p:nvPr>
            <p:ph type="title"/>
          </p:nvPr>
        </p:nvSpPr>
        <p:spPr>
          <a:prstGeom prst="rect">
            <a:avLst/>
          </a:prstGeom>
        </p:spPr>
        <p:txBody>
          <a:bodyPr vert="horz" wrap="square" lIns="0" tIns="225729" rIns="0" bIns="0" rtlCol="0">
            <a:spAutoFit/>
          </a:bodyPr>
          <a:lstStyle/>
          <a:p>
            <a:pPr marL="2207895">
              <a:lnSpc>
                <a:spcPct val="100000"/>
              </a:lnSpc>
              <a:spcBef>
                <a:spcPts val="95"/>
              </a:spcBef>
            </a:pPr>
            <a:r>
              <a:rPr sz="2800" dirty="0">
                <a:solidFill>
                  <a:srgbClr val="FF0000"/>
                </a:solidFill>
                <a:latin typeface="Arial"/>
                <a:cs typeface="Arial"/>
              </a:rPr>
              <a:t>Protecting</a:t>
            </a:r>
            <a:r>
              <a:rPr sz="2800" spc="-140" dirty="0">
                <a:solidFill>
                  <a:srgbClr val="FF0000"/>
                </a:solidFill>
                <a:latin typeface="Arial"/>
                <a:cs typeface="Arial"/>
              </a:rPr>
              <a:t> </a:t>
            </a:r>
            <a:r>
              <a:rPr sz="2800" spc="-10" dirty="0">
                <a:solidFill>
                  <a:srgbClr val="FF0000"/>
                </a:solidFill>
                <a:latin typeface="Arial"/>
                <a:cs typeface="Arial"/>
              </a:rPr>
              <a:t>Secrets</a:t>
            </a:r>
            <a:endParaRPr sz="28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2</a:t>
            </a:fld>
            <a:r>
              <a:rPr spc="215" dirty="0"/>
              <a:t> </a:t>
            </a:r>
            <a:r>
              <a:rPr spc="-50"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21CA4-075A-1817-CFA4-E53EA2A72EB1}"/>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4E090F6C-D35A-570F-2E93-E74E5AD8009C}"/>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20</a:t>
            </a:fld>
            <a:r>
              <a:rPr spc="215" dirty="0"/>
              <a:t> </a:t>
            </a:r>
            <a:r>
              <a:rPr spc="-50" dirty="0"/>
              <a:t>|</a:t>
            </a:r>
          </a:p>
        </p:txBody>
      </p:sp>
      <p:sp>
        <p:nvSpPr>
          <p:cNvPr id="3" name="object 2">
            <a:extLst>
              <a:ext uri="{FF2B5EF4-FFF2-40B4-BE49-F238E27FC236}">
                <a16:creationId xmlns:a16="http://schemas.microsoft.com/office/drawing/2014/main" id="{0B42126D-E465-2C60-10C5-A84A5322105F}"/>
              </a:ext>
            </a:extLst>
          </p:cNvPr>
          <p:cNvSpPr txBox="1">
            <a:spLocks noGrp="1"/>
          </p:cNvSpPr>
          <p:nvPr>
            <p:ph type="title"/>
          </p:nvPr>
        </p:nvSpPr>
        <p:spPr>
          <a:xfrm>
            <a:off x="13447" y="-171450"/>
            <a:ext cx="8287308" cy="990963"/>
          </a:xfrm>
          <a:prstGeom prst="rect">
            <a:avLst/>
          </a:prstGeom>
        </p:spPr>
        <p:txBody>
          <a:bodyPr vert="horz" wrap="square" lIns="0" tIns="97459" rIns="0" bIns="0" rtlCol="0">
            <a:spAutoFit/>
          </a:bodyPr>
          <a:lstStyle/>
          <a:p>
            <a:pPr marL="12700">
              <a:lnSpc>
                <a:spcPct val="100000"/>
              </a:lnSpc>
              <a:spcBef>
                <a:spcPts val="105"/>
              </a:spcBef>
            </a:pPr>
            <a:r>
              <a:rPr lang="en-US" sz="2900" dirty="0"/>
              <a:t>Hands-on Activity: Exploring Symmetric Encryption (Basic to Advanced)</a:t>
            </a:r>
            <a:endParaRPr sz="2900" dirty="0"/>
          </a:p>
        </p:txBody>
      </p:sp>
      <p:sp>
        <p:nvSpPr>
          <p:cNvPr id="7" name="TextBox 6">
            <a:extLst>
              <a:ext uri="{FF2B5EF4-FFF2-40B4-BE49-F238E27FC236}">
                <a16:creationId xmlns:a16="http://schemas.microsoft.com/office/drawing/2014/main" id="{7443B2BC-4B5F-DF04-6006-4C76CC18A2F2}"/>
              </a:ext>
            </a:extLst>
          </p:cNvPr>
          <p:cNvSpPr txBox="1"/>
          <p:nvPr/>
        </p:nvSpPr>
        <p:spPr>
          <a:xfrm>
            <a:off x="-13109" y="742950"/>
            <a:ext cx="9170119" cy="390350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latin typeface="+mj-lt"/>
              </a:rPr>
              <a:t>In the </a:t>
            </a:r>
            <a:r>
              <a:rPr lang="en-US" sz="2800" b="1" dirty="0">
                <a:latin typeface="+mj-lt"/>
              </a:rPr>
              <a:t>Key Entry window</a:t>
            </a:r>
            <a:r>
              <a:rPr lang="en-US" sz="2800" dirty="0">
                <a:latin typeface="+mj-lt"/>
              </a:rPr>
              <a:t>, </a:t>
            </a:r>
            <a:br>
              <a:rPr lang="en-US" sz="2800" dirty="0">
                <a:latin typeface="+mj-lt"/>
              </a:rPr>
            </a:br>
            <a:r>
              <a:rPr lang="en-US" sz="2800" dirty="0">
                <a:latin typeface="+mj-lt"/>
              </a:rPr>
              <a:t>confirm that: </a:t>
            </a:r>
            <a:r>
              <a:rPr lang="en-US" sz="2800" b="1" dirty="0">
                <a:latin typeface="+mj-lt"/>
              </a:rPr>
              <a:t>Caesar</a:t>
            </a:r>
            <a:r>
              <a:rPr lang="en-US" sz="2800" dirty="0">
                <a:latin typeface="+mj-lt"/>
              </a:rPr>
              <a:t> is selected.</a:t>
            </a:r>
          </a:p>
          <a:p>
            <a:pPr marL="457200" indent="-457200">
              <a:lnSpc>
                <a:spcPct val="150000"/>
              </a:lnSpc>
              <a:buFont typeface="Arial" panose="020B0604020202020204" pitchFamily="34" charset="0"/>
              <a:buChar char="•"/>
            </a:pPr>
            <a:r>
              <a:rPr lang="en-US" sz="2800" b="1" dirty="0">
                <a:latin typeface="+mj-lt"/>
              </a:rPr>
              <a:t>Number value</a:t>
            </a:r>
            <a:r>
              <a:rPr lang="en-US" sz="2800" dirty="0">
                <a:latin typeface="+mj-lt"/>
              </a:rPr>
              <a:t> is set to </a:t>
            </a:r>
            <a:r>
              <a:rPr lang="en-US" sz="2800" b="1" dirty="0">
                <a:latin typeface="+mj-lt"/>
              </a:rPr>
              <a:t>5</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Click ‘Encrypt’</a:t>
            </a:r>
          </a:p>
          <a:p>
            <a:pPr marL="457200" indent="-457200">
              <a:lnSpc>
                <a:spcPct val="150000"/>
              </a:lnSpc>
              <a:buFont typeface="Arial" panose="020B0604020202020204" pitchFamily="34" charset="0"/>
              <a:buChar char="•"/>
            </a:pPr>
            <a:r>
              <a:rPr lang="en-US" sz="2800" dirty="0">
                <a:latin typeface="+mj-lt"/>
              </a:rPr>
              <a:t>The encrypted text will appear in a </a:t>
            </a:r>
            <a:br>
              <a:rPr lang="en-US" sz="2800" dirty="0">
                <a:latin typeface="+mj-lt"/>
              </a:rPr>
            </a:br>
            <a:r>
              <a:rPr lang="en-US" sz="2800" dirty="0">
                <a:latin typeface="+mj-lt"/>
              </a:rPr>
              <a:t>new window</a:t>
            </a:r>
          </a:p>
        </p:txBody>
      </p:sp>
      <p:pic>
        <p:nvPicPr>
          <p:cNvPr id="6" name="Picture 5">
            <a:extLst>
              <a:ext uri="{FF2B5EF4-FFF2-40B4-BE49-F238E27FC236}">
                <a16:creationId xmlns:a16="http://schemas.microsoft.com/office/drawing/2014/main" id="{8C0A8592-DFFA-7C1F-8E29-05C22924B684}"/>
              </a:ext>
            </a:extLst>
          </p:cNvPr>
          <p:cNvPicPr>
            <a:picLocks noChangeAspect="1"/>
          </p:cNvPicPr>
          <p:nvPr/>
        </p:nvPicPr>
        <p:blipFill>
          <a:blip r:embed="rId2"/>
          <a:srcRect l="34166" t="11481" r="34166" b="17408"/>
          <a:stretch/>
        </p:blipFill>
        <p:spPr>
          <a:xfrm>
            <a:off x="5486400" y="530636"/>
            <a:ext cx="3670610" cy="4636560"/>
          </a:xfrm>
          <a:prstGeom prst="rect">
            <a:avLst/>
          </a:prstGeom>
        </p:spPr>
      </p:pic>
    </p:spTree>
    <p:extLst>
      <p:ext uri="{BB962C8B-B14F-4D97-AF65-F5344CB8AC3E}">
        <p14:creationId xmlns:p14="http://schemas.microsoft.com/office/powerpoint/2010/main" val="141125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44AEC-4884-2E2D-A69A-AD5A21AC580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1E333CD-4EC8-C3D1-E45C-75A4456F1720}"/>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21</a:t>
            </a:fld>
            <a:r>
              <a:rPr spc="215" dirty="0"/>
              <a:t> </a:t>
            </a:r>
            <a:r>
              <a:rPr spc="-50" dirty="0"/>
              <a:t>|</a:t>
            </a:r>
          </a:p>
        </p:txBody>
      </p:sp>
      <p:sp>
        <p:nvSpPr>
          <p:cNvPr id="3" name="object 2">
            <a:extLst>
              <a:ext uri="{FF2B5EF4-FFF2-40B4-BE49-F238E27FC236}">
                <a16:creationId xmlns:a16="http://schemas.microsoft.com/office/drawing/2014/main" id="{AEDC2FC8-5F7A-DC7D-AB5B-BF62CE055C89}"/>
              </a:ext>
            </a:extLst>
          </p:cNvPr>
          <p:cNvSpPr txBox="1">
            <a:spLocks noGrp="1"/>
          </p:cNvSpPr>
          <p:nvPr>
            <p:ph type="title"/>
          </p:nvPr>
        </p:nvSpPr>
        <p:spPr>
          <a:xfrm>
            <a:off x="13447" y="-171450"/>
            <a:ext cx="8287308" cy="990963"/>
          </a:xfrm>
          <a:prstGeom prst="rect">
            <a:avLst/>
          </a:prstGeom>
        </p:spPr>
        <p:txBody>
          <a:bodyPr vert="horz" wrap="square" lIns="0" tIns="97459" rIns="0" bIns="0" rtlCol="0">
            <a:spAutoFit/>
          </a:bodyPr>
          <a:lstStyle/>
          <a:p>
            <a:pPr marL="12700">
              <a:lnSpc>
                <a:spcPct val="100000"/>
              </a:lnSpc>
              <a:spcBef>
                <a:spcPts val="105"/>
              </a:spcBef>
            </a:pPr>
            <a:r>
              <a:rPr lang="en-US" sz="2900" dirty="0"/>
              <a:t>Hands-on Activity: Exploring Symmetric Encryption (Basic to Advanced)</a:t>
            </a:r>
            <a:endParaRPr sz="2900" dirty="0"/>
          </a:p>
        </p:txBody>
      </p:sp>
      <p:pic>
        <p:nvPicPr>
          <p:cNvPr id="5" name="Picture 4">
            <a:extLst>
              <a:ext uri="{FF2B5EF4-FFF2-40B4-BE49-F238E27FC236}">
                <a16:creationId xmlns:a16="http://schemas.microsoft.com/office/drawing/2014/main" id="{A1BD8021-C773-4619-D56F-7DC5BDAD05F9}"/>
              </a:ext>
            </a:extLst>
          </p:cNvPr>
          <p:cNvPicPr>
            <a:picLocks noChangeAspect="1"/>
          </p:cNvPicPr>
          <p:nvPr/>
        </p:nvPicPr>
        <p:blipFill>
          <a:blip r:embed="rId2"/>
          <a:srcRect l="4167" t="15933" r="10834" b="26296"/>
          <a:stretch/>
        </p:blipFill>
        <p:spPr>
          <a:xfrm>
            <a:off x="13447" y="1648571"/>
            <a:ext cx="9141704" cy="3494930"/>
          </a:xfrm>
          <a:prstGeom prst="rect">
            <a:avLst/>
          </a:prstGeom>
        </p:spPr>
      </p:pic>
      <p:sp>
        <p:nvSpPr>
          <p:cNvPr id="9" name="TextBox 8">
            <a:extLst>
              <a:ext uri="{FF2B5EF4-FFF2-40B4-BE49-F238E27FC236}">
                <a16:creationId xmlns:a16="http://schemas.microsoft.com/office/drawing/2014/main" id="{D515091B-EDC1-BA82-AA5D-749F108363C5}"/>
              </a:ext>
            </a:extLst>
          </p:cNvPr>
          <p:cNvSpPr txBox="1"/>
          <p:nvPr/>
        </p:nvSpPr>
        <p:spPr>
          <a:xfrm>
            <a:off x="-1" y="819513"/>
            <a:ext cx="9064751" cy="67185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Copy the encrypted text</a:t>
            </a:r>
            <a:r>
              <a:rPr lang="en-US" sz="2800" dirty="0">
                <a:latin typeface="+mj-lt"/>
              </a:rPr>
              <a:t> and save it as </a:t>
            </a:r>
            <a:r>
              <a:rPr lang="en-US" sz="2800" dirty="0" err="1">
                <a:latin typeface="+mj-lt"/>
              </a:rPr>
              <a:t>first_example</a:t>
            </a:r>
            <a:r>
              <a:rPr lang="en-US" sz="2800" dirty="0">
                <a:latin typeface="+mj-lt"/>
              </a:rPr>
              <a:t>.</a:t>
            </a:r>
          </a:p>
        </p:txBody>
      </p:sp>
    </p:spTree>
    <p:extLst>
      <p:ext uri="{BB962C8B-B14F-4D97-AF65-F5344CB8AC3E}">
        <p14:creationId xmlns:p14="http://schemas.microsoft.com/office/powerpoint/2010/main" val="1808670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E17A1-B6BC-0165-0EA6-ECD408B0553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DFA2A14-3155-2D9A-DB9A-2872CF8D9607}"/>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22</a:t>
            </a:fld>
            <a:r>
              <a:rPr spc="215" dirty="0"/>
              <a:t> </a:t>
            </a:r>
            <a:r>
              <a:rPr spc="-50" dirty="0"/>
              <a:t>|</a:t>
            </a:r>
          </a:p>
        </p:txBody>
      </p:sp>
      <p:sp>
        <p:nvSpPr>
          <p:cNvPr id="3" name="object 2">
            <a:extLst>
              <a:ext uri="{FF2B5EF4-FFF2-40B4-BE49-F238E27FC236}">
                <a16:creationId xmlns:a16="http://schemas.microsoft.com/office/drawing/2014/main" id="{1082E4E9-BA0C-F30D-12D0-62BEA9980983}"/>
              </a:ext>
            </a:extLst>
          </p:cNvPr>
          <p:cNvSpPr txBox="1">
            <a:spLocks noGrp="1"/>
          </p:cNvSpPr>
          <p:nvPr>
            <p:ph type="title"/>
          </p:nvPr>
        </p:nvSpPr>
        <p:spPr>
          <a:xfrm>
            <a:off x="13447" y="-171450"/>
            <a:ext cx="8287308" cy="990963"/>
          </a:xfrm>
          <a:prstGeom prst="rect">
            <a:avLst/>
          </a:prstGeom>
        </p:spPr>
        <p:txBody>
          <a:bodyPr vert="horz" wrap="square" lIns="0" tIns="97459" rIns="0" bIns="0" rtlCol="0">
            <a:spAutoFit/>
          </a:bodyPr>
          <a:lstStyle/>
          <a:p>
            <a:pPr marL="12700">
              <a:lnSpc>
                <a:spcPct val="100000"/>
              </a:lnSpc>
              <a:spcBef>
                <a:spcPts val="105"/>
              </a:spcBef>
            </a:pPr>
            <a:r>
              <a:rPr lang="en-US" sz="2900" dirty="0"/>
              <a:t>Hands-on Activity: Exploring Symmetric Encryption (Basic to Advanced)</a:t>
            </a:r>
            <a:endParaRPr sz="2900" dirty="0"/>
          </a:p>
        </p:txBody>
      </p:sp>
      <p:sp>
        <p:nvSpPr>
          <p:cNvPr id="9" name="TextBox 8">
            <a:extLst>
              <a:ext uri="{FF2B5EF4-FFF2-40B4-BE49-F238E27FC236}">
                <a16:creationId xmlns:a16="http://schemas.microsoft.com/office/drawing/2014/main" id="{48AB8AC7-70BD-05A5-252E-65C7B72E5BF0}"/>
              </a:ext>
            </a:extLst>
          </p:cNvPr>
          <p:cNvSpPr txBox="1"/>
          <p:nvPr/>
        </p:nvSpPr>
        <p:spPr>
          <a:xfrm>
            <a:off x="-1" y="819513"/>
            <a:ext cx="9064751" cy="1315425"/>
          </a:xfrm>
          <a:prstGeom prst="rect">
            <a:avLst/>
          </a:prstGeom>
          <a:noFill/>
        </p:spPr>
        <p:txBody>
          <a:bodyPr wrap="square">
            <a:spAutoFit/>
          </a:bodyPr>
          <a:lstStyle/>
          <a:p>
            <a:pPr>
              <a:lnSpc>
                <a:spcPct val="150000"/>
              </a:lnSpc>
              <a:buNone/>
            </a:pPr>
            <a:r>
              <a:rPr lang="en-US" sz="2800" b="1" dirty="0">
                <a:latin typeface="+mj-lt"/>
              </a:rPr>
              <a:t>Decrypt the Message Manually</a:t>
            </a:r>
          </a:p>
          <a:p>
            <a:pPr marL="457200" indent="-457200">
              <a:lnSpc>
                <a:spcPct val="150000"/>
              </a:lnSpc>
              <a:buFont typeface="Arial" panose="020B0604020202020204" pitchFamily="34" charset="0"/>
              <a:buChar char="•"/>
            </a:pPr>
            <a:r>
              <a:rPr lang="en-US" sz="2800" dirty="0">
                <a:latin typeface="+mj-lt"/>
              </a:rPr>
              <a:t>Open a </a:t>
            </a:r>
            <a:r>
              <a:rPr lang="en-US" sz="2800" b="1" dirty="0">
                <a:latin typeface="+mj-lt"/>
              </a:rPr>
              <a:t>new </a:t>
            </a:r>
            <a:r>
              <a:rPr lang="en-US" sz="2800" b="1" dirty="0" err="1">
                <a:latin typeface="+mj-lt"/>
              </a:rPr>
              <a:t>CrypTool</a:t>
            </a:r>
            <a:r>
              <a:rPr lang="en-US" sz="2800" b="1" dirty="0">
                <a:latin typeface="+mj-lt"/>
              </a:rPr>
              <a:t> editor window (File </a:t>
            </a:r>
            <a:r>
              <a:rPr lang="en-US" sz="2800" b="1" dirty="0">
                <a:latin typeface="+mj-lt"/>
                <a:sym typeface="Wingdings" panose="05000000000000000000" pitchFamily="2" charset="2"/>
              </a:rPr>
              <a:t> </a:t>
            </a:r>
            <a:r>
              <a:rPr lang="en-US" sz="2800" b="1" dirty="0">
                <a:latin typeface="+mj-lt"/>
              </a:rPr>
              <a:t>New)</a:t>
            </a:r>
            <a:r>
              <a:rPr lang="en-US" sz="2800" dirty="0">
                <a:latin typeface="+mj-lt"/>
              </a:rPr>
              <a:t>.</a:t>
            </a:r>
          </a:p>
        </p:txBody>
      </p:sp>
      <p:pic>
        <p:nvPicPr>
          <p:cNvPr id="6" name="Picture 5">
            <a:extLst>
              <a:ext uri="{FF2B5EF4-FFF2-40B4-BE49-F238E27FC236}">
                <a16:creationId xmlns:a16="http://schemas.microsoft.com/office/drawing/2014/main" id="{5DFC0F3B-7256-5D69-CBC8-AD0ACD7676E9}"/>
              </a:ext>
            </a:extLst>
          </p:cNvPr>
          <p:cNvPicPr>
            <a:picLocks noChangeAspect="1"/>
          </p:cNvPicPr>
          <p:nvPr/>
        </p:nvPicPr>
        <p:blipFill>
          <a:blip r:embed="rId2"/>
          <a:srcRect l="5834" t="18889" r="9222" b="24814"/>
          <a:stretch/>
        </p:blipFill>
        <p:spPr>
          <a:xfrm>
            <a:off x="1073632" y="2134938"/>
            <a:ext cx="8070368" cy="3008561"/>
          </a:xfrm>
          <a:prstGeom prst="rect">
            <a:avLst/>
          </a:prstGeom>
        </p:spPr>
      </p:pic>
    </p:spTree>
    <p:extLst>
      <p:ext uri="{BB962C8B-B14F-4D97-AF65-F5344CB8AC3E}">
        <p14:creationId xmlns:p14="http://schemas.microsoft.com/office/powerpoint/2010/main" val="1087902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E1145-614F-CE7D-17AD-D15CD78012C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145F1F6-81FE-2A74-A266-AEDD4399421B}"/>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23</a:t>
            </a:fld>
            <a:r>
              <a:rPr spc="215" dirty="0"/>
              <a:t> </a:t>
            </a:r>
            <a:r>
              <a:rPr spc="-50" dirty="0"/>
              <a:t>|</a:t>
            </a:r>
          </a:p>
        </p:txBody>
      </p:sp>
      <p:sp>
        <p:nvSpPr>
          <p:cNvPr id="3" name="object 2">
            <a:extLst>
              <a:ext uri="{FF2B5EF4-FFF2-40B4-BE49-F238E27FC236}">
                <a16:creationId xmlns:a16="http://schemas.microsoft.com/office/drawing/2014/main" id="{9E3405D8-63D9-D390-D43D-028C7DC49BB6}"/>
              </a:ext>
            </a:extLst>
          </p:cNvPr>
          <p:cNvSpPr txBox="1">
            <a:spLocks noGrp="1"/>
          </p:cNvSpPr>
          <p:nvPr>
            <p:ph type="title"/>
          </p:nvPr>
        </p:nvSpPr>
        <p:spPr>
          <a:xfrm>
            <a:off x="13447" y="-171450"/>
            <a:ext cx="8287308" cy="990963"/>
          </a:xfrm>
          <a:prstGeom prst="rect">
            <a:avLst/>
          </a:prstGeom>
        </p:spPr>
        <p:txBody>
          <a:bodyPr vert="horz" wrap="square" lIns="0" tIns="97459" rIns="0" bIns="0" rtlCol="0">
            <a:spAutoFit/>
          </a:bodyPr>
          <a:lstStyle/>
          <a:p>
            <a:pPr marL="12700">
              <a:lnSpc>
                <a:spcPct val="100000"/>
              </a:lnSpc>
              <a:spcBef>
                <a:spcPts val="105"/>
              </a:spcBef>
            </a:pPr>
            <a:r>
              <a:rPr lang="en-US" sz="2900" dirty="0"/>
              <a:t>Hands-on Activity: Exploring Symmetric Encryption (Basic to Advanced)</a:t>
            </a:r>
            <a:endParaRPr sz="2900" dirty="0"/>
          </a:p>
        </p:txBody>
      </p:sp>
      <p:sp>
        <p:nvSpPr>
          <p:cNvPr id="9" name="TextBox 8">
            <a:extLst>
              <a:ext uri="{FF2B5EF4-FFF2-40B4-BE49-F238E27FC236}">
                <a16:creationId xmlns:a16="http://schemas.microsoft.com/office/drawing/2014/main" id="{03E169F3-FFD9-E6AD-4E30-D10BC66E8685}"/>
              </a:ext>
            </a:extLst>
          </p:cNvPr>
          <p:cNvSpPr txBox="1"/>
          <p:nvPr/>
        </p:nvSpPr>
        <p:spPr>
          <a:xfrm>
            <a:off x="-1" y="819513"/>
            <a:ext cx="9064751" cy="67185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Paste the encrypted text</a:t>
            </a:r>
            <a:r>
              <a:rPr lang="en-US" sz="2800" dirty="0">
                <a:latin typeface="+mj-lt"/>
              </a:rPr>
              <a:t> into the new window.</a:t>
            </a:r>
          </a:p>
        </p:txBody>
      </p:sp>
      <p:pic>
        <p:nvPicPr>
          <p:cNvPr id="5" name="Picture 4">
            <a:extLst>
              <a:ext uri="{FF2B5EF4-FFF2-40B4-BE49-F238E27FC236}">
                <a16:creationId xmlns:a16="http://schemas.microsoft.com/office/drawing/2014/main" id="{73694E4F-2AF8-5B3B-2436-37A2EE757DBF}"/>
              </a:ext>
            </a:extLst>
          </p:cNvPr>
          <p:cNvPicPr>
            <a:picLocks noChangeAspect="1"/>
          </p:cNvPicPr>
          <p:nvPr/>
        </p:nvPicPr>
        <p:blipFill>
          <a:blip r:embed="rId2"/>
          <a:srcRect l="5834" t="18889" r="9222" b="24814"/>
          <a:stretch/>
        </p:blipFill>
        <p:spPr>
          <a:xfrm>
            <a:off x="79249" y="1764242"/>
            <a:ext cx="9064751" cy="3379258"/>
          </a:xfrm>
          <a:prstGeom prst="rect">
            <a:avLst/>
          </a:prstGeom>
        </p:spPr>
      </p:pic>
    </p:spTree>
    <p:extLst>
      <p:ext uri="{BB962C8B-B14F-4D97-AF65-F5344CB8AC3E}">
        <p14:creationId xmlns:p14="http://schemas.microsoft.com/office/powerpoint/2010/main" val="680810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B53C5-A7CF-8AA2-AF7D-E6F0605E8C1A}"/>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AE2BCC4-6BD2-D1EA-97B8-BF2F61DC3555}"/>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24</a:t>
            </a:fld>
            <a:r>
              <a:rPr spc="215" dirty="0"/>
              <a:t> </a:t>
            </a:r>
            <a:r>
              <a:rPr spc="-50" dirty="0"/>
              <a:t>|</a:t>
            </a:r>
          </a:p>
        </p:txBody>
      </p:sp>
      <p:sp>
        <p:nvSpPr>
          <p:cNvPr id="3" name="object 2">
            <a:extLst>
              <a:ext uri="{FF2B5EF4-FFF2-40B4-BE49-F238E27FC236}">
                <a16:creationId xmlns:a16="http://schemas.microsoft.com/office/drawing/2014/main" id="{47D44AE8-4686-2935-A50D-1C1319C71FD3}"/>
              </a:ext>
            </a:extLst>
          </p:cNvPr>
          <p:cNvSpPr txBox="1">
            <a:spLocks noGrp="1"/>
          </p:cNvSpPr>
          <p:nvPr>
            <p:ph type="title"/>
          </p:nvPr>
        </p:nvSpPr>
        <p:spPr>
          <a:xfrm>
            <a:off x="13447" y="-171450"/>
            <a:ext cx="8287308" cy="990963"/>
          </a:xfrm>
          <a:prstGeom prst="rect">
            <a:avLst/>
          </a:prstGeom>
        </p:spPr>
        <p:txBody>
          <a:bodyPr vert="horz" wrap="square" lIns="0" tIns="97459" rIns="0" bIns="0" rtlCol="0">
            <a:spAutoFit/>
          </a:bodyPr>
          <a:lstStyle/>
          <a:p>
            <a:pPr marL="12700">
              <a:lnSpc>
                <a:spcPct val="100000"/>
              </a:lnSpc>
              <a:spcBef>
                <a:spcPts val="105"/>
              </a:spcBef>
            </a:pPr>
            <a:r>
              <a:rPr lang="en-US" sz="2900" dirty="0"/>
              <a:t>Hands-on Activity: Exploring Symmetric Encryption (Basic to Advanced)</a:t>
            </a:r>
            <a:endParaRPr sz="2900" dirty="0"/>
          </a:p>
        </p:txBody>
      </p:sp>
      <p:sp>
        <p:nvSpPr>
          <p:cNvPr id="9" name="TextBox 8">
            <a:extLst>
              <a:ext uri="{FF2B5EF4-FFF2-40B4-BE49-F238E27FC236}">
                <a16:creationId xmlns:a16="http://schemas.microsoft.com/office/drawing/2014/main" id="{46F61E2D-D4E7-0DE8-0F6F-BA37D501E00E}"/>
              </a:ext>
            </a:extLst>
          </p:cNvPr>
          <p:cNvSpPr txBox="1"/>
          <p:nvPr/>
        </p:nvSpPr>
        <p:spPr>
          <a:xfrm>
            <a:off x="-1" y="819513"/>
            <a:ext cx="5334001" cy="2610843"/>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Open </a:t>
            </a:r>
            <a:r>
              <a:rPr kumimoji="0" lang="en-US" altLang="en-US" sz="2800" b="1" i="0" u="none" strike="noStrike" cap="none" normalizeH="0" baseline="0" dirty="0">
                <a:ln>
                  <a:noFill/>
                </a:ln>
                <a:solidFill>
                  <a:schemeClr val="tx1"/>
                </a:solidFill>
                <a:effectLst/>
                <a:latin typeface="+mj-lt"/>
              </a:rPr>
              <a:t>Caesar Cipher window again</a:t>
            </a:r>
            <a:r>
              <a:rPr kumimoji="0" lang="en-US" altLang="en-US" sz="2800" b="0" i="0" u="none" strike="noStrike" cap="none" normalizeH="0" baseline="0" dirty="0">
                <a:ln>
                  <a:noFill/>
                </a:ln>
                <a:solidFill>
                  <a:schemeClr val="tx1"/>
                </a:solidFill>
                <a:effectLst/>
                <a:latin typeface="+mj-lt"/>
              </a:rPr>
              <a:t>:</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Encrypt/Decrypt →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Symmetric (classic) →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Caesar/Rot-13. </a:t>
            </a:r>
          </a:p>
        </p:txBody>
      </p:sp>
      <p:pic>
        <p:nvPicPr>
          <p:cNvPr id="7" name="Picture 6">
            <a:extLst>
              <a:ext uri="{FF2B5EF4-FFF2-40B4-BE49-F238E27FC236}">
                <a16:creationId xmlns:a16="http://schemas.microsoft.com/office/drawing/2014/main" id="{4E8AA69C-8666-56A3-188E-26E8C13A1685}"/>
              </a:ext>
            </a:extLst>
          </p:cNvPr>
          <p:cNvPicPr>
            <a:picLocks noChangeAspect="1"/>
          </p:cNvPicPr>
          <p:nvPr/>
        </p:nvPicPr>
        <p:blipFill>
          <a:blip r:embed="rId2"/>
          <a:srcRect r="62500" b="58889"/>
          <a:stretch/>
        </p:blipFill>
        <p:spPr>
          <a:xfrm>
            <a:off x="3367216" y="1581150"/>
            <a:ext cx="5776784" cy="3562350"/>
          </a:xfrm>
          <a:prstGeom prst="rect">
            <a:avLst/>
          </a:prstGeom>
        </p:spPr>
      </p:pic>
    </p:spTree>
    <p:extLst>
      <p:ext uri="{BB962C8B-B14F-4D97-AF65-F5344CB8AC3E}">
        <p14:creationId xmlns:p14="http://schemas.microsoft.com/office/powerpoint/2010/main" val="3914968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2EE01-5393-8EDB-596D-AA8A046FA5F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853CE7B-F188-8764-6652-692F622CC0DF}"/>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25</a:t>
            </a:fld>
            <a:r>
              <a:rPr spc="215" dirty="0"/>
              <a:t> </a:t>
            </a:r>
            <a:r>
              <a:rPr spc="-50" dirty="0"/>
              <a:t>|</a:t>
            </a:r>
          </a:p>
        </p:txBody>
      </p:sp>
      <p:sp>
        <p:nvSpPr>
          <p:cNvPr id="9" name="TextBox 8">
            <a:extLst>
              <a:ext uri="{FF2B5EF4-FFF2-40B4-BE49-F238E27FC236}">
                <a16:creationId xmlns:a16="http://schemas.microsoft.com/office/drawing/2014/main" id="{B83D7D63-E95F-5E63-0833-1139C488D70D}"/>
              </a:ext>
            </a:extLst>
          </p:cNvPr>
          <p:cNvSpPr txBox="1"/>
          <p:nvPr/>
        </p:nvSpPr>
        <p:spPr>
          <a:xfrm>
            <a:off x="16726" y="0"/>
            <a:ext cx="9144001" cy="1964512"/>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Try different shift values</a:t>
            </a:r>
            <a:r>
              <a:rPr kumimoji="0" lang="en-US" altLang="en-US" sz="2800" b="0" i="0" u="none" strike="noStrike" cap="none" normalizeH="0" baseline="0" dirty="0">
                <a:ln>
                  <a:noFill/>
                </a:ln>
                <a:solidFill>
                  <a:schemeClr val="tx1"/>
                </a:solidFill>
                <a:effectLst/>
                <a:latin typeface="+mj-lt"/>
              </a:rPr>
              <a:t> (starting from </a:t>
            </a:r>
            <a:r>
              <a:rPr kumimoji="0" lang="en-US" altLang="en-US" sz="2800" b="1" i="0" u="none" strike="noStrike" cap="none" normalizeH="0" baseline="0" dirty="0">
                <a:ln>
                  <a:noFill/>
                </a:ln>
                <a:solidFill>
                  <a:schemeClr val="tx1"/>
                </a:solidFill>
                <a:effectLst/>
                <a:latin typeface="+mj-lt"/>
              </a:rPr>
              <a:t>1, then 2, then 3, … until 5.</a:t>
            </a:r>
            <a:r>
              <a:rPr kumimoji="0" lang="en-US" altLang="en-US" sz="2800" b="0" i="0" u="none" strike="noStrike" cap="none" normalizeH="0" baseline="0" dirty="0">
                <a:ln>
                  <a:noFill/>
                </a:ln>
                <a:solidFill>
                  <a:schemeClr val="tx1"/>
                </a:solidFill>
                <a:effectLst/>
                <a:latin typeface="+mj-lt"/>
              </a:rPr>
              <a:t>) until the text becomes readable.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Note the correct shift value</a:t>
            </a:r>
            <a:r>
              <a:rPr kumimoji="0" lang="en-US" altLang="en-US" sz="2800" b="0" i="0" u="none" strike="noStrike" cap="none" normalizeH="0" baseline="0" dirty="0">
                <a:ln>
                  <a:noFill/>
                </a:ln>
                <a:solidFill>
                  <a:schemeClr val="tx1"/>
                </a:solidFill>
                <a:effectLst/>
                <a:latin typeface="+mj-lt"/>
              </a:rPr>
              <a:t>. </a:t>
            </a:r>
          </a:p>
        </p:txBody>
      </p:sp>
      <p:pic>
        <p:nvPicPr>
          <p:cNvPr id="6" name="Picture 5">
            <a:extLst>
              <a:ext uri="{FF2B5EF4-FFF2-40B4-BE49-F238E27FC236}">
                <a16:creationId xmlns:a16="http://schemas.microsoft.com/office/drawing/2014/main" id="{55C5B984-19EF-6D0B-D6F6-1DAF88433F89}"/>
              </a:ext>
            </a:extLst>
          </p:cNvPr>
          <p:cNvPicPr>
            <a:picLocks noChangeAspect="1"/>
          </p:cNvPicPr>
          <p:nvPr/>
        </p:nvPicPr>
        <p:blipFill>
          <a:blip r:embed="rId2"/>
          <a:srcRect r="-833" b="7037"/>
          <a:stretch/>
        </p:blipFill>
        <p:spPr>
          <a:xfrm>
            <a:off x="2952155" y="1885950"/>
            <a:ext cx="6281491" cy="3257550"/>
          </a:xfrm>
          <a:prstGeom prst="rect">
            <a:avLst/>
          </a:prstGeom>
        </p:spPr>
      </p:pic>
    </p:spTree>
    <p:extLst>
      <p:ext uri="{BB962C8B-B14F-4D97-AF65-F5344CB8AC3E}">
        <p14:creationId xmlns:p14="http://schemas.microsoft.com/office/powerpoint/2010/main" val="785372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421AC-A803-BB9A-D1D8-237E8B44E111}"/>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6263F4E7-524F-9BD5-F675-F22D4031456C}"/>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26</a:t>
            </a:fld>
            <a:r>
              <a:rPr spc="215" dirty="0"/>
              <a:t> </a:t>
            </a:r>
            <a:r>
              <a:rPr spc="-50" dirty="0"/>
              <a:t>|</a:t>
            </a:r>
          </a:p>
        </p:txBody>
      </p:sp>
      <p:sp>
        <p:nvSpPr>
          <p:cNvPr id="9" name="TextBox 8">
            <a:extLst>
              <a:ext uri="{FF2B5EF4-FFF2-40B4-BE49-F238E27FC236}">
                <a16:creationId xmlns:a16="http://schemas.microsoft.com/office/drawing/2014/main" id="{DC59B2BA-4805-359A-0A71-F269C9FDC3EE}"/>
              </a:ext>
            </a:extLst>
          </p:cNvPr>
          <p:cNvSpPr txBox="1"/>
          <p:nvPr/>
        </p:nvSpPr>
        <p:spPr>
          <a:xfrm>
            <a:off x="26019" y="-52666"/>
            <a:ext cx="9144001" cy="5196166"/>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dirty="0">
                <a:latin typeface="+mj-lt"/>
              </a:rPr>
              <a:t>Setting the </a:t>
            </a:r>
            <a:r>
              <a:rPr lang="en-US" sz="2800" b="1" dirty="0">
                <a:latin typeface="+mj-lt"/>
              </a:rPr>
              <a:t>Number value to 5</a:t>
            </a:r>
            <a:r>
              <a:rPr lang="en-US" sz="2800" dirty="0">
                <a:latin typeface="+mj-lt"/>
              </a:rPr>
              <a:t> in the </a:t>
            </a:r>
            <a:r>
              <a:rPr lang="en-US" sz="2800" b="1" dirty="0">
                <a:latin typeface="+mj-lt"/>
              </a:rPr>
              <a:t>Caesar Cipher</a:t>
            </a:r>
            <a:r>
              <a:rPr lang="en-US" sz="2800" dirty="0">
                <a:latin typeface="+mj-lt"/>
              </a:rPr>
              <a:t> means that </a:t>
            </a:r>
            <a:r>
              <a:rPr lang="en-US" sz="2800" b="1" dirty="0">
                <a:latin typeface="+mj-lt"/>
              </a:rPr>
              <a:t>each letter in the message will be shifted forward by 5 places</a:t>
            </a:r>
            <a:r>
              <a:rPr lang="en-US" sz="2800" dirty="0">
                <a:latin typeface="+mj-lt"/>
              </a:rPr>
              <a:t> in the alphabet.</a:t>
            </a:r>
          </a:p>
          <a:p>
            <a:pPr>
              <a:lnSpc>
                <a:spcPct val="150000"/>
              </a:lnSpc>
              <a:buNone/>
            </a:pPr>
            <a:r>
              <a:rPr lang="en-US" sz="2800" b="1" dirty="0">
                <a:latin typeface="+mj-lt"/>
              </a:rPr>
              <a:t>Example of Shift Value 5:</a:t>
            </a:r>
          </a:p>
          <a:p>
            <a:pPr>
              <a:lnSpc>
                <a:spcPct val="150000"/>
              </a:lnSpc>
            </a:pPr>
            <a:r>
              <a:rPr lang="en-US" sz="2800" dirty="0">
                <a:latin typeface="+mj-lt"/>
              </a:rPr>
              <a:t>If message is:</a:t>
            </a:r>
          </a:p>
          <a:p>
            <a:pPr marL="725488" marR="0" lvl="0" indent="-423863"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HELLO</a:t>
            </a:r>
            <a:endParaRPr kumimoji="0" lang="fa-IR" altLang="en-US" sz="2800" b="0" i="0" u="none" strike="noStrike" cap="none" normalizeH="0" baseline="0" dirty="0">
              <a:ln>
                <a:noFill/>
              </a:ln>
              <a:solidFill>
                <a:schemeClr val="tx1"/>
              </a:solidFill>
              <a:effectLst/>
              <a:latin typeface="+mj-lt"/>
            </a:endParaRPr>
          </a:p>
          <a:p>
            <a:pPr marL="725488" marR="0" lvl="0" indent="-423863"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dirty="0">
                <a:latin typeface="+mj-lt"/>
              </a:rPr>
              <a:t>After encryption with a shift of </a:t>
            </a:r>
            <a:r>
              <a:rPr lang="en-US" sz="2800" b="1" dirty="0">
                <a:latin typeface="+mj-lt"/>
              </a:rPr>
              <a:t>5</a:t>
            </a:r>
            <a:r>
              <a:rPr lang="en-US" sz="2800" dirty="0">
                <a:latin typeface="+mj-lt"/>
              </a:rPr>
              <a:t>, it becomes:</a:t>
            </a:r>
            <a:endParaRPr lang="fa-IR" sz="2800" dirty="0">
              <a:solidFill>
                <a:schemeClr val="tx1"/>
              </a:solidFill>
              <a:latin typeface="+mj-lt"/>
            </a:endParaRPr>
          </a:p>
          <a:p>
            <a:pPr marL="725488" marR="0" lvl="0" indent="-423863"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MJQQT</a:t>
            </a:r>
          </a:p>
        </p:txBody>
      </p:sp>
    </p:spTree>
    <p:extLst>
      <p:ext uri="{BB962C8B-B14F-4D97-AF65-F5344CB8AC3E}">
        <p14:creationId xmlns:p14="http://schemas.microsoft.com/office/powerpoint/2010/main" val="1441873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11F31-7A12-9CA5-D152-7C32BAD8B321}"/>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D4B3A98-60E9-7428-1A61-F6C52FABCEDA}"/>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27</a:t>
            </a:fld>
            <a:r>
              <a:rPr spc="215" dirty="0"/>
              <a:t> </a:t>
            </a:r>
            <a:r>
              <a:rPr spc="-50" dirty="0"/>
              <a:t>|</a:t>
            </a:r>
          </a:p>
        </p:txBody>
      </p:sp>
      <p:sp>
        <p:nvSpPr>
          <p:cNvPr id="9" name="TextBox 8">
            <a:extLst>
              <a:ext uri="{FF2B5EF4-FFF2-40B4-BE49-F238E27FC236}">
                <a16:creationId xmlns:a16="http://schemas.microsoft.com/office/drawing/2014/main" id="{2F8985A9-F977-6867-3CEA-EA28CAC86A8B}"/>
              </a:ext>
            </a:extLst>
          </p:cNvPr>
          <p:cNvSpPr txBox="1"/>
          <p:nvPr/>
        </p:nvSpPr>
        <p:spPr>
          <a:xfrm>
            <a:off x="0" y="0"/>
            <a:ext cx="9144001" cy="5196166"/>
          </a:xfrm>
          <a:prstGeom prst="rect">
            <a:avLst/>
          </a:prstGeom>
          <a:noFill/>
        </p:spPr>
        <p:txBody>
          <a:bodyPr wrap="square">
            <a:spAutoFit/>
          </a:bodyPr>
          <a:lstStyle/>
          <a:p>
            <a:pPr>
              <a:lnSpc>
                <a:spcPct val="150000"/>
              </a:lnSpc>
              <a:buNone/>
            </a:pPr>
            <a:r>
              <a:rPr lang="en-US" sz="2800" b="1" dirty="0">
                <a:latin typeface="+mj-lt"/>
              </a:rPr>
              <a:t>How It Works:</a:t>
            </a:r>
          </a:p>
          <a:p>
            <a:pPr marL="747713" indent="-457200">
              <a:lnSpc>
                <a:spcPct val="150000"/>
              </a:lnSpc>
              <a:buFont typeface="Arial" panose="020B0604020202020204" pitchFamily="34" charset="0"/>
              <a:buChar char="•"/>
            </a:pPr>
            <a:r>
              <a:rPr lang="en-US" sz="2800" b="1" dirty="0">
                <a:latin typeface="+mj-lt"/>
              </a:rPr>
              <a:t>H → M</a:t>
            </a:r>
            <a:r>
              <a:rPr lang="en-US" sz="2800" dirty="0">
                <a:latin typeface="+mj-lt"/>
              </a:rPr>
              <a:t> (shift 5 places forward)</a:t>
            </a:r>
          </a:p>
          <a:p>
            <a:pPr marL="747713" indent="-457200">
              <a:lnSpc>
                <a:spcPct val="150000"/>
              </a:lnSpc>
              <a:buFont typeface="Arial" panose="020B0604020202020204" pitchFamily="34" charset="0"/>
              <a:buChar char="•"/>
            </a:pPr>
            <a:r>
              <a:rPr lang="en-US" sz="2800" b="1" dirty="0">
                <a:latin typeface="+mj-lt"/>
              </a:rPr>
              <a:t>E → J</a:t>
            </a:r>
            <a:endParaRPr lang="en-US" sz="2800" dirty="0">
              <a:latin typeface="+mj-lt"/>
            </a:endParaRPr>
          </a:p>
          <a:p>
            <a:pPr marL="747713" indent="-457200">
              <a:lnSpc>
                <a:spcPct val="150000"/>
              </a:lnSpc>
              <a:buFont typeface="Arial" panose="020B0604020202020204" pitchFamily="34" charset="0"/>
              <a:buChar char="•"/>
            </a:pPr>
            <a:r>
              <a:rPr lang="en-US" sz="2800" b="1" dirty="0">
                <a:latin typeface="+mj-lt"/>
              </a:rPr>
              <a:t>L → Q</a:t>
            </a:r>
            <a:endParaRPr lang="en-US" sz="2800" dirty="0">
              <a:latin typeface="+mj-lt"/>
            </a:endParaRPr>
          </a:p>
          <a:p>
            <a:pPr marL="747713" indent="-457200">
              <a:lnSpc>
                <a:spcPct val="150000"/>
              </a:lnSpc>
              <a:buFont typeface="Arial" panose="020B0604020202020204" pitchFamily="34" charset="0"/>
              <a:buChar char="•"/>
            </a:pPr>
            <a:r>
              <a:rPr lang="en-US" sz="2800" b="1" dirty="0">
                <a:latin typeface="+mj-lt"/>
              </a:rPr>
              <a:t>L → Q</a:t>
            </a:r>
            <a:endParaRPr lang="en-US" sz="2800" dirty="0">
              <a:latin typeface="+mj-lt"/>
            </a:endParaRPr>
          </a:p>
          <a:p>
            <a:pPr marL="747713" indent="-457200">
              <a:lnSpc>
                <a:spcPct val="150000"/>
              </a:lnSpc>
              <a:buFont typeface="Arial" panose="020B0604020202020204" pitchFamily="34" charset="0"/>
              <a:buChar char="•"/>
            </a:pPr>
            <a:r>
              <a:rPr lang="en-US" sz="2800" b="1" dirty="0">
                <a:latin typeface="+mj-lt"/>
              </a:rPr>
              <a:t>O → T</a:t>
            </a:r>
            <a:endParaRPr lang="en-US" sz="2800" dirty="0">
              <a:latin typeface="+mj-lt"/>
            </a:endParaRPr>
          </a:p>
          <a:p>
            <a:pPr>
              <a:lnSpc>
                <a:spcPct val="150000"/>
              </a:lnSpc>
            </a:pPr>
            <a:r>
              <a:rPr lang="en-US" sz="2800" dirty="0">
                <a:latin typeface="+mj-lt"/>
              </a:rPr>
              <a:t>Similarly, when we </a:t>
            </a:r>
            <a:r>
              <a:rPr lang="en-US" sz="2800" b="1" dirty="0">
                <a:latin typeface="+mj-lt"/>
              </a:rPr>
              <a:t>decrypt</a:t>
            </a:r>
            <a:r>
              <a:rPr lang="en-US" sz="2800" dirty="0">
                <a:latin typeface="+mj-lt"/>
              </a:rPr>
              <a:t>, we shift the letters </a:t>
            </a:r>
            <a:r>
              <a:rPr lang="en-US" sz="2800" b="1" dirty="0">
                <a:latin typeface="+mj-lt"/>
              </a:rPr>
              <a:t>backward by 5 places</a:t>
            </a:r>
            <a:r>
              <a:rPr lang="en-US" sz="2800" dirty="0">
                <a:latin typeface="+mj-lt"/>
              </a:rPr>
              <a:t> to recover the original message.</a:t>
            </a:r>
          </a:p>
        </p:txBody>
      </p:sp>
    </p:spTree>
    <p:extLst>
      <p:ext uri="{BB962C8B-B14F-4D97-AF65-F5344CB8AC3E}">
        <p14:creationId xmlns:p14="http://schemas.microsoft.com/office/powerpoint/2010/main" val="1572273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00B38-27AC-A092-B2AB-195B38F3E34B}"/>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AF8A573-CD75-436C-B279-21B874931C66}"/>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28</a:t>
            </a:fld>
            <a:r>
              <a:rPr spc="215" dirty="0"/>
              <a:t> </a:t>
            </a:r>
            <a:r>
              <a:rPr spc="-50" dirty="0"/>
              <a:t>|</a:t>
            </a:r>
          </a:p>
        </p:txBody>
      </p:sp>
      <p:sp>
        <p:nvSpPr>
          <p:cNvPr id="9" name="TextBox 8">
            <a:extLst>
              <a:ext uri="{FF2B5EF4-FFF2-40B4-BE49-F238E27FC236}">
                <a16:creationId xmlns:a16="http://schemas.microsoft.com/office/drawing/2014/main" id="{5375DDDE-996C-7ABC-FCC9-81BC7B3D112F}"/>
              </a:ext>
            </a:extLst>
          </p:cNvPr>
          <p:cNvSpPr txBox="1"/>
          <p:nvPr/>
        </p:nvSpPr>
        <p:spPr>
          <a:xfrm>
            <a:off x="-9833" y="0"/>
            <a:ext cx="9144001" cy="3257174"/>
          </a:xfrm>
          <a:prstGeom prst="rect">
            <a:avLst/>
          </a:prstGeom>
          <a:noFill/>
        </p:spPr>
        <p:txBody>
          <a:bodyPr wrap="square">
            <a:spAutoFit/>
          </a:bodyPr>
          <a:lstStyle/>
          <a:p>
            <a:pPr>
              <a:lnSpc>
                <a:spcPct val="150000"/>
              </a:lnSpc>
              <a:buNone/>
            </a:pPr>
            <a:r>
              <a:rPr lang="en-US" sz="2800" b="1" dirty="0">
                <a:latin typeface="+mj-lt"/>
              </a:rPr>
              <a:t>Using Brute Force to Break the Cipher</a:t>
            </a:r>
          </a:p>
          <a:p>
            <a:pPr>
              <a:lnSpc>
                <a:spcPct val="150000"/>
              </a:lnSpc>
            </a:pPr>
            <a:r>
              <a:rPr lang="en-US" sz="2800" dirty="0">
                <a:latin typeface="+mj-lt"/>
              </a:rPr>
              <a:t>We have manually decrypted the message, you can </a:t>
            </a:r>
            <a:r>
              <a:rPr lang="en-US" sz="2800" b="1" dirty="0">
                <a:latin typeface="+mj-lt"/>
              </a:rPr>
              <a:t>automate</a:t>
            </a:r>
            <a:r>
              <a:rPr lang="en-US" sz="2800" dirty="0">
                <a:latin typeface="+mj-lt"/>
              </a:rPr>
              <a:t> the decryption using </a:t>
            </a:r>
            <a:r>
              <a:rPr lang="en-US" sz="2800" dirty="0" err="1">
                <a:latin typeface="+mj-lt"/>
              </a:rPr>
              <a:t>CrypTool's</a:t>
            </a:r>
            <a:r>
              <a:rPr lang="en-US" sz="2800" dirty="0">
                <a:latin typeface="+mj-lt"/>
              </a:rPr>
              <a:t> </a:t>
            </a:r>
            <a:r>
              <a:rPr lang="en-US" sz="2800" b="1" dirty="0">
                <a:latin typeface="+mj-lt"/>
              </a:rPr>
              <a:t>Brute Force Analysis</a:t>
            </a:r>
            <a:r>
              <a:rPr lang="en-US" sz="2800" dirty="0">
                <a:latin typeface="+mj-lt"/>
              </a:rPr>
              <a:t>. This method will </a:t>
            </a:r>
            <a:r>
              <a:rPr lang="en-US" sz="2800" b="1" dirty="0">
                <a:latin typeface="+mj-lt"/>
              </a:rPr>
              <a:t>try all possible shift values</a:t>
            </a:r>
            <a:r>
              <a:rPr lang="en-US" sz="2800" dirty="0">
                <a:latin typeface="+mj-lt"/>
              </a:rPr>
              <a:t> automatically and display the correct decryption.</a:t>
            </a:r>
          </a:p>
        </p:txBody>
      </p:sp>
    </p:spTree>
    <p:extLst>
      <p:ext uri="{BB962C8B-B14F-4D97-AF65-F5344CB8AC3E}">
        <p14:creationId xmlns:p14="http://schemas.microsoft.com/office/powerpoint/2010/main" val="973951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737ED-B2AC-BC98-E499-87C5743B60A5}"/>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D7E36DE9-CCF6-2429-78AA-A7CEBBECC775}"/>
              </a:ext>
            </a:extLst>
          </p:cNvPr>
          <p:cNvSpPr txBox="1"/>
          <p:nvPr/>
        </p:nvSpPr>
        <p:spPr>
          <a:xfrm>
            <a:off x="16726" y="0"/>
            <a:ext cx="9144001" cy="67185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Modern Symmetric Encryption (AES in Python)</a:t>
            </a:r>
            <a:endParaRPr kumimoji="0" lang="en-US" altLang="en-US" sz="2800" b="0" i="0" u="none" strike="noStrike" cap="none" normalizeH="0" baseline="0" dirty="0">
              <a:ln>
                <a:noFill/>
              </a:ln>
              <a:solidFill>
                <a:schemeClr val="tx1"/>
              </a:solidFill>
              <a:effectLst/>
              <a:latin typeface="+mj-lt"/>
            </a:endParaRPr>
          </a:p>
        </p:txBody>
      </p:sp>
      <p:sp>
        <p:nvSpPr>
          <p:cNvPr id="4" name="object 4">
            <a:extLst>
              <a:ext uri="{FF2B5EF4-FFF2-40B4-BE49-F238E27FC236}">
                <a16:creationId xmlns:a16="http://schemas.microsoft.com/office/drawing/2014/main" id="{246C9220-A505-CC33-3F0C-A9B1E1E7BDB8}"/>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29</a:t>
            </a:fld>
            <a:r>
              <a:rPr spc="215" dirty="0"/>
              <a:t> </a:t>
            </a:r>
            <a:r>
              <a:rPr spc="-50" dirty="0"/>
              <a:t>|</a:t>
            </a:r>
          </a:p>
        </p:txBody>
      </p:sp>
      <p:sp>
        <p:nvSpPr>
          <p:cNvPr id="10" name="TextBox 9">
            <a:extLst>
              <a:ext uri="{FF2B5EF4-FFF2-40B4-BE49-F238E27FC236}">
                <a16:creationId xmlns:a16="http://schemas.microsoft.com/office/drawing/2014/main" id="{73B92ABA-EC69-47D2-E6B5-ED7077F1E32F}"/>
              </a:ext>
            </a:extLst>
          </p:cNvPr>
          <p:cNvSpPr txBox="1"/>
          <p:nvPr/>
        </p:nvSpPr>
        <p:spPr>
          <a:xfrm>
            <a:off x="29736" y="671851"/>
            <a:ext cx="9097537" cy="1318181"/>
          </a:xfrm>
          <a:prstGeom prst="rect">
            <a:avLst/>
          </a:prstGeom>
          <a:noFill/>
        </p:spPr>
        <p:txBody>
          <a:bodyPr wrap="square">
            <a:spAutoFit/>
          </a:bodyPr>
          <a:lstStyle/>
          <a:p>
            <a:pPr>
              <a:lnSpc>
                <a:spcPct val="150000"/>
              </a:lnSpc>
              <a:buNone/>
            </a:pPr>
            <a:r>
              <a:rPr lang="en-US" sz="2800" b="1" dirty="0">
                <a:latin typeface="+mj-lt"/>
              </a:rPr>
              <a:t>Task:</a:t>
            </a:r>
            <a:endParaRPr lang="en-US" sz="2800" dirty="0">
              <a:latin typeface="+mj-lt"/>
            </a:endParaRPr>
          </a:p>
          <a:p>
            <a:pPr marL="514350" indent="-514350">
              <a:lnSpc>
                <a:spcPct val="150000"/>
              </a:lnSpc>
              <a:buFont typeface="+mj-lt"/>
              <a:buAutoNum type="arabicPeriod"/>
            </a:pPr>
            <a:r>
              <a:rPr lang="en-US" sz="2800" b="1" dirty="0">
                <a:latin typeface="+mj-lt"/>
              </a:rPr>
              <a:t>Install Required Library</a:t>
            </a:r>
            <a:r>
              <a:rPr lang="en-US" sz="2800" dirty="0">
                <a:latin typeface="+mj-lt"/>
              </a:rPr>
              <a:t> (if not already installed)</a:t>
            </a:r>
          </a:p>
        </p:txBody>
      </p:sp>
      <p:sp>
        <p:nvSpPr>
          <p:cNvPr id="12" name="TextBox 11">
            <a:extLst>
              <a:ext uri="{FF2B5EF4-FFF2-40B4-BE49-F238E27FC236}">
                <a16:creationId xmlns:a16="http://schemas.microsoft.com/office/drawing/2014/main" id="{3039D860-086A-1BE5-7B4A-1952B6DF276E}"/>
              </a:ext>
            </a:extLst>
          </p:cNvPr>
          <p:cNvSpPr txBox="1"/>
          <p:nvPr/>
        </p:nvSpPr>
        <p:spPr>
          <a:xfrm>
            <a:off x="48321" y="2114550"/>
            <a:ext cx="4638906" cy="523220"/>
          </a:xfrm>
          <a:prstGeom prst="rect">
            <a:avLst/>
          </a:prstGeom>
          <a:noFill/>
        </p:spPr>
        <p:txBody>
          <a:bodyPr wrap="square">
            <a:spAutoFit/>
          </a:bodyPr>
          <a:lstStyle/>
          <a:p>
            <a:r>
              <a:rPr lang="en-AU" sz="2800" dirty="0"/>
              <a:t>pip install </a:t>
            </a:r>
            <a:r>
              <a:rPr lang="en-AU" sz="2800" dirty="0" err="1"/>
              <a:t>pycryptodome</a:t>
            </a:r>
            <a:endParaRPr lang="en-AU" sz="2800" dirty="0"/>
          </a:p>
        </p:txBody>
      </p:sp>
      <p:pic>
        <p:nvPicPr>
          <p:cNvPr id="14" name="Picture 13">
            <a:extLst>
              <a:ext uri="{FF2B5EF4-FFF2-40B4-BE49-F238E27FC236}">
                <a16:creationId xmlns:a16="http://schemas.microsoft.com/office/drawing/2014/main" id="{82C9A49D-F12A-8446-F2C8-4423BC83E73B}"/>
              </a:ext>
            </a:extLst>
          </p:cNvPr>
          <p:cNvPicPr>
            <a:picLocks noChangeAspect="1"/>
          </p:cNvPicPr>
          <p:nvPr/>
        </p:nvPicPr>
        <p:blipFill>
          <a:blip r:embed="rId2"/>
          <a:srcRect r="34166" b="79630"/>
          <a:stretch/>
        </p:blipFill>
        <p:spPr>
          <a:xfrm>
            <a:off x="29736" y="2718561"/>
            <a:ext cx="9144000" cy="1591519"/>
          </a:xfrm>
          <a:prstGeom prst="rect">
            <a:avLst/>
          </a:prstGeom>
        </p:spPr>
      </p:pic>
    </p:spTree>
    <p:extLst>
      <p:ext uri="{BB962C8B-B14F-4D97-AF65-F5344CB8AC3E}">
        <p14:creationId xmlns:p14="http://schemas.microsoft.com/office/powerpoint/2010/main" val="1331980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7459" rIns="0" bIns="0" rtlCol="0">
            <a:spAutoFit/>
          </a:bodyPr>
          <a:lstStyle/>
          <a:p>
            <a:pPr marL="12700">
              <a:lnSpc>
                <a:spcPct val="100000"/>
              </a:lnSpc>
              <a:spcBef>
                <a:spcPts val="105"/>
              </a:spcBef>
            </a:pPr>
            <a:r>
              <a:rPr sz="2900" spc="-10" dirty="0"/>
              <a:t>Outline</a:t>
            </a:r>
            <a:endParaRPr sz="2900"/>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3</a:t>
            </a:fld>
            <a:r>
              <a:rPr spc="215" dirty="0"/>
              <a:t> </a:t>
            </a:r>
            <a:r>
              <a:rPr spc="-50" dirty="0"/>
              <a:t>|</a:t>
            </a:r>
          </a:p>
        </p:txBody>
      </p:sp>
      <p:sp>
        <p:nvSpPr>
          <p:cNvPr id="3" name="object 3"/>
          <p:cNvSpPr txBox="1"/>
          <p:nvPr/>
        </p:nvSpPr>
        <p:spPr>
          <a:xfrm>
            <a:off x="613968" y="1289854"/>
            <a:ext cx="2772410" cy="2159635"/>
          </a:xfrm>
          <a:prstGeom prst="rect">
            <a:avLst/>
          </a:prstGeom>
        </p:spPr>
        <p:txBody>
          <a:bodyPr vert="horz" wrap="square" lIns="0" tIns="133985" rIns="0" bIns="0" rtlCol="0">
            <a:spAutoFit/>
          </a:bodyPr>
          <a:lstStyle/>
          <a:p>
            <a:pPr marL="354965" indent="-342265">
              <a:lnSpc>
                <a:spcPct val="100000"/>
              </a:lnSpc>
              <a:spcBef>
                <a:spcPts val="1055"/>
              </a:spcBef>
              <a:buFont typeface="Wingdings"/>
              <a:buChar char=""/>
              <a:tabLst>
                <a:tab pos="354965" algn="l"/>
              </a:tabLst>
            </a:pPr>
            <a:r>
              <a:rPr sz="2000" dirty="0">
                <a:latin typeface="Calibri"/>
                <a:cs typeface="Calibri"/>
              </a:rPr>
              <a:t>Symmetric</a:t>
            </a:r>
            <a:r>
              <a:rPr sz="2000" spc="-95" dirty="0">
                <a:latin typeface="Calibri"/>
                <a:cs typeface="Calibri"/>
              </a:rPr>
              <a:t> </a:t>
            </a:r>
            <a:r>
              <a:rPr sz="2000" spc="-10" dirty="0">
                <a:latin typeface="Calibri"/>
                <a:cs typeface="Calibri"/>
              </a:rPr>
              <a:t>Encryption</a:t>
            </a:r>
            <a:endParaRPr sz="2000" dirty="0">
              <a:latin typeface="Calibri"/>
              <a:cs typeface="Calibri"/>
            </a:endParaRPr>
          </a:p>
          <a:p>
            <a:pPr marL="354965" indent="-342265">
              <a:lnSpc>
                <a:spcPct val="100000"/>
              </a:lnSpc>
              <a:spcBef>
                <a:spcPts val="960"/>
              </a:spcBef>
              <a:buFont typeface="Wingdings"/>
              <a:buChar char=""/>
              <a:tabLst>
                <a:tab pos="354965" algn="l"/>
              </a:tabLst>
            </a:pPr>
            <a:r>
              <a:rPr sz="2000" spc="-10" dirty="0">
                <a:latin typeface="Calibri"/>
                <a:cs typeface="Calibri"/>
              </a:rPr>
              <a:t>Asymmetric</a:t>
            </a:r>
            <a:r>
              <a:rPr sz="2000" spc="-35" dirty="0">
                <a:latin typeface="Calibri"/>
                <a:cs typeface="Calibri"/>
              </a:rPr>
              <a:t> </a:t>
            </a:r>
            <a:r>
              <a:rPr sz="2000" spc="-10" dirty="0">
                <a:latin typeface="Calibri"/>
                <a:cs typeface="Calibri"/>
              </a:rPr>
              <a:t>Encryption</a:t>
            </a:r>
            <a:endParaRPr sz="2000" dirty="0">
              <a:latin typeface="Calibri"/>
              <a:cs typeface="Calibri"/>
            </a:endParaRPr>
          </a:p>
          <a:p>
            <a:pPr marL="354965" indent="-342265">
              <a:lnSpc>
                <a:spcPct val="100000"/>
              </a:lnSpc>
              <a:spcBef>
                <a:spcPts val="960"/>
              </a:spcBef>
              <a:buFont typeface="Wingdings"/>
              <a:buChar char=""/>
              <a:tabLst>
                <a:tab pos="354965" algn="l"/>
              </a:tabLst>
            </a:pPr>
            <a:r>
              <a:rPr sz="2000" spc="-25" dirty="0">
                <a:latin typeface="Calibri"/>
                <a:cs typeface="Calibri"/>
              </a:rPr>
              <a:t>RC4</a:t>
            </a:r>
            <a:endParaRPr sz="2000" dirty="0">
              <a:latin typeface="Calibri"/>
              <a:cs typeface="Calibri"/>
            </a:endParaRPr>
          </a:p>
          <a:p>
            <a:pPr marL="354965" indent="-342265">
              <a:lnSpc>
                <a:spcPct val="100000"/>
              </a:lnSpc>
              <a:spcBef>
                <a:spcPts val="960"/>
              </a:spcBef>
              <a:buFont typeface="Wingdings"/>
              <a:buChar char=""/>
              <a:tabLst>
                <a:tab pos="354965" algn="l"/>
              </a:tabLst>
            </a:pPr>
            <a:r>
              <a:rPr sz="2000" spc="-25" dirty="0">
                <a:latin typeface="Calibri"/>
                <a:cs typeface="Calibri"/>
              </a:rPr>
              <a:t>RSA</a:t>
            </a:r>
            <a:endParaRPr sz="2000" dirty="0">
              <a:latin typeface="Calibri"/>
              <a:cs typeface="Calibri"/>
            </a:endParaRPr>
          </a:p>
          <a:p>
            <a:pPr marL="354965" indent="-342265">
              <a:lnSpc>
                <a:spcPct val="100000"/>
              </a:lnSpc>
              <a:spcBef>
                <a:spcPts val="965"/>
              </a:spcBef>
              <a:buFont typeface="Wingdings"/>
              <a:buChar char=""/>
              <a:tabLst>
                <a:tab pos="354965" algn="l"/>
              </a:tabLst>
            </a:pPr>
            <a:r>
              <a:rPr sz="2000" dirty="0">
                <a:latin typeface="Calibri"/>
                <a:cs typeface="Calibri"/>
              </a:rPr>
              <a:t>Hack</a:t>
            </a:r>
            <a:r>
              <a:rPr sz="2000" spc="-25" dirty="0">
                <a:latin typeface="Calibri"/>
                <a:cs typeface="Calibri"/>
              </a:rPr>
              <a:t> </a:t>
            </a:r>
            <a:r>
              <a:rPr sz="2000" dirty="0">
                <a:latin typeface="Calibri"/>
                <a:cs typeface="Calibri"/>
              </a:rPr>
              <a:t>a</a:t>
            </a:r>
            <a:r>
              <a:rPr sz="2000" spc="-30" dirty="0">
                <a:latin typeface="Calibri"/>
                <a:cs typeface="Calibri"/>
              </a:rPr>
              <a:t> </a:t>
            </a:r>
            <a:r>
              <a:rPr sz="2000" spc="-10" dirty="0">
                <a:latin typeface="Calibri"/>
                <a:cs typeface="Calibri"/>
              </a:rPr>
              <a:t>message</a:t>
            </a:r>
            <a:endParaRPr sz="200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CFB0B-B357-0E76-2A65-C75E1965638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A2995C8-113A-CAD8-DCD4-48AE28909C6F}"/>
              </a:ext>
            </a:extLst>
          </p:cNvPr>
          <p:cNvSpPr txBox="1"/>
          <p:nvPr/>
        </p:nvSpPr>
        <p:spPr>
          <a:xfrm>
            <a:off x="16726" y="0"/>
            <a:ext cx="9144001" cy="67185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Modern Symmetric Encryption (AES in Python)</a:t>
            </a:r>
            <a:endParaRPr kumimoji="0" lang="en-US" altLang="en-US" sz="2800" b="0" i="0" u="none" strike="noStrike" cap="none" normalizeH="0" baseline="0" dirty="0">
              <a:ln>
                <a:noFill/>
              </a:ln>
              <a:solidFill>
                <a:schemeClr val="tx1"/>
              </a:solidFill>
              <a:effectLst/>
              <a:latin typeface="+mj-lt"/>
            </a:endParaRPr>
          </a:p>
        </p:txBody>
      </p:sp>
      <p:sp>
        <p:nvSpPr>
          <p:cNvPr id="4" name="object 4">
            <a:extLst>
              <a:ext uri="{FF2B5EF4-FFF2-40B4-BE49-F238E27FC236}">
                <a16:creationId xmlns:a16="http://schemas.microsoft.com/office/drawing/2014/main" id="{628551B2-09F7-29C1-6ECB-9218CCB3C118}"/>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30</a:t>
            </a:fld>
            <a:r>
              <a:rPr spc="215" dirty="0"/>
              <a:t> </a:t>
            </a:r>
            <a:r>
              <a:rPr spc="-50" dirty="0"/>
              <a:t>|</a:t>
            </a:r>
          </a:p>
        </p:txBody>
      </p:sp>
      <p:pic>
        <p:nvPicPr>
          <p:cNvPr id="3" name="Picture 2">
            <a:extLst>
              <a:ext uri="{FF2B5EF4-FFF2-40B4-BE49-F238E27FC236}">
                <a16:creationId xmlns:a16="http://schemas.microsoft.com/office/drawing/2014/main" id="{C248A5E6-9B25-B94F-BB69-7712354AAAAC}"/>
              </a:ext>
            </a:extLst>
          </p:cNvPr>
          <p:cNvPicPr>
            <a:picLocks noChangeAspect="1"/>
          </p:cNvPicPr>
          <p:nvPr/>
        </p:nvPicPr>
        <p:blipFill>
          <a:blip r:embed="rId2"/>
          <a:srcRect l="1666" t="2593" r="34166" b="61852"/>
          <a:stretch/>
        </p:blipFill>
        <p:spPr>
          <a:xfrm>
            <a:off x="0" y="762929"/>
            <a:ext cx="9144000" cy="2850078"/>
          </a:xfrm>
          <a:prstGeom prst="rect">
            <a:avLst/>
          </a:prstGeom>
        </p:spPr>
      </p:pic>
    </p:spTree>
    <p:extLst>
      <p:ext uri="{BB962C8B-B14F-4D97-AF65-F5344CB8AC3E}">
        <p14:creationId xmlns:p14="http://schemas.microsoft.com/office/powerpoint/2010/main" val="2039355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5DC56-B59A-6303-7BA6-486060ACF26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52F6A87-CE39-A9E3-7B4B-D091AF7138C3}"/>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31</a:t>
            </a:fld>
            <a:r>
              <a:rPr spc="215" dirty="0"/>
              <a:t> </a:t>
            </a:r>
            <a:r>
              <a:rPr spc="-50" dirty="0"/>
              <a:t>|</a:t>
            </a:r>
          </a:p>
        </p:txBody>
      </p:sp>
      <p:sp>
        <p:nvSpPr>
          <p:cNvPr id="5" name="TextBox 4">
            <a:extLst>
              <a:ext uri="{FF2B5EF4-FFF2-40B4-BE49-F238E27FC236}">
                <a16:creationId xmlns:a16="http://schemas.microsoft.com/office/drawing/2014/main" id="{A0F0829C-3C3A-BC6F-22A2-61A5F0732BC7}"/>
              </a:ext>
            </a:extLst>
          </p:cNvPr>
          <p:cNvSpPr txBox="1"/>
          <p:nvPr/>
        </p:nvSpPr>
        <p:spPr>
          <a:xfrm>
            <a:off x="-98914" y="17821"/>
            <a:ext cx="9144000" cy="671851"/>
          </a:xfrm>
          <a:prstGeom prst="rect">
            <a:avLst/>
          </a:prstGeom>
          <a:noFill/>
        </p:spPr>
        <p:txBody>
          <a:bodyPr wrap="square">
            <a:spAutoFit/>
          </a:bodyPr>
          <a:lstStyle/>
          <a:p>
            <a:pPr>
              <a:lnSpc>
                <a:spcPct val="150000"/>
              </a:lnSpc>
            </a:pPr>
            <a:r>
              <a:rPr lang="en-US" sz="2800" dirty="0">
                <a:latin typeface="+mj-lt"/>
              </a:rPr>
              <a:t>Encrypt and Decrypt a Message Using AES (Run in Python):</a:t>
            </a:r>
            <a:endParaRPr lang="en-AU" sz="2800" dirty="0">
              <a:latin typeface="+mj-lt"/>
            </a:endParaRPr>
          </a:p>
        </p:txBody>
      </p:sp>
      <p:pic>
        <p:nvPicPr>
          <p:cNvPr id="15" name="Picture 14">
            <a:extLst>
              <a:ext uri="{FF2B5EF4-FFF2-40B4-BE49-F238E27FC236}">
                <a16:creationId xmlns:a16="http://schemas.microsoft.com/office/drawing/2014/main" id="{2E3B4778-981F-2A9A-2907-04F9B4D92A4B}"/>
              </a:ext>
            </a:extLst>
          </p:cNvPr>
          <p:cNvPicPr>
            <a:picLocks noChangeAspect="1"/>
          </p:cNvPicPr>
          <p:nvPr/>
        </p:nvPicPr>
        <p:blipFill>
          <a:blip r:embed="rId2"/>
          <a:srcRect b="39247"/>
          <a:stretch/>
        </p:blipFill>
        <p:spPr>
          <a:xfrm>
            <a:off x="0" y="819150"/>
            <a:ext cx="9144000" cy="3124836"/>
          </a:xfrm>
          <a:prstGeom prst="rect">
            <a:avLst/>
          </a:prstGeom>
        </p:spPr>
      </p:pic>
    </p:spTree>
    <p:extLst>
      <p:ext uri="{BB962C8B-B14F-4D97-AF65-F5344CB8AC3E}">
        <p14:creationId xmlns:p14="http://schemas.microsoft.com/office/powerpoint/2010/main" val="2772528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E1F67-822E-816F-6C95-F3FE93D9E09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E1CF33B-6614-587F-26BF-E6AFE1E88296}"/>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32</a:t>
            </a:fld>
            <a:r>
              <a:rPr spc="215" dirty="0"/>
              <a:t> </a:t>
            </a:r>
            <a:r>
              <a:rPr spc="-50" dirty="0"/>
              <a:t>|</a:t>
            </a:r>
          </a:p>
        </p:txBody>
      </p:sp>
      <p:sp>
        <p:nvSpPr>
          <p:cNvPr id="10" name="TextBox 9">
            <a:extLst>
              <a:ext uri="{FF2B5EF4-FFF2-40B4-BE49-F238E27FC236}">
                <a16:creationId xmlns:a16="http://schemas.microsoft.com/office/drawing/2014/main" id="{DA48EF52-6C7A-B452-848D-B8155BD9182A}"/>
              </a:ext>
            </a:extLst>
          </p:cNvPr>
          <p:cNvSpPr txBox="1"/>
          <p:nvPr/>
        </p:nvSpPr>
        <p:spPr>
          <a:xfrm>
            <a:off x="-8363" y="255132"/>
            <a:ext cx="9160726" cy="954107"/>
          </a:xfrm>
          <a:prstGeom prst="rect">
            <a:avLst/>
          </a:prstGeom>
          <a:solidFill>
            <a:schemeClr val="tx1"/>
          </a:solidFill>
        </p:spPr>
        <p:txBody>
          <a:bodyPr wrap="square">
            <a:spAutoFit/>
          </a:bodyPr>
          <a:lstStyle/>
          <a:p>
            <a:pPr>
              <a:buNone/>
            </a:pPr>
            <a:r>
              <a:rPr lang="en-US" sz="2800" b="0" dirty="0">
                <a:solidFill>
                  <a:srgbClr val="C586C0"/>
                </a:solidFill>
                <a:effectLst/>
                <a:latin typeface="Consolas" panose="020B0609020204030204" pitchFamily="49" charset="0"/>
              </a:rPr>
              <a:t>from</a:t>
            </a:r>
            <a:r>
              <a:rPr lang="en-US" sz="2800" b="0" dirty="0">
                <a:solidFill>
                  <a:srgbClr val="CCCCCC"/>
                </a:solidFill>
                <a:effectLst/>
                <a:latin typeface="Consolas" panose="020B0609020204030204" pitchFamily="49" charset="0"/>
              </a:rPr>
              <a:t> </a:t>
            </a:r>
            <a:r>
              <a:rPr lang="en-US" sz="2800" b="0" dirty="0" err="1">
                <a:solidFill>
                  <a:srgbClr val="CCCCCC"/>
                </a:solidFill>
                <a:effectLst/>
                <a:latin typeface="Consolas" panose="020B0609020204030204" pitchFamily="49" charset="0"/>
              </a:rPr>
              <a:t>Crypto.Cipher</a:t>
            </a:r>
            <a:r>
              <a:rPr lang="en-US" sz="2800" b="0" dirty="0">
                <a:solidFill>
                  <a:srgbClr val="CCCCCC"/>
                </a:solidFill>
                <a:effectLst/>
                <a:latin typeface="Consolas" panose="020B0609020204030204" pitchFamily="49" charset="0"/>
              </a:rPr>
              <a:t> </a:t>
            </a:r>
            <a:r>
              <a:rPr lang="en-US" sz="2800" b="0" dirty="0">
                <a:solidFill>
                  <a:srgbClr val="C586C0"/>
                </a:solidFill>
                <a:effectLst/>
                <a:latin typeface="Consolas" panose="020B0609020204030204" pitchFamily="49" charset="0"/>
              </a:rPr>
              <a:t>import</a:t>
            </a:r>
            <a:r>
              <a:rPr lang="en-US" sz="2800" b="0" dirty="0">
                <a:solidFill>
                  <a:srgbClr val="CCCCCC"/>
                </a:solidFill>
                <a:effectLst/>
                <a:latin typeface="Consolas" panose="020B0609020204030204" pitchFamily="49" charset="0"/>
              </a:rPr>
              <a:t> AES</a:t>
            </a:r>
          </a:p>
          <a:p>
            <a:pPr>
              <a:buNone/>
            </a:pPr>
            <a:r>
              <a:rPr lang="en-US" sz="2800" b="0" dirty="0">
                <a:solidFill>
                  <a:srgbClr val="C586C0"/>
                </a:solidFill>
                <a:effectLst/>
                <a:latin typeface="Consolas" panose="020B0609020204030204" pitchFamily="49" charset="0"/>
              </a:rPr>
              <a:t>import</a:t>
            </a:r>
            <a:r>
              <a:rPr lang="en-US" sz="2800" b="0" dirty="0">
                <a:solidFill>
                  <a:srgbClr val="CCCCCC"/>
                </a:solidFill>
                <a:effectLst/>
                <a:latin typeface="Consolas" panose="020B0609020204030204" pitchFamily="49" charset="0"/>
              </a:rPr>
              <a:t> base64</a:t>
            </a:r>
          </a:p>
        </p:txBody>
      </p:sp>
      <p:sp>
        <p:nvSpPr>
          <p:cNvPr id="8" name="Rectangle 1">
            <a:extLst>
              <a:ext uri="{FF2B5EF4-FFF2-40B4-BE49-F238E27FC236}">
                <a16:creationId xmlns:a16="http://schemas.microsoft.com/office/drawing/2014/main" id="{BCF73703-DF2B-DD96-C40C-7F4EB06B0BF3}"/>
              </a:ext>
            </a:extLst>
          </p:cNvPr>
          <p:cNvSpPr>
            <a:spLocks noChangeArrowheads="1"/>
          </p:cNvSpPr>
          <p:nvPr/>
        </p:nvSpPr>
        <p:spPr bwMode="auto">
          <a:xfrm>
            <a:off x="8363" y="1266328"/>
            <a:ext cx="9144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Import Required Libraries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mj-lt"/>
              </a:rPr>
              <a:t>Crypto.Cipher.AES</a:t>
            </a:r>
            <a:r>
              <a:rPr kumimoji="0" lang="en-US" altLang="en-US" sz="2800" b="0" i="0" u="none" strike="noStrike" cap="none" normalizeH="0" baseline="0" dirty="0">
                <a:ln>
                  <a:noFill/>
                </a:ln>
                <a:solidFill>
                  <a:schemeClr val="tx1"/>
                </a:solidFill>
                <a:effectLst/>
                <a:latin typeface="+mj-lt"/>
              </a:rPr>
              <a:t>: Provides AES encryption functions.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base64</a:t>
            </a:r>
            <a:r>
              <a:rPr kumimoji="0" lang="en-US" altLang="en-US" sz="2800" b="0" i="0" u="none" strike="noStrike" cap="none" normalizeH="0" baseline="0" dirty="0">
                <a:ln>
                  <a:noFill/>
                </a:ln>
                <a:solidFill>
                  <a:schemeClr val="tx1"/>
                </a:solidFill>
                <a:effectLst/>
                <a:latin typeface="+mj-lt"/>
              </a:rPr>
              <a:t>: Used for encoding and decoding encrypted data in a readable format. </a:t>
            </a:r>
          </a:p>
        </p:txBody>
      </p:sp>
    </p:spTree>
    <p:extLst>
      <p:ext uri="{BB962C8B-B14F-4D97-AF65-F5344CB8AC3E}">
        <p14:creationId xmlns:p14="http://schemas.microsoft.com/office/powerpoint/2010/main" val="2079950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CF61D-5E10-72A7-39B2-8914314D941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436E842-9C8A-0C42-E7FF-061AB6F7A3F1}"/>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33</a:t>
            </a:fld>
            <a:r>
              <a:rPr spc="215" dirty="0"/>
              <a:t> </a:t>
            </a:r>
            <a:r>
              <a:rPr spc="-50" dirty="0"/>
              <a:t>|</a:t>
            </a:r>
          </a:p>
        </p:txBody>
      </p:sp>
      <p:sp>
        <p:nvSpPr>
          <p:cNvPr id="10" name="TextBox 9">
            <a:extLst>
              <a:ext uri="{FF2B5EF4-FFF2-40B4-BE49-F238E27FC236}">
                <a16:creationId xmlns:a16="http://schemas.microsoft.com/office/drawing/2014/main" id="{317EDAD8-0ECE-FB06-BF57-0A8D111A4528}"/>
              </a:ext>
            </a:extLst>
          </p:cNvPr>
          <p:cNvSpPr txBox="1"/>
          <p:nvPr/>
        </p:nvSpPr>
        <p:spPr>
          <a:xfrm>
            <a:off x="-8363" y="255132"/>
            <a:ext cx="9160726" cy="954107"/>
          </a:xfrm>
          <a:prstGeom prst="rect">
            <a:avLst/>
          </a:prstGeom>
          <a:solidFill>
            <a:schemeClr val="tx1"/>
          </a:solidFill>
        </p:spPr>
        <p:txBody>
          <a:bodyPr wrap="square">
            <a:spAutoFit/>
          </a:bodyPr>
          <a:lstStyle/>
          <a:p>
            <a:pPr>
              <a:buNone/>
            </a:pPr>
            <a:r>
              <a:rPr lang="en-US" sz="2800" b="0" dirty="0">
                <a:solidFill>
                  <a:srgbClr val="569CD6"/>
                </a:solidFill>
                <a:effectLst/>
                <a:latin typeface="Consolas" panose="020B0609020204030204" pitchFamily="49" charset="0"/>
              </a:rPr>
              <a:t>def</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pad</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text</a:t>
            </a:r>
            <a:r>
              <a:rPr lang="en-US" sz="2800" b="0" dirty="0">
                <a:solidFill>
                  <a:srgbClr val="CCCCCC"/>
                </a:solidFill>
                <a:effectLst/>
                <a:latin typeface="Consolas" panose="020B0609020204030204" pitchFamily="49" charset="0"/>
              </a:rPr>
              <a:t>):</a:t>
            </a:r>
          </a:p>
          <a:p>
            <a:pPr>
              <a:buNone/>
            </a:pPr>
            <a:r>
              <a:rPr lang="en-US" sz="2800" b="0" dirty="0">
                <a:solidFill>
                  <a:srgbClr val="CCCCCC"/>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CCCCCC"/>
                </a:solidFill>
                <a:effectLst/>
                <a:latin typeface="Consolas" panose="020B0609020204030204" pitchFamily="49" charset="0"/>
              </a:rPr>
              <a:t> text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B5CEA8"/>
                </a:solidFill>
                <a:effectLst/>
                <a:latin typeface="Consolas" panose="020B0609020204030204" pitchFamily="49" charset="0"/>
              </a:rPr>
              <a:t>16</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len</a:t>
            </a:r>
            <a:r>
              <a:rPr lang="en-US" sz="2800" b="0" dirty="0">
                <a:solidFill>
                  <a:srgbClr val="CCCCCC"/>
                </a:solidFill>
                <a:effectLst/>
                <a:latin typeface="Consolas" panose="020B0609020204030204" pitchFamily="49" charset="0"/>
              </a:rPr>
              <a:t>(text)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B5CEA8"/>
                </a:solidFill>
                <a:effectLst/>
                <a:latin typeface="Consolas" panose="020B0609020204030204" pitchFamily="49" charset="0"/>
              </a:rPr>
              <a:t>16</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 '</a:t>
            </a:r>
            <a:endParaRPr lang="en-US" sz="2800" b="0" dirty="0">
              <a:solidFill>
                <a:srgbClr val="CCCCCC"/>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0DEEA77A-981E-5416-D992-ED3AFDDF96CB}"/>
              </a:ext>
            </a:extLst>
          </p:cNvPr>
          <p:cNvSpPr>
            <a:spLocks noChangeArrowheads="1"/>
          </p:cNvSpPr>
          <p:nvPr/>
        </p:nvSpPr>
        <p:spPr bwMode="auto">
          <a:xfrm>
            <a:off x="-15737" y="1207395"/>
            <a:ext cx="9144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sz="2800" b="1" dirty="0">
                <a:latin typeface="+mj-lt"/>
              </a:rPr>
              <a:t>Padding Function (Ensures Message Length is a Multiple of 16)</a:t>
            </a:r>
            <a:endParaRPr kumimoji="0" lang="en-US" altLang="en-US" sz="2800" b="1"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AES requires input text to be </a:t>
            </a:r>
            <a:r>
              <a:rPr kumimoji="0" lang="en-US" altLang="en-US" sz="2800" b="1" i="0" u="none" strike="noStrike" cap="none" normalizeH="0" baseline="0" dirty="0">
                <a:ln>
                  <a:noFill/>
                </a:ln>
                <a:solidFill>
                  <a:schemeClr val="tx1"/>
                </a:solidFill>
                <a:effectLst/>
                <a:latin typeface="+mj-lt"/>
              </a:rPr>
              <a:t>a multiple of 16 bytes</a:t>
            </a:r>
            <a:r>
              <a:rPr kumimoji="0" lang="en-US" altLang="en-US" sz="2800" b="0" i="0" u="none" strike="noStrike" cap="none" normalizeH="0" baseline="0" dirty="0">
                <a:ln>
                  <a:noFill/>
                </a:ln>
                <a:solidFill>
                  <a:schemeClr val="tx1"/>
                </a:solidFill>
                <a:effectLst/>
                <a:latin typeface="+mj-lt"/>
              </a:rPr>
              <a:t>.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This function </a:t>
            </a:r>
            <a:r>
              <a:rPr kumimoji="0" lang="en-US" altLang="en-US" sz="2800" b="1" i="0" u="none" strike="noStrike" cap="none" normalizeH="0" baseline="0" dirty="0">
                <a:ln>
                  <a:noFill/>
                </a:ln>
                <a:solidFill>
                  <a:schemeClr val="tx1"/>
                </a:solidFill>
                <a:effectLst/>
                <a:latin typeface="+mj-lt"/>
              </a:rPr>
              <a:t>adds extra spaces</a:t>
            </a:r>
            <a:r>
              <a:rPr kumimoji="0" lang="en-US" altLang="en-US" sz="2800" b="0" i="0" u="none" strike="noStrike" cap="none" normalizeH="0" baseline="0" dirty="0">
                <a:ln>
                  <a:noFill/>
                </a:ln>
                <a:solidFill>
                  <a:schemeClr val="tx1"/>
                </a:solidFill>
                <a:effectLst/>
                <a:latin typeface="+mj-lt"/>
              </a:rPr>
              <a:t> to make sure the length meets this requirement. </a:t>
            </a:r>
          </a:p>
        </p:txBody>
      </p:sp>
    </p:spTree>
    <p:extLst>
      <p:ext uri="{BB962C8B-B14F-4D97-AF65-F5344CB8AC3E}">
        <p14:creationId xmlns:p14="http://schemas.microsoft.com/office/powerpoint/2010/main" val="3265153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67B99-026D-3918-2B9F-A05232840181}"/>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D63B8B1-CF3E-945A-6A1E-26C1563D7945}"/>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34</a:t>
            </a:fld>
            <a:r>
              <a:rPr spc="215" dirty="0"/>
              <a:t> </a:t>
            </a:r>
            <a:r>
              <a:rPr spc="-50" dirty="0"/>
              <a:t>|</a:t>
            </a:r>
          </a:p>
        </p:txBody>
      </p:sp>
      <p:sp>
        <p:nvSpPr>
          <p:cNvPr id="10" name="TextBox 9">
            <a:extLst>
              <a:ext uri="{FF2B5EF4-FFF2-40B4-BE49-F238E27FC236}">
                <a16:creationId xmlns:a16="http://schemas.microsoft.com/office/drawing/2014/main" id="{171591F8-C2C6-D2BA-38C5-D5E80B2D0453}"/>
              </a:ext>
            </a:extLst>
          </p:cNvPr>
          <p:cNvSpPr txBox="1"/>
          <p:nvPr/>
        </p:nvSpPr>
        <p:spPr>
          <a:xfrm>
            <a:off x="-8363" y="255132"/>
            <a:ext cx="9160726" cy="1384995"/>
          </a:xfrm>
          <a:prstGeom prst="rect">
            <a:avLst/>
          </a:prstGeom>
          <a:solidFill>
            <a:schemeClr val="tx1"/>
          </a:solidFill>
        </p:spPr>
        <p:txBody>
          <a:bodyPr wrap="square">
            <a:spAutoFit/>
          </a:bodyPr>
          <a:lstStyle/>
          <a:p>
            <a:pPr>
              <a:buNone/>
            </a:pPr>
            <a:r>
              <a:rPr lang="en-US" sz="2800" b="0" dirty="0">
                <a:solidFill>
                  <a:srgbClr val="CCCCCC"/>
                </a:solidFill>
                <a:effectLst/>
                <a:latin typeface="Consolas" panose="020B0609020204030204" pitchFamily="49" charset="0"/>
              </a:rPr>
              <a:t>key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a:t>
            </a:r>
            <a:r>
              <a:rPr lang="en-US" sz="2800" b="0" dirty="0" err="1">
                <a:solidFill>
                  <a:srgbClr val="CE9178"/>
                </a:solidFill>
                <a:effectLst/>
                <a:latin typeface="Consolas" panose="020B0609020204030204" pitchFamily="49" charset="0"/>
              </a:rPr>
              <a:t>thisisasecretkey</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Must be 16, 24, or 32 bytes</a:t>
            </a:r>
            <a:endParaRPr lang="en-US" sz="2800" b="0" dirty="0">
              <a:solidFill>
                <a:srgbClr val="CCCCCC"/>
              </a:solidFill>
              <a:effectLst/>
              <a:latin typeface="Consolas" panose="020B0609020204030204" pitchFamily="49" charset="0"/>
            </a:endParaRPr>
          </a:p>
          <a:p>
            <a:pPr>
              <a:buNone/>
            </a:pPr>
            <a:r>
              <a:rPr lang="en-US" sz="2800" b="0" dirty="0">
                <a:solidFill>
                  <a:srgbClr val="CCCCCC"/>
                </a:solidFill>
                <a:effectLst/>
                <a:latin typeface="Consolas" panose="020B0609020204030204" pitchFamily="49" charset="0"/>
              </a:rPr>
              <a:t>message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"Hello from Australia!"</a:t>
            </a:r>
            <a:endParaRPr lang="en-US" sz="2800" b="0" dirty="0">
              <a:solidFill>
                <a:srgbClr val="CCCCCC"/>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F6C3DEB3-25AA-3C16-EC84-EA32E747CA32}"/>
              </a:ext>
            </a:extLst>
          </p:cNvPr>
          <p:cNvSpPr>
            <a:spLocks noChangeArrowheads="1"/>
          </p:cNvSpPr>
          <p:nvPr/>
        </p:nvSpPr>
        <p:spPr bwMode="auto">
          <a:xfrm>
            <a:off x="6385" y="1976233"/>
            <a:ext cx="9144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sz="2800" dirty="0">
                <a:latin typeface="+mj-lt"/>
              </a:rPr>
              <a:t>Define Key and Message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 </a:t>
            </a:r>
            <a:r>
              <a:rPr kumimoji="0" lang="en-US" altLang="en-US" sz="2800" b="1" i="0" u="none" strike="noStrike" cap="none" normalizeH="0" baseline="0" dirty="0">
                <a:ln>
                  <a:noFill/>
                </a:ln>
                <a:solidFill>
                  <a:schemeClr val="tx1"/>
                </a:solidFill>
                <a:effectLst/>
                <a:latin typeface="+mj-lt"/>
              </a:rPr>
              <a:t>AES key</a:t>
            </a:r>
            <a:r>
              <a:rPr kumimoji="0" lang="en-US" altLang="en-US" sz="2800" b="0" i="0" u="none" strike="noStrike" cap="none" normalizeH="0" baseline="0" dirty="0">
                <a:ln>
                  <a:noFill/>
                </a:ln>
                <a:solidFill>
                  <a:schemeClr val="tx1"/>
                </a:solidFill>
                <a:effectLst/>
                <a:latin typeface="+mj-lt"/>
              </a:rPr>
              <a:t> must be </a:t>
            </a:r>
            <a:r>
              <a:rPr kumimoji="0" lang="en-US" altLang="en-US" sz="2800" b="1" i="0" u="none" strike="noStrike" cap="none" normalizeH="0" baseline="0" dirty="0">
                <a:ln>
                  <a:noFill/>
                </a:ln>
                <a:solidFill>
                  <a:schemeClr val="tx1"/>
                </a:solidFill>
                <a:effectLst/>
                <a:latin typeface="+mj-lt"/>
              </a:rPr>
              <a:t>16, 24, or 32 bytes long</a:t>
            </a:r>
            <a:r>
              <a:rPr kumimoji="0" lang="en-US" altLang="en-US" sz="2800" b="0" i="0" u="none" strike="noStrike" cap="none" normalizeH="0" baseline="0" dirty="0">
                <a:ln>
                  <a:noFill/>
                </a:ln>
                <a:solidFill>
                  <a:schemeClr val="tx1"/>
                </a:solidFill>
                <a:effectLst/>
                <a:latin typeface="+mj-lt"/>
              </a:rPr>
              <a:t> (here, it's 16 bytes).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 message is the </a:t>
            </a:r>
            <a:r>
              <a:rPr kumimoji="0" lang="en-US" altLang="en-US" sz="2800" b="1" i="0" u="none" strike="noStrike" cap="none" normalizeH="0" baseline="0" dirty="0">
                <a:ln>
                  <a:noFill/>
                </a:ln>
                <a:solidFill>
                  <a:schemeClr val="tx1"/>
                </a:solidFill>
                <a:effectLst/>
                <a:latin typeface="+mj-lt"/>
              </a:rPr>
              <a:t>text we want to encrypt</a:t>
            </a:r>
            <a:r>
              <a:rPr kumimoji="0" lang="en-US" altLang="en-US" sz="2800" b="0" i="0" u="none" strike="noStrike" cap="none" normalizeH="0" baseline="0" dirty="0">
                <a:ln>
                  <a:noFill/>
                </a:ln>
                <a:solidFill>
                  <a:schemeClr val="tx1"/>
                </a:solidFill>
                <a:effectLst/>
                <a:latin typeface="+mj-lt"/>
              </a:rPr>
              <a:t>.</a:t>
            </a:r>
          </a:p>
        </p:txBody>
      </p:sp>
    </p:spTree>
    <p:extLst>
      <p:ext uri="{BB962C8B-B14F-4D97-AF65-F5344CB8AC3E}">
        <p14:creationId xmlns:p14="http://schemas.microsoft.com/office/powerpoint/2010/main" val="2055515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1B04A-73F1-CD9F-6D23-CEF3F2FB6FB8}"/>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C2BCC624-CEB2-CCE2-6D83-6180192ED1C8}"/>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35</a:t>
            </a:fld>
            <a:r>
              <a:rPr spc="215" dirty="0"/>
              <a:t> </a:t>
            </a:r>
            <a:r>
              <a:rPr spc="-50" dirty="0"/>
              <a:t>|</a:t>
            </a:r>
          </a:p>
        </p:txBody>
      </p:sp>
      <p:sp>
        <p:nvSpPr>
          <p:cNvPr id="10" name="TextBox 9">
            <a:extLst>
              <a:ext uri="{FF2B5EF4-FFF2-40B4-BE49-F238E27FC236}">
                <a16:creationId xmlns:a16="http://schemas.microsoft.com/office/drawing/2014/main" id="{E67FC056-8988-D43C-85A5-63143E58124E}"/>
              </a:ext>
            </a:extLst>
          </p:cNvPr>
          <p:cNvSpPr txBox="1"/>
          <p:nvPr/>
        </p:nvSpPr>
        <p:spPr>
          <a:xfrm>
            <a:off x="-8363" y="41746"/>
            <a:ext cx="9160726" cy="954107"/>
          </a:xfrm>
          <a:prstGeom prst="rect">
            <a:avLst/>
          </a:prstGeom>
          <a:solidFill>
            <a:schemeClr val="tx1"/>
          </a:solidFill>
        </p:spPr>
        <p:txBody>
          <a:bodyPr wrap="square">
            <a:spAutoFit/>
          </a:bodyPr>
          <a:lstStyle/>
          <a:p>
            <a:pPr>
              <a:buNone/>
            </a:pPr>
            <a:r>
              <a:rPr lang="en-US" sz="2800" b="0" dirty="0">
                <a:solidFill>
                  <a:srgbClr val="CCCCCC"/>
                </a:solidFill>
                <a:effectLst/>
                <a:latin typeface="Consolas" panose="020B0609020204030204" pitchFamily="49" charset="0"/>
              </a:rPr>
              <a:t>cipher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err="1">
                <a:solidFill>
                  <a:srgbClr val="CCCCCC"/>
                </a:solidFill>
                <a:effectLst/>
                <a:latin typeface="Consolas" panose="020B0609020204030204" pitchFamily="49" charset="0"/>
              </a:rPr>
              <a:t>AES.new</a:t>
            </a:r>
            <a:r>
              <a:rPr lang="en-US" sz="2800" b="0" dirty="0">
                <a:solidFill>
                  <a:srgbClr val="CCCCCC"/>
                </a:solidFill>
                <a:effectLst/>
                <a:latin typeface="Consolas" panose="020B0609020204030204" pitchFamily="49" charset="0"/>
              </a:rPr>
              <a:t>(</a:t>
            </a:r>
            <a:r>
              <a:rPr lang="en-US" sz="2800" b="0" dirty="0" err="1">
                <a:solidFill>
                  <a:srgbClr val="CCCCCC"/>
                </a:solidFill>
                <a:effectLst/>
                <a:latin typeface="Consolas" panose="020B0609020204030204" pitchFamily="49" charset="0"/>
              </a:rPr>
              <a:t>key.encode</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'utf-8'</a:t>
            </a:r>
            <a:r>
              <a:rPr lang="en-US" sz="2800" b="0" dirty="0">
                <a:solidFill>
                  <a:srgbClr val="CCCCCC"/>
                </a:solidFill>
                <a:effectLst/>
                <a:latin typeface="Consolas" panose="020B0609020204030204" pitchFamily="49" charset="0"/>
              </a:rPr>
              <a:t>), AES.MODE_ECB)</a:t>
            </a:r>
          </a:p>
        </p:txBody>
      </p:sp>
      <p:sp>
        <p:nvSpPr>
          <p:cNvPr id="5" name="TextBox 4">
            <a:extLst>
              <a:ext uri="{FF2B5EF4-FFF2-40B4-BE49-F238E27FC236}">
                <a16:creationId xmlns:a16="http://schemas.microsoft.com/office/drawing/2014/main" id="{8B542834-A31B-125F-7802-87EEA15A193E}"/>
              </a:ext>
            </a:extLst>
          </p:cNvPr>
          <p:cNvSpPr txBox="1"/>
          <p:nvPr/>
        </p:nvSpPr>
        <p:spPr>
          <a:xfrm>
            <a:off x="101372" y="995853"/>
            <a:ext cx="8985502" cy="3257174"/>
          </a:xfrm>
          <a:prstGeom prst="rect">
            <a:avLst/>
          </a:prstGeom>
          <a:noFill/>
        </p:spPr>
        <p:txBody>
          <a:bodyPr wrap="square">
            <a:spAutoFit/>
          </a:bodyPr>
          <a:lstStyle/>
          <a:p>
            <a:pPr>
              <a:lnSpc>
                <a:spcPct val="150000"/>
              </a:lnSpc>
            </a:pPr>
            <a:r>
              <a:rPr lang="en-US" sz="2800" dirty="0">
                <a:latin typeface="+mj-lt"/>
              </a:rPr>
              <a:t>Create an AES Cipher Object (ECB Mode)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Creates an </a:t>
            </a:r>
            <a:r>
              <a:rPr kumimoji="0" lang="en-US" altLang="en-US" sz="2800" b="1" i="0" u="none" strike="noStrike" cap="none" normalizeH="0" baseline="0" dirty="0">
                <a:ln>
                  <a:noFill/>
                </a:ln>
                <a:solidFill>
                  <a:schemeClr val="tx1"/>
                </a:solidFill>
                <a:effectLst/>
                <a:latin typeface="+mj-lt"/>
              </a:rPr>
              <a:t>AES encryption object</a:t>
            </a:r>
            <a:r>
              <a:rPr kumimoji="0" lang="en-US" altLang="en-US" sz="2800" b="0" i="0" u="none" strike="noStrike" cap="none" normalizeH="0" baseline="0" dirty="0">
                <a:ln>
                  <a:noFill/>
                </a:ln>
                <a:solidFill>
                  <a:schemeClr val="tx1"/>
                </a:solidFill>
                <a:effectLst/>
                <a:latin typeface="+mj-lt"/>
              </a:rPr>
              <a:t> in </a:t>
            </a:r>
            <a:r>
              <a:rPr kumimoji="0" lang="en-US" altLang="en-US" sz="2800" b="1" i="0" u="none" strike="noStrike" cap="none" normalizeH="0" baseline="0" dirty="0">
                <a:ln>
                  <a:noFill/>
                </a:ln>
                <a:solidFill>
                  <a:schemeClr val="tx1"/>
                </a:solidFill>
                <a:effectLst/>
                <a:latin typeface="+mj-lt"/>
              </a:rPr>
              <a:t>ECB (Electronic Codebook) mode</a:t>
            </a:r>
            <a:r>
              <a:rPr kumimoji="0" lang="en-US" altLang="en-US" sz="2800" b="0" i="0" u="none" strike="noStrike" cap="none" normalizeH="0" baseline="0" dirty="0">
                <a:ln>
                  <a:noFill/>
                </a:ln>
                <a:solidFill>
                  <a:schemeClr val="tx1"/>
                </a:solidFill>
                <a:effectLst/>
                <a:latin typeface="+mj-lt"/>
              </a:rPr>
              <a:t>.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ECB mode encrypts each block </a:t>
            </a:r>
            <a:r>
              <a:rPr kumimoji="0" lang="en-US" altLang="en-US" sz="2800" b="1" i="0" u="none" strike="noStrike" cap="none" normalizeH="0" baseline="0" dirty="0">
                <a:ln>
                  <a:noFill/>
                </a:ln>
                <a:solidFill>
                  <a:schemeClr val="tx1"/>
                </a:solidFill>
                <a:effectLst/>
                <a:latin typeface="+mj-lt"/>
              </a:rPr>
              <a:t>independently</a:t>
            </a:r>
            <a:r>
              <a:rPr kumimoji="0" lang="en-US" altLang="en-US" sz="2800" b="0" i="0" u="none" strike="noStrike" cap="none" normalizeH="0" baseline="0" dirty="0">
                <a:ln>
                  <a:noFill/>
                </a:ln>
                <a:solidFill>
                  <a:schemeClr val="tx1"/>
                </a:solidFill>
                <a:effectLst/>
                <a:latin typeface="+mj-lt"/>
              </a:rPr>
              <a:t>, making it </a:t>
            </a:r>
            <a:r>
              <a:rPr kumimoji="0" lang="en-US" altLang="en-US" sz="2800" b="1" i="0" u="none" strike="noStrike" cap="none" normalizeH="0" baseline="0" dirty="0">
                <a:ln>
                  <a:noFill/>
                </a:ln>
                <a:solidFill>
                  <a:schemeClr val="tx1"/>
                </a:solidFill>
                <a:effectLst/>
                <a:latin typeface="+mj-lt"/>
              </a:rPr>
              <a:t>less secure</a:t>
            </a:r>
            <a:r>
              <a:rPr kumimoji="0" lang="en-US" altLang="en-US" sz="2800" b="0" i="0" u="none" strike="noStrike" cap="none" normalizeH="0" baseline="0" dirty="0">
                <a:ln>
                  <a:noFill/>
                </a:ln>
                <a:solidFill>
                  <a:schemeClr val="tx1"/>
                </a:solidFill>
                <a:effectLst/>
                <a:latin typeface="+mj-lt"/>
              </a:rPr>
              <a:t> than CBC.</a:t>
            </a:r>
            <a:endParaRPr lang="en-AU" sz="2800" dirty="0">
              <a:latin typeface="+mj-lt"/>
            </a:endParaRPr>
          </a:p>
        </p:txBody>
      </p:sp>
    </p:spTree>
    <p:extLst>
      <p:ext uri="{BB962C8B-B14F-4D97-AF65-F5344CB8AC3E}">
        <p14:creationId xmlns:p14="http://schemas.microsoft.com/office/powerpoint/2010/main" val="3009877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D768C-62B4-C906-AB3F-CF337CC62BB3}"/>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2B5F075-65E0-FF73-62D7-3F587917BB54}"/>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36</a:t>
            </a:fld>
            <a:r>
              <a:rPr spc="215" dirty="0"/>
              <a:t> </a:t>
            </a:r>
            <a:r>
              <a:rPr spc="-50" dirty="0"/>
              <a:t>|</a:t>
            </a:r>
          </a:p>
        </p:txBody>
      </p:sp>
      <p:sp>
        <p:nvSpPr>
          <p:cNvPr id="10" name="TextBox 9">
            <a:extLst>
              <a:ext uri="{FF2B5EF4-FFF2-40B4-BE49-F238E27FC236}">
                <a16:creationId xmlns:a16="http://schemas.microsoft.com/office/drawing/2014/main" id="{7786CC88-0C10-F7D6-64DA-F5A3ABBF6B27}"/>
              </a:ext>
            </a:extLst>
          </p:cNvPr>
          <p:cNvSpPr txBox="1"/>
          <p:nvPr/>
        </p:nvSpPr>
        <p:spPr>
          <a:xfrm>
            <a:off x="-8363" y="41746"/>
            <a:ext cx="9160726" cy="1384995"/>
          </a:xfrm>
          <a:prstGeom prst="rect">
            <a:avLst/>
          </a:prstGeom>
          <a:solidFill>
            <a:schemeClr val="tx1"/>
          </a:solidFill>
        </p:spPr>
        <p:txBody>
          <a:bodyPr wrap="square">
            <a:spAutoFit/>
          </a:bodyPr>
          <a:lstStyle/>
          <a:p>
            <a:pPr>
              <a:buNone/>
            </a:pPr>
            <a:r>
              <a:rPr lang="en-US" sz="2800" b="0" dirty="0" err="1">
                <a:solidFill>
                  <a:srgbClr val="CCCCCC"/>
                </a:solidFill>
                <a:effectLst/>
                <a:latin typeface="Consolas" panose="020B0609020204030204" pitchFamily="49" charset="0"/>
              </a:rPr>
              <a:t>encrypted_text</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base64.b64encode(</a:t>
            </a:r>
            <a:r>
              <a:rPr lang="en-US" sz="2800" b="0" dirty="0" err="1">
                <a:solidFill>
                  <a:srgbClr val="CCCCCC"/>
                </a:solidFill>
                <a:effectLst/>
                <a:latin typeface="Consolas" panose="020B0609020204030204" pitchFamily="49" charset="0"/>
              </a:rPr>
              <a:t>cipher.encrypt</a:t>
            </a:r>
            <a:r>
              <a:rPr lang="en-US" sz="2800" b="0" dirty="0">
                <a:solidFill>
                  <a:srgbClr val="CCCCCC"/>
                </a:solidFill>
                <a:effectLst/>
                <a:latin typeface="Consolas" panose="020B0609020204030204" pitchFamily="49" charset="0"/>
              </a:rPr>
              <a:t>(pad(message).encode(</a:t>
            </a:r>
            <a:r>
              <a:rPr lang="en-US" sz="2800" b="0" dirty="0">
                <a:solidFill>
                  <a:srgbClr val="CE9178"/>
                </a:solidFill>
                <a:effectLst/>
                <a:latin typeface="Consolas" panose="020B0609020204030204" pitchFamily="49" charset="0"/>
              </a:rPr>
              <a:t>'utf-8'</a:t>
            </a:r>
            <a:r>
              <a:rPr lang="en-US" sz="2800" b="0" dirty="0">
                <a:solidFill>
                  <a:srgbClr val="CCCCCC"/>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B331AD08-00C0-9574-665A-4BF810F943C7}"/>
              </a:ext>
            </a:extLst>
          </p:cNvPr>
          <p:cNvSpPr txBox="1"/>
          <p:nvPr/>
        </p:nvSpPr>
        <p:spPr>
          <a:xfrm>
            <a:off x="58994" y="1426741"/>
            <a:ext cx="8985502" cy="2610843"/>
          </a:xfrm>
          <a:prstGeom prst="rect">
            <a:avLst/>
          </a:prstGeom>
          <a:noFill/>
        </p:spPr>
        <p:txBody>
          <a:bodyPr wrap="square">
            <a:spAutoFit/>
          </a:bodyPr>
          <a:lstStyle/>
          <a:p>
            <a:pPr>
              <a:lnSpc>
                <a:spcPct val="150000"/>
              </a:lnSpc>
            </a:pPr>
            <a:r>
              <a:rPr lang="en-US" sz="2800" b="1" dirty="0">
                <a:latin typeface="+mj-lt"/>
              </a:rPr>
              <a:t>Encrypt the Message</a:t>
            </a:r>
          </a:p>
          <a:p>
            <a:pPr marL="668338"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Pads</a:t>
            </a:r>
            <a:r>
              <a:rPr kumimoji="0" lang="en-US" altLang="en-US" sz="2800" b="0" i="0" u="none" strike="noStrike" cap="none" normalizeH="0" baseline="0" dirty="0">
                <a:ln>
                  <a:noFill/>
                </a:ln>
                <a:solidFill>
                  <a:schemeClr val="tx1"/>
                </a:solidFill>
                <a:effectLst/>
                <a:latin typeface="+mj-lt"/>
              </a:rPr>
              <a:t> the message to a </a:t>
            </a:r>
            <a:r>
              <a:rPr kumimoji="0" lang="en-US" altLang="en-US" sz="2800" b="1" i="0" u="none" strike="noStrike" cap="none" normalizeH="0" baseline="0" dirty="0">
                <a:ln>
                  <a:noFill/>
                </a:ln>
                <a:solidFill>
                  <a:schemeClr val="tx1"/>
                </a:solidFill>
                <a:effectLst/>
                <a:latin typeface="+mj-lt"/>
              </a:rPr>
              <a:t>multiple of 16 bytes</a:t>
            </a:r>
            <a:r>
              <a:rPr kumimoji="0" lang="en-US" altLang="en-US" sz="2800" b="0" i="0" u="none" strike="noStrike" cap="none" normalizeH="0" baseline="0" dirty="0">
                <a:ln>
                  <a:noFill/>
                </a:ln>
                <a:solidFill>
                  <a:schemeClr val="tx1"/>
                </a:solidFill>
                <a:effectLst/>
                <a:latin typeface="+mj-lt"/>
              </a:rPr>
              <a:t>. </a:t>
            </a:r>
          </a:p>
          <a:p>
            <a:pPr marL="668338"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Encrypts the </a:t>
            </a:r>
            <a:r>
              <a:rPr kumimoji="0" lang="en-US" altLang="en-US" sz="2800" b="1" i="0" u="none" strike="noStrike" cap="none" normalizeH="0" baseline="0" dirty="0">
                <a:ln>
                  <a:noFill/>
                </a:ln>
                <a:solidFill>
                  <a:schemeClr val="tx1"/>
                </a:solidFill>
                <a:effectLst/>
                <a:latin typeface="+mj-lt"/>
              </a:rPr>
              <a:t>padded message</a:t>
            </a:r>
            <a:r>
              <a:rPr kumimoji="0" lang="en-US" altLang="en-US" sz="2800" b="0" i="0" u="none" strike="noStrike" cap="none" normalizeH="0" baseline="0" dirty="0">
                <a:ln>
                  <a:noFill/>
                </a:ln>
                <a:solidFill>
                  <a:schemeClr val="tx1"/>
                </a:solidFill>
                <a:effectLst/>
                <a:latin typeface="+mj-lt"/>
              </a:rPr>
              <a:t> using AES. </a:t>
            </a:r>
          </a:p>
          <a:p>
            <a:pPr marL="668338"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Base64 encodes</a:t>
            </a:r>
            <a:r>
              <a:rPr kumimoji="0" lang="en-US" altLang="en-US" sz="2800" b="0" i="0" u="none" strike="noStrike" cap="none" normalizeH="0" baseline="0" dirty="0">
                <a:ln>
                  <a:noFill/>
                </a:ln>
                <a:solidFill>
                  <a:schemeClr val="tx1"/>
                </a:solidFill>
                <a:effectLst/>
                <a:latin typeface="+mj-lt"/>
              </a:rPr>
              <a:t> the output so it's printable.</a:t>
            </a:r>
            <a:endParaRPr lang="en-AU" sz="2800" dirty="0">
              <a:latin typeface="+mj-lt"/>
            </a:endParaRPr>
          </a:p>
        </p:txBody>
      </p:sp>
    </p:spTree>
    <p:extLst>
      <p:ext uri="{BB962C8B-B14F-4D97-AF65-F5344CB8AC3E}">
        <p14:creationId xmlns:p14="http://schemas.microsoft.com/office/powerpoint/2010/main" val="2085563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73B2F-9AE4-AACC-1E81-E4C2B44D8C1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EEA16E4-1781-ECE6-11E0-07E9E05056B4}"/>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37</a:t>
            </a:fld>
            <a:r>
              <a:rPr spc="215" dirty="0"/>
              <a:t> </a:t>
            </a:r>
            <a:r>
              <a:rPr spc="-50" dirty="0"/>
              <a:t>|</a:t>
            </a:r>
          </a:p>
        </p:txBody>
      </p:sp>
      <p:sp>
        <p:nvSpPr>
          <p:cNvPr id="10" name="TextBox 9">
            <a:extLst>
              <a:ext uri="{FF2B5EF4-FFF2-40B4-BE49-F238E27FC236}">
                <a16:creationId xmlns:a16="http://schemas.microsoft.com/office/drawing/2014/main" id="{D9AB902A-09E7-0E68-5CB0-4DD56BDE64CE}"/>
              </a:ext>
            </a:extLst>
          </p:cNvPr>
          <p:cNvSpPr txBox="1"/>
          <p:nvPr/>
        </p:nvSpPr>
        <p:spPr>
          <a:xfrm>
            <a:off x="24580" y="22706"/>
            <a:ext cx="9160726" cy="1446550"/>
          </a:xfrm>
          <a:prstGeom prst="rect">
            <a:avLst/>
          </a:prstGeom>
          <a:solidFill>
            <a:schemeClr val="tx1"/>
          </a:solidFill>
        </p:spPr>
        <p:txBody>
          <a:bodyPr wrap="square">
            <a:spAutoFit/>
          </a:bodyPr>
          <a:lstStyle/>
          <a:p>
            <a:pPr>
              <a:buNone/>
            </a:pPr>
            <a:r>
              <a:rPr lang="en-US" sz="2200" b="0" dirty="0">
                <a:solidFill>
                  <a:srgbClr val="DCDCAA"/>
                </a:solidFill>
                <a:effectLst/>
                <a:latin typeface="Consolas" panose="020B0609020204030204" pitchFamily="49" charset="0"/>
              </a:rPr>
              <a:t>print</a:t>
            </a:r>
            <a:r>
              <a:rPr lang="en-US" sz="2200" b="0" dirty="0">
                <a:solidFill>
                  <a:srgbClr val="CCCCCC"/>
                </a:solidFill>
                <a:effectLst/>
                <a:latin typeface="Consolas" panose="020B0609020204030204" pitchFamily="49" charset="0"/>
              </a:rPr>
              <a:t>(</a:t>
            </a:r>
            <a:r>
              <a:rPr lang="en-US" sz="2200" b="0" dirty="0" err="1">
                <a:solidFill>
                  <a:srgbClr val="569CD6"/>
                </a:solidFill>
                <a:effectLst/>
                <a:latin typeface="Consolas" panose="020B0609020204030204" pitchFamily="49" charset="0"/>
              </a:rPr>
              <a:t>f</a:t>
            </a:r>
            <a:r>
              <a:rPr lang="en-US" sz="2200" b="0" dirty="0" err="1">
                <a:solidFill>
                  <a:srgbClr val="CE9178"/>
                </a:solidFill>
                <a:effectLst/>
                <a:latin typeface="Consolas" panose="020B0609020204030204" pitchFamily="49" charset="0"/>
              </a:rPr>
              <a:t>"Encrypted</a:t>
            </a:r>
            <a:r>
              <a:rPr lang="en-US" sz="2200" b="0" dirty="0">
                <a:solidFill>
                  <a:srgbClr val="CE9178"/>
                </a:solidFill>
                <a:effectLst/>
                <a:latin typeface="Consolas" panose="020B0609020204030204" pitchFamily="49" charset="0"/>
              </a:rPr>
              <a:t>: </a:t>
            </a:r>
            <a:r>
              <a:rPr lang="en-US" sz="2200" b="0" dirty="0">
                <a:solidFill>
                  <a:srgbClr val="569CD6"/>
                </a:solidFill>
                <a:effectLst/>
                <a:latin typeface="Consolas" panose="020B0609020204030204" pitchFamily="49" charset="0"/>
              </a:rPr>
              <a:t>{</a:t>
            </a:r>
            <a:r>
              <a:rPr lang="en-US" sz="2200" b="0" dirty="0" err="1">
                <a:solidFill>
                  <a:srgbClr val="CCCCCC"/>
                </a:solidFill>
                <a:effectLst/>
                <a:latin typeface="Consolas" panose="020B0609020204030204" pitchFamily="49" charset="0"/>
              </a:rPr>
              <a:t>encrypted_text.decode</a:t>
            </a:r>
            <a:r>
              <a:rPr lang="en-US" sz="2200" b="0" dirty="0">
                <a:solidFill>
                  <a:srgbClr val="CCCCCC"/>
                </a:solidFill>
                <a:effectLst/>
                <a:latin typeface="Consolas" panose="020B0609020204030204" pitchFamily="49" charset="0"/>
              </a:rPr>
              <a:t>()</a:t>
            </a:r>
            <a:r>
              <a:rPr lang="en-US" sz="2200" b="0" dirty="0">
                <a:solidFill>
                  <a:srgbClr val="569CD6"/>
                </a:solidFill>
                <a:effectLst/>
                <a:latin typeface="Consolas" panose="020B0609020204030204" pitchFamily="49" charset="0"/>
              </a:rPr>
              <a:t>}</a:t>
            </a:r>
            <a:r>
              <a:rPr lang="en-US" sz="2200" b="0" dirty="0">
                <a:solidFill>
                  <a:srgbClr val="CE9178"/>
                </a:solidFill>
                <a:effectLst/>
                <a:latin typeface="Consolas" panose="020B0609020204030204" pitchFamily="49" charset="0"/>
              </a:rPr>
              <a:t>"</a:t>
            </a:r>
            <a:r>
              <a:rPr lang="en-US" sz="2200" b="0" dirty="0">
                <a:solidFill>
                  <a:srgbClr val="CCCCCC"/>
                </a:solidFill>
                <a:effectLst/>
                <a:latin typeface="Consolas" panose="020B0609020204030204" pitchFamily="49" charset="0"/>
              </a:rPr>
              <a:t>)</a:t>
            </a:r>
          </a:p>
          <a:p>
            <a:pPr>
              <a:buNone/>
            </a:pPr>
            <a:r>
              <a:rPr lang="en-US" sz="2200" b="0" dirty="0" err="1">
                <a:solidFill>
                  <a:srgbClr val="CCCCCC"/>
                </a:solidFill>
                <a:effectLst/>
                <a:latin typeface="Consolas" panose="020B0609020204030204" pitchFamily="49" charset="0"/>
              </a:rPr>
              <a:t>decrypted_text</a:t>
            </a:r>
            <a:r>
              <a:rPr lang="en-US" sz="2200" b="0" dirty="0">
                <a:solidFill>
                  <a:srgbClr val="CCCCCC"/>
                </a:solidFill>
                <a:effectLst/>
                <a:latin typeface="Consolas" panose="020B0609020204030204" pitchFamily="49" charset="0"/>
              </a:rPr>
              <a:t> </a:t>
            </a:r>
            <a:r>
              <a:rPr lang="en-US" sz="2200" b="0" dirty="0">
                <a:solidFill>
                  <a:srgbClr val="D4D4D4"/>
                </a:solidFill>
                <a:effectLst/>
                <a:latin typeface="Consolas" panose="020B0609020204030204" pitchFamily="49" charset="0"/>
              </a:rPr>
              <a:t>=</a:t>
            </a:r>
            <a:r>
              <a:rPr lang="en-US" sz="2200" b="0" dirty="0">
                <a:solidFill>
                  <a:srgbClr val="CCCCCC"/>
                </a:solidFill>
                <a:effectLst/>
                <a:latin typeface="Consolas" panose="020B0609020204030204" pitchFamily="49" charset="0"/>
              </a:rPr>
              <a:t> </a:t>
            </a:r>
            <a:r>
              <a:rPr lang="en-US" sz="2200" b="0" dirty="0" err="1">
                <a:solidFill>
                  <a:srgbClr val="CCCCCC"/>
                </a:solidFill>
                <a:effectLst/>
                <a:latin typeface="Consolas" panose="020B0609020204030204" pitchFamily="49" charset="0"/>
              </a:rPr>
              <a:t>cipher.decrypt</a:t>
            </a:r>
            <a:r>
              <a:rPr lang="en-US" sz="2200" b="0" dirty="0">
                <a:solidFill>
                  <a:srgbClr val="CCCCCC"/>
                </a:solidFill>
                <a:effectLst/>
                <a:latin typeface="Consolas" panose="020B0609020204030204" pitchFamily="49" charset="0"/>
              </a:rPr>
              <a:t>(base64.b64decode(</a:t>
            </a:r>
            <a:r>
              <a:rPr lang="en-US" sz="2200" b="0" dirty="0" err="1">
                <a:solidFill>
                  <a:srgbClr val="CCCCCC"/>
                </a:solidFill>
                <a:effectLst/>
                <a:latin typeface="Consolas" panose="020B0609020204030204" pitchFamily="49" charset="0"/>
              </a:rPr>
              <a:t>encrypted_text</a:t>
            </a:r>
            <a:r>
              <a:rPr lang="en-US" sz="2200" b="0" dirty="0">
                <a:solidFill>
                  <a:srgbClr val="CCCCCC"/>
                </a:solidFill>
                <a:effectLst/>
                <a:latin typeface="Consolas" panose="020B0609020204030204" pitchFamily="49" charset="0"/>
              </a:rPr>
              <a:t>)).decode().strip()</a:t>
            </a:r>
          </a:p>
        </p:txBody>
      </p:sp>
      <p:sp>
        <p:nvSpPr>
          <p:cNvPr id="5" name="TextBox 4">
            <a:extLst>
              <a:ext uri="{FF2B5EF4-FFF2-40B4-BE49-F238E27FC236}">
                <a16:creationId xmlns:a16="http://schemas.microsoft.com/office/drawing/2014/main" id="{5F2EFADC-2382-A719-E4B1-9DB74E049FB9}"/>
              </a:ext>
            </a:extLst>
          </p:cNvPr>
          <p:cNvSpPr txBox="1"/>
          <p:nvPr/>
        </p:nvSpPr>
        <p:spPr>
          <a:xfrm>
            <a:off x="24580" y="1255359"/>
            <a:ext cx="9134168" cy="3903504"/>
          </a:xfrm>
          <a:prstGeom prst="rect">
            <a:avLst/>
          </a:prstGeom>
          <a:noFill/>
        </p:spPr>
        <p:txBody>
          <a:bodyPr wrap="square">
            <a:spAutoFit/>
          </a:bodyPr>
          <a:lstStyle/>
          <a:p>
            <a:pPr>
              <a:lnSpc>
                <a:spcPct val="150000"/>
              </a:lnSpc>
            </a:pPr>
            <a:r>
              <a:rPr lang="en-US" sz="2800" dirty="0">
                <a:latin typeface="+mj-lt"/>
              </a:rPr>
              <a:t>Print Encrypted Message</a:t>
            </a:r>
          </a:p>
          <a:p>
            <a:pPr>
              <a:lnSpc>
                <a:spcPct val="150000"/>
              </a:lnSpc>
            </a:pPr>
            <a:r>
              <a:rPr lang="en-US" sz="2800" dirty="0">
                <a:latin typeface="+mj-lt"/>
              </a:rPr>
              <a:t>Displays the </a:t>
            </a:r>
            <a:r>
              <a:rPr lang="en-US" sz="2800" b="1" dirty="0">
                <a:latin typeface="+mj-lt"/>
              </a:rPr>
              <a:t>encrypted message</a:t>
            </a:r>
            <a:r>
              <a:rPr lang="en-US" sz="2800" dirty="0">
                <a:latin typeface="+mj-lt"/>
              </a:rPr>
              <a:t> in Base64 format.</a:t>
            </a:r>
          </a:p>
          <a:p>
            <a:pPr>
              <a:lnSpc>
                <a:spcPct val="150000"/>
              </a:lnSpc>
            </a:pPr>
            <a:r>
              <a:rPr lang="en-US" sz="2800" dirty="0">
                <a:latin typeface="+mj-lt"/>
              </a:rPr>
              <a:t>Decrypt the Message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Base64 decodes</a:t>
            </a:r>
            <a:r>
              <a:rPr kumimoji="0" lang="en-US" altLang="en-US" sz="2800" b="0" i="0" u="none" strike="noStrike" cap="none" normalizeH="0" baseline="0" dirty="0">
                <a:ln>
                  <a:noFill/>
                </a:ln>
                <a:solidFill>
                  <a:schemeClr val="tx1"/>
                </a:solidFill>
                <a:effectLst/>
                <a:latin typeface="+mj-lt"/>
              </a:rPr>
              <a:t> the encrypted text.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Decrypts</a:t>
            </a:r>
            <a:r>
              <a:rPr kumimoji="0" lang="en-US" altLang="en-US" sz="2800" b="0" i="0" u="none" strike="noStrike" cap="none" normalizeH="0" baseline="0" dirty="0">
                <a:ln>
                  <a:noFill/>
                </a:ln>
                <a:solidFill>
                  <a:schemeClr val="tx1"/>
                </a:solidFill>
                <a:effectLst/>
                <a:latin typeface="+mj-lt"/>
              </a:rPr>
              <a:t> it using the same AES key.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Removes padding</a:t>
            </a:r>
            <a:r>
              <a:rPr kumimoji="0" lang="en-US" altLang="en-US" sz="2800" b="0" i="0" u="none" strike="noStrike" cap="none" normalizeH="0" baseline="0" dirty="0">
                <a:ln>
                  <a:noFill/>
                </a:ln>
                <a:solidFill>
                  <a:schemeClr val="tx1"/>
                </a:solidFill>
                <a:effectLst/>
                <a:latin typeface="+mj-lt"/>
              </a:rPr>
              <a:t> with .strip() to get the original message. </a:t>
            </a:r>
          </a:p>
        </p:txBody>
      </p:sp>
    </p:spTree>
    <p:extLst>
      <p:ext uri="{BB962C8B-B14F-4D97-AF65-F5344CB8AC3E}">
        <p14:creationId xmlns:p14="http://schemas.microsoft.com/office/powerpoint/2010/main" val="1524781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88E37-417C-6A41-DE77-2B38C55341FB}"/>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A2CBBF5-432E-F0E0-33A0-944E19010679}"/>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38</a:t>
            </a:fld>
            <a:r>
              <a:rPr spc="215" dirty="0"/>
              <a:t> </a:t>
            </a:r>
            <a:r>
              <a:rPr spc="-50" dirty="0"/>
              <a:t>|</a:t>
            </a:r>
          </a:p>
        </p:txBody>
      </p:sp>
      <p:sp>
        <p:nvSpPr>
          <p:cNvPr id="10" name="TextBox 9">
            <a:extLst>
              <a:ext uri="{FF2B5EF4-FFF2-40B4-BE49-F238E27FC236}">
                <a16:creationId xmlns:a16="http://schemas.microsoft.com/office/drawing/2014/main" id="{12F5CA4B-12E5-24DB-00CF-2D5E5F27F612}"/>
              </a:ext>
            </a:extLst>
          </p:cNvPr>
          <p:cNvSpPr txBox="1"/>
          <p:nvPr/>
        </p:nvSpPr>
        <p:spPr>
          <a:xfrm>
            <a:off x="24580" y="22706"/>
            <a:ext cx="9160726" cy="430887"/>
          </a:xfrm>
          <a:prstGeom prst="rect">
            <a:avLst/>
          </a:prstGeom>
          <a:solidFill>
            <a:schemeClr val="tx1"/>
          </a:solidFill>
        </p:spPr>
        <p:txBody>
          <a:bodyPr wrap="square">
            <a:spAutoFit/>
          </a:bodyPr>
          <a:lstStyle/>
          <a:p>
            <a:pPr>
              <a:buNone/>
            </a:pPr>
            <a:r>
              <a:rPr lang="en-US" sz="2200" b="0" dirty="0">
                <a:solidFill>
                  <a:srgbClr val="DCDCAA"/>
                </a:solidFill>
                <a:effectLst/>
                <a:latin typeface="Consolas" panose="020B0609020204030204" pitchFamily="49" charset="0"/>
              </a:rPr>
              <a:t>print</a:t>
            </a:r>
            <a:r>
              <a:rPr lang="en-US" sz="2200" b="0" dirty="0">
                <a:solidFill>
                  <a:srgbClr val="CCCCCC"/>
                </a:solidFill>
                <a:effectLst/>
                <a:latin typeface="Consolas" panose="020B0609020204030204" pitchFamily="49" charset="0"/>
              </a:rPr>
              <a:t>(</a:t>
            </a:r>
            <a:r>
              <a:rPr lang="en-US" sz="2200" b="0" dirty="0" err="1">
                <a:solidFill>
                  <a:srgbClr val="569CD6"/>
                </a:solidFill>
                <a:effectLst/>
                <a:latin typeface="Consolas" panose="020B0609020204030204" pitchFamily="49" charset="0"/>
              </a:rPr>
              <a:t>f</a:t>
            </a:r>
            <a:r>
              <a:rPr lang="en-US" sz="2200" b="0" dirty="0" err="1">
                <a:solidFill>
                  <a:srgbClr val="CE9178"/>
                </a:solidFill>
                <a:effectLst/>
                <a:latin typeface="Consolas" panose="020B0609020204030204" pitchFamily="49" charset="0"/>
              </a:rPr>
              <a:t>"Decrypted</a:t>
            </a:r>
            <a:r>
              <a:rPr lang="en-US" sz="2200" b="0" dirty="0">
                <a:solidFill>
                  <a:srgbClr val="CE9178"/>
                </a:solidFill>
                <a:effectLst/>
                <a:latin typeface="Consolas" panose="020B0609020204030204" pitchFamily="49" charset="0"/>
              </a:rPr>
              <a:t>: </a:t>
            </a:r>
            <a:r>
              <a:rPr lang="en-US" sz="2200" b="0" dirty="0">
                <a:solidFill>
                  <a:srgbClr val="569CD6"/>
                </a:solidFill>
                <a:effectLst/>
                <a:latin typeface="Consolas" panose="020B0609020204030204" pitchFamily="49" charset="0"/>
              </a:rPr>
              <a:t>{</a:t>
            </a:r>
            <a:r>
              <a:rPr lang="en-US" sz="2200" b="0" dirty="0" err="1">
                <a:solidFill>
                  <a:srgbClr val="CCCCCC"/>
                </a:solidFill>
                <a:effectLst/>
                <a:latin typeface="Consolas" panose="020B0609020204030204" pitchFamily="49" charset="0"/>
              </a:rPr>
              <a:t>decrypted_text</a:t>
            </a:r>
            <a:r>
              <a:rPr lang="en-US" sz="2200" b="0" dirty="0">
                <a:solidFill>
                  <a:srgbClr val="569CD6"/>
                </a:solidFill>
                <a:effectLst/>
                <a:latin typeface="Consolas" panose="020B0609020204030204" pitchFamily="49" charset="0"/>
              </a:rPr>
              <a:t>}</a:t>
            </a:r>
            <a:r>
              <a:rPr lang="en-US" sz="2200" b="0" dirty="0">
                <a:solidFill>
                  <a:srgbClr val="CE9178"/>
                </a:solidFill>
                <a:effectLst/>
                <a:latin typeface="Consolas" panose="020B0609020204030204" pitchFamily="49" charset="0"/>
              </a:rPr>
              <a:t>"</a:t>
            </a:r>
            <a:r>
              <a:rPr lang="en-US" sz="2200" b="0" dirty="0">
                <a:solidFill>
                  <a:srgbClr val="CCCCCC"/>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39614E8-ADCA-9AA7-B4E8-D362933FB694}"/>
              </a:ext>
            </a:extLst>
          </p:cNvPr>
          <p:cNvSpPr txBox="1"/>
          <p:nvPr/>
        </p:nvSpPr>
        <p:spPr>
          <a:xfrm>
            <a:off x="24580" y="1255359"/>
            <a:ext cx="9134168" cy="1315425"/>
          </a:xfrm>
          <a:prstGeom prst="rect">
            <a:avLst/>
          </a:prstGeom>
          <a:noFill/>
        </p:spPr>
        <p:txBody>
          <a:bodyPr wrap="square">
            <a:spAutoFit/>
          </a:bodyPr>
          <a:lstStyle/>
          <a:p>
            <a:pPr>
              <a:lnSpc>
                <a:spcPct val="150000"/>
              </a:lnSpc>
            </a:pPr>
            <a:r>
              <a:rPr lang="en-US" sz="2800" dirty="0">
                <a:latin typeface="+mj-lt"/>
              </a:rPr>
              <a:t>Print Encrypted Message</a:t>
            </a:r>
          </a:p>
          <a:p>
            <a:pPr>
              <a:lnSpc>
                <a:spcPct val="150000"/>
              </a:lnSpc>
            </a:pPr>
            <a:r>
              <a:rPr lang="en-US" sz="2800" dirty="0">
                <a:latin typeface="+mj-lt"/>
              </a:rPr>
              <a:t>Displays the </a:t>
            </a:r>
            <a:r>
              <a:rPr lang="en-US" sz="2800" b="1" dirty="0">
                <a:latin typeface="+mj-lt"/>
              </a:rPr>
              <a:t>original message</a:t>
            </a:r>
            <a:r>
              <a:rPr lang="en-US" sz="2800" dirty="0">
                <a:latin typeface="+mj-lt"/>
              </a:rPr>
              <a:t> after decryption.</a:t>
            </a:r>
            <a:endParaRPr kumimoji="0" lang="en-US" altLang="en-US" sz="2800" b="0" i="0" u="none" strike="noStrike" cap="none" normalizeH="0" baseline="0" dirty="0">
              <a:ln>
                <a:noFill/>
              </a:ln>
              <a:solidFill>
                <a:schemeClr val="tx1"/>
              </a:solidFill>
              <a:effectLst/>
              <a:latin typeface="+mj-lt"/>
            </a:endParaRPr>
          </a:p>
        </p:txBody>
      </p:sp>
      <p:pic>
        <p:nvPicPr>
          <p:cNvPr id="3" name="Picture 2">
            <a:extLst>
              <a:ext uri="{FF2B5EF4-FFF2-40B4-BE49-F238E27FC236}">
                <a16:creationId xmlns:a16="http://schemas.microsoft.com/office/drawing/2014/main" id="{8C338541-80B0-AA7C-3926-78A5EC982DBE}"/>
              </a:ext>
            </a:extLst>
          </p:cNvPr>
          <p:cNvPicPr>
            <a:picLocks noChangeAspect="1"/>
          </p:cNvPicPr>
          <p:nvPr/>
        </p:nvPicPr>
        <p:blipFill>
          <a:blip r:embed="rId2"/>
          <a:srcRect l="54166" t="39630" r="-183" b="45556"/>
          <a:stretch/>
        </p:blipFill>
        <p:spPr>
          <a:xfrm>
            <a:off x="3748548" y="476330"/>
            <a:ext cx="5410200" cy="1025324"/>
          </a:xfrm>
          <a:prstGeom prst="rect">
            <a:avLst/>
          </a:prstGeom>
          <a:ln w="28575">
            <a:solidFill>
              <a:srgbClr val="FF0000"/>
            </a:solidFill>
          </a:ln>
        </p:spPr>
      </p:pic>
    </p:spTree>
    <p:extLst>
      <p:ext uri="{BB962C8B-B14F-4D97-AF65-F5344CB8AC3E}">
        <p14:creationId xmlns:p14="http://schemas.microsoft.com/office/powerpoint/2010/main" val="2454711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952CA-D834-6B88-CB51-23D9E71169B0}"/>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08CD516F-5817-CC55-4EBE-7FED1EACD9A4}"/>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39</a:t>
            </a:fld>
            <a:r>
              <a:rPr spc="215" dirty="0"/>
              <a:t> </a:t>
            </a:r>
            <a:r>
              <a:rPr spc="-50" dirty="0"/>
              <a:t>|</a:t>
            </a:r>
          </a:p>
        </p:txBody>
      </p:sp>
      <p:sp>
        <p:nvSpPr>
          <p:cNvPr id="5" name="TextBox 4">
            <a:extLst>
              <a:ext uri="{FF2B5EF4-FFF2-40B4-BE49-F238E27FC236}">
                <a16:creationId xmlns:a16="http://schemas.microsoft.com/office/drawing/2014/main" id="{B58919E3-3302-9044-D456-B526068D0A47}"/>
              </a:ext>
            </a:extLst>
          </p:cNvPr>
          <p:cNvSpPr txBox="1"/>
          <p:nvPr/>
        </p:nvSpPr>
        <p:spPr>
          <a:xfrm>
            <a:off x="9832" y="621440"/>
            <a:ext cx="9134168" cy="3900620"/>
          </a:xfrm>
          <a:prstGeom prst="rect">
            <a:avLst/>
          </a:prstGeom>
          <a:noFill/>
        </p:spPr>
        <p:txBody>
          <a:bodyPr wrap="square">
            <a:spAutoFit/>
          </a:bodyPr>
          <a:lstStyle/>
          <a:p>
            <a:pPr>
              <a:lnSpc>
                <a:spcPct val="150000"/>
              </a:lnSpc>
              <a:buNone/>
            </a:pPr>
            <a:r>
              <a:rPr lang="en-US" sz="2800" b="1" dirty="0">
                <a:latin typeface="+mj-lt"/>
              </a:rPr>
              <a:t>Key Takeaways:</a:t>
            </a:r>
          </a:p>
          <a:p>
            <a:pPr marL="658813" indent="-457200">
              <a:lnSpc>
                <a:spcPct val="150000"/>
              </a:lnSpc>
              <a:buFont typeface="Wingdings" panose="05000000000000000000" pitchFamily="2" charset="2"/>
              <a:buChar char="ü"/>
            </a:pPr>
            <a:r>
              <a:rPr lang="en-US" sz="2800" dirty="0">
                <a:latin typeface="+mj-lt"/>
              </a:rPr>
              <a:t>Uses </a:t>
            </a:r>
            <a:r>
              <a:rPr lang="en-US" sz="2800" b="1" dirty="0">
                <a:latin typeface="+mj-lt"/>
              </a:rPr>
              <a:t>AES encryption (ECB mode)</a:t>
            </a:r>
            <a:r>
              <a:rPr lang="en-US" sz="2800" dirty="0">
                <a:latin typeface="+mj-lt"/>
              </a:rPr>
              <a:t> for securing a message.</a:t>
            </a:r>
          </a:p>
          <a:p>
            <a:pPr marL="658813" indent="-457200">
              <a:lnSpc>
                <a:spcPct val="150000"/>
              </a:lnSpc>
              <a:buFont typeface="Wingdings" panose="05000000000000000000" pitchFamily="2" charset="2"/>
              <a:buChar char="ü"/>
            </a:pPr>
            <a:r>
              <a:rPr lang="en-US" sz="2800" b="1" dirty="0">
                <a:latin typeface="+mj-lt"/>
              </a:rPr>
              <a:t>Base64 encoding</a:t>
            </a:r>
            <a:r>
              <a:rPr lang="en-US" sz="2800" dirty="0">
                <a:latin typeface="+mj-lt"/>
              </a:rPr>
              <a:t> ensures the encrypted text is readable.</a:t>
            </a:r>
          </a:p>
          <a:p>
            <a:pPr marL="658813" indent="-457200">
              <a:lnSpc>
                <a:spcPct val="150000"/>
              </a:lnSpc>
              <a:buFont typeface="Wingdings" panose="05000000000000000000" pitchFamily="2" charset="2"/>
              <a:buChar char="ü"/>
            </a:pPr>
            <a:r>
              <a:rPr lang="en-US" sz="2800" b="1" dirty="0">
                <a:latin typeface="+mj-lt"/>
              </a:rPr>
              <a:t>Padding</a:t>
            </a:r>
            <a:r>
              <a:rPr lang="en-US" sz="2800" dirty="0">
                <a:latin typeface="+mj-lt"/>
              </a:rPr>
              <a:t> makes the message compatible with AES block size.</a:t>
            </a:r>
          </a:p>
          <a:p>
            <a:pPr marL="658813" indent="-457200">
              <a:lnSpc>
                <a:spcPct val="150000"/>
              </a:lnSpc>
              <a:buFont typeface="Wingdings" panose="05000000000000000000" pitchFamily="2" charset="2"/>
              <a:buChar char="ü"/>
            </a:pPr>
            <a:r>
              <a:rPr lang="en-US" sz="2800" b="1" dirty="0">
                <a:latin typeface="+mj-lt"/>
              </a:rPr>
              <a:t>Decryption restores the original message</a:t>
            </a:r>
            <a:r>
              <a:rPr lang="en-US" sz="2800" dirty="0">
                <a:latin typeface="+mj-lt"/>
              </a:rPr>
              <a:t>.</a:t>
            </a:r>
          </a:p>
        </p:txBody>
      </p:sp>
    </p:spTree>
    <p:extLst>
      <p:ext uri="{BB962C8B-B14F-4D97-AF65-F5344CB8AC3E}">
        <p14:creationId xmlns:p14="http://schemas.microsoft.com/office/powerpoint/2010/main" val="1611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345" y="396620"/>
            <a:ext cx="1704339" cy="467995"/>
          </a:xfrm>
          <a:prstGeom prst="rect">
            <a:avLst/>
          </a:prstGeom>
        </p:spPr>
        <p:txBody>
          <a:bodyPr vert="horz" wrap="square" lIns="0" tIns="13335" rIns="0" bIns="0" rtlCol="0">
            <a:spAutoFit/>
          </a:bodyPr>
          <a:lstStyle/>
          <a:p>
            <a:pPr marL="12700">
              <a:lnSpc>
                <a:spcPct val="100000"/>
              </a:lnSpc>
              <a:spcBef>
                <a:spcPts val="105"/>
              </a:spcBef>
            </a:pPr>
            <a:r>
              <a:rPr sz="2900" spc="-10" dirty="0"/>
              <a:t>References</a:t>
            </a:r>
            <a:endParaRPr sz="2900"/>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4</a:t>
            </a:fld>
            <a:r>
              <a:rPr spc="215" dirty="0"/>
              <a:t> </a:t>
            </a:r>
            <a:r>
              <a:rPr spc="-50" dirty="0"/>
              <a:t>|</a:t>
            </a:r>
          </a:p>
        </p:txBody>
      </p:sp>
      <p:sp>
        <p:nvSpPr>
          <p:cNvPr id="3" name="object 3"/>
          <p:cNvSpPr txBox="1"/>
          <p:nvPr/>
        </p:nvSpPr>
        <p:spPr>
          <a:xfrm>
            <a:off x="428345" y="1582674"/>
            <a:ext cx="6960234" cy="2038350"/>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3C3935"/>
                </a:solidFill>
                <a:latin typeface="Arial"/>
                <a:cs typeface="Arial"/>
              </a:rPr>
              <a:t>This</a:t>
            </a:r>
            <a:r>
              <a:rPr sz="2000" b="1" spc="-25" dirty="0">
                <a:solidFill>
                  <a:srgbClr val="3C3935"/>
                </a:solidFill>
                <a:latin typeface="Arial"/>
                <a:cs typeface="Arial"/>
              </a:rPr>
              <a:t> </a:t>
            </a:r>
            <a:r>
              <a:rPr sz="2000" b="1" dirty="0">
                <a:solidFill>
                  <a:srgbClr val="3C3935"/>
                </a:solidFill>
                <a:latin typeface="Arial"/>
                <a:cs typeface="Arial"/>
              </a:rPr>
              <a:t>lecture</a:t>
            </a:r>
            <a:r>
              <a:rPr sz="2000" b="1" spc="-45" dirty="0">
                <a:solidFill>
                  <a:srgbClr val="3C3935"/>
                </a:solidFill>
                <a:latin typeface="Arial"/>
                <a:cs typeface="Arial"/>
              </a:rPr>
              <a:t> </a:t>
            </a:r>
            <a:r>
              <a:rPr sz="2000" b="1" dirty="0">
                <a:solidFill>
                  <a:srgbClr val="3C3935"/>
                </a:solidFill>
                <a:latin typeface="Arial"/>
                <a:cs typeface="Arial"/>
              </a:rPr>
              <a:t>is</a:t>
            </a:r>
            <a:r>
              <a:rPr sz="2000" b="1" spc="-25" dirty="0">
                <a:solidFill>
                  <a:srgbClr val="3C3935"/>
                </a:solidFill>
                <a:latin typeface="Arial"/>
                <a:cs typeface="Arial"/>
              </a:rPr>
              <a:t> </a:t>
            </a:r>
            <a:r>
              <a:rPr sz="2000" b="1" dirty="0">
                <a:solidFill>
                  <a:srgbClr val="3C3935"/>
                </a:solidFill>
                <a:latin typeface="Arial"/>
                <a:cs typeface="Arial"/>
              </a:rPr>
              <a:t>based</a:t>
            </a:r>
            <a:r>
              <a:rPr sz="2000" b="1" spc="-25" dirty="0">
                <a:solidFill>
                  <a:srgbClr val="3C3935"/>
                </a:solidFill>
                <a:latin typeface="Arial"/>
                <a:cs typeface="Arial"/>
              </a:rPr>
              <a:t> on</a:t>
            </a:r>
            <a:endParaRPr sz="2000">
              <a:latin typeface="Arial"/>
              <a:cs typeface="Arial"/>
            </a:endParaRPr>
          </a:p>
          <a:p>
            <a:pPr>
              <a:lnSpc>
                <a:spcPct val="100000"/>
              </a:lnSpc>
              <a:spcBef>
                <a:spcPts val="2020"/>
              </a:spcBef>
            </a:pPr>
            <a:endParaRPr sz="2000">
              <a:latin typeface="Arial"/>
              <a:cs typeface="Arial"/>
            </a:endParaRPr>
          </a:p>
          <a:p>
            <a:pPr marL="12700">
              <a:lnSpc>
                <a:spcPct val="100000"/>
              </a:lnSpc>
            </a:pPr>
            <a:r>
              <a:rPr sz="2000" i="1" dirty="0">
                <a:solidFill>
                  <a:srgbClr val="3C3935"/>
                </a:solidFill>
                <a:latin typeface="Arial"/>
                <a:cs typeface="Arial"/>
              </a:rPr>
              <a:t>Cryptography</a:t>
            </a:r>
            <a:r>
              <a:rPr sz="2000" i="1" spc="-65" dirty="0">
                <a:solidFill>
                  <a:srgbClr val="3C3935"/>
                </a:solidFill>
                <a:latin typeface="Arial"/>
                <a:cs typeface="Arial"/>
              </a:rPr>
              <a:t> </a:t>
            </a:r>
            <a:r>
              <a:rPr sz="2000" i="1" dirty="0">
                <a:solidFill>
                  <a:srgbClr val="3C3935"/>
                </a:solidFill>
                <a:latin typeface="Arial"/>
                <a:cs typeface="Arial"/>
              </a:rPr>
              <a:t>and</a:t>
            </a:r>
            <a:r>
              <a:rPr sz="2000" i="1" spc="-35" dirty="0">
                <a:solidFill>
                  <a:srgbClr val="3C3935"/>
                </a:solidFill>
                <a:latin typeface="Arial"/>
                <a:cs typeface="Arial"/>
              </a:rPr>
              <a:t> </a:t>
            </a:r>
            <a:r>
              <a:rPr sz="2000" i="1" dirty="0">
                <a:solidFill>
                  <a:srgbClr val="3C3935"/>
                </a:solidFill>
                <a:latin typeface="Arial"/>
                <a:cs typeface="Arial"/>
              </a:rPr>
              <a:t>Network</a:t>
            </a:r>
            <a:r>
              <a:rPr sz="2000" i="1" spc="-55" dirty="0">
                <a:solidFill>
                  <a:srgbClr val="3C3935"/>
                </a:solidFill>
                <a:latin typeface="Arial"/>
                <a:cs typeface="Arial"/>
              </a:rPr>
              <a:t> </a:t>
            </a:r>
            <a:r>
              <a:rPr sz="2000" i="1" dirty="0">
                <a:solidFill>
                  <a:srgbClr val="3C3935"/>
                </a:solidFill>
                <a:latin typeface="Arial"/>
                <a:cs typeface="Arial"/>
              </a:rPr>
              <a:t>Security:</a:t>
            </a:r>
            <a:r>
              <a:rPr sz="2000" i="1" spc="-50" dirty="0">
                <a:solidFill>
                  <a:srgbClr val="3C3935"/>
                </a:solidFill>
                <a:latin typeface="Arial"/>
                <a:cs typeface="Arial"/>
              </a:rPr>
              <a:t> </a:t>
            </a:r>
            <a:r>
              <a:rPr sz="2000" i="1" dirty="0">
                <a:solidFill>
                  <a:srgbClr val="3C3935"/>
                </a:solidFill>
                <a:latin typeface="Arial"/>
                <a:cs typeface="Arial"/>
              </a:rPr>
              <a:t>Principles</a:t>
            </a:r>
            <a:r>
              <a:rPr sz="2000" i="1" spc="-35" dirty="0">
                <a:solidFill>
                  <a:srgbClr val="3C3935"/>
                </a:solidFill>
                <a:latin typeface="Arial"/>
                <a:cs typeface="Arial"/>
              </a:rPr>
              <a:t> </a:t>
            </a:r>
            <a:r>
              <a:rPr sz="2000" i="1" dirty="0">
                <a:solidFill>
                  <a:srgbClr val="3C3935"/>
                </a:solidFill>
                <a:latin typeface="Arial"/>
                <a:cs typeface="Arial"/>
              </a:rPr>
              <a:t>and</a:t>
            </a:r>
            <a:r>
              <a:rPr sz="2000" i="1" spc="-35" dirty="0">
                <a:solidFill>
                  <a:srgbClr val="3C3935"/>
                </a:solidFill>
                <a:latin typeface="Arial"/>
                <a:cs typeface="Arial"/>
              </a:rPr>
              <a:t> </a:t>
            </a:r>
            <a:r>
              <a:rPr sz="2000" i="1" spc="-10" dirty="0">
                <a:solidFill>
                  <a:srgbClr val="3C3935"/>
                </a:solidFill>
                <a:latin typeface="Arial"/>
                <a:cs typeface="Arial"/>
              </a:rPr>
              <a:t>Practices</a:t>
            </a:r>
            <a:r>
              <a:rPr sz="2000" spc="-10" dirty="0">
                <a:solidFill>
                  <a:srgbClr val="3C3935"/>
                </a:solidFill>
                <a:latin typeface="Arial"/>
                <a:cs typeface="Arial"/>
              </a:rPr>
              <a:t>,</a:t>
            </a:r>
            <a:endParaRPr sz="2000">
              <a:latin typeface="Arial"/>
              <a:cs typeface="Arial"/>
            </a:endParaRPr>
          </a:p>
          <a:p>
            <a:pPr marL="12700">
              <a:lnSpc>
                <a:spcPct val="100000"/>
              </a:lnSpc>
              <a:spcBef>
                <a:spcPts val="960"/>
              </a:spcBef>
            </a:pPr>
            <a:r>
              <a:rPr sz="2000" dirty="0">
                <a:solidFill>
                  <a:srgbClr val="3C3935"/>
                </a:solidFill>
                <a:latin typeface="Arial"/>
                <a:cs typeface="Arial"/>
              </a:rPr>
              <a:t>7th</a:t>
            </a:r>
            <a:r>
              <a:rPr sz="2000" spc="-50" dirty="0">
                <a:solidFill>
                  <a:srgbClr val="3C3935"/>
                </a:solidFill>
                <a:latin typeface="Arial"/>
                <a:cs typeface="Arial"/>
              </a:rPr>
              <a:t> </a:t>
            </a:r>
            <a:r>
              <a:rPr sz="2000" dirty="0">
                <a:solidFill>
                  <a:srgbClr val="3C3935"/>
                </a:solidFill>
                <a:latin typeface="Arial"/>
                <a:cs typeface="Arial"/>
              </a:rPr>
              <a:t>Ed,</a:t>
            </a:r>
            <a:r>
              <a:rPr sz="2000" spc="-25" dirty="0">
                <a:solidFill>
                  <a:srgbClr val="3C3935"/>
                </a:solidFill>
                <a:latin typeface="Arial"/>
                <a:cs typeface="Arial"/>
              </a:rPr>
              <a:t> </a:t>
            </a:r>
            <a:r>
              <a:rPr sz="2000" dirty="0">
                <a:solidFill>
                  <a:srgbClr val="3C3935"/>
                </a:solidFill>
                <a:latin typeface="Arial"/>
                <a:cs typeface="Arial"/>
              </a:rPr>
              <a:t>William</a:t>
            </a:r>
            <a:r>
              <a:rPr sz="2000" spc="-20" dirty="0">
                <a:solidFill>
                  <a:srgbClr val="3C3935"/>
                </a:solidFill>
                <a:latin typeface="Arial"/>
                <a:cs typeface="Arial"/>
              </a:rPr>
              <a:t> </a:t>
            </a:r>
            <a:r>
              <a:rPr sz="2000" dirty="0">
                <a:solidFill>
                  <a:srgbClr val="3C3935"/>
                </a:solidFill>
                <a:latin typeface="Arial"/>
                <a:cs typeface="Arial"/>
              </a:rPr>
              <a:t>Stallings,</a:t>
            </a:r>
            <a:r>
              <a:rPr sz="2000" spc="-20" dirty="0">
                <a:solidFill>
                  <a:srgbClr val="3C3935"/>
                </a:solidFill>
                <a:latin typeface="Arial"/>
                <a:cs typeface="Arial"/>
              </a:rPr>
              <a:t> 2017</a:t>
            </a:r>
            <a:endParaRPr sz="2000">
              <a:latin typeface="Arial"/>
              <a:cs typeface="Arial"/>
            </a:endParaRPr>
          </a:p>
          <a:p>
            <a:pPr marL="12700">
              <a:lnSpc>
                <a:spcPct val="100000"/>
              </a:lnSpc>
              <a:spcBef>
                <a:spcPts val="960"/>
              </a:spcBef>
            </a:pPr>
            <a:r>
              <a:rPr sz="2000" dirty="0">
                <a:solidFill>
                  <a:srgbClr val="FF0000"/>
                </a:solidFill>
                <a:latin typeface="Arial"/>
                <a:cs typeface="Arial"/>
              </a:rPr>
              <a:t>Chapter</a:t>
            </a:r>
            <a:r>
              <a:rPr sz="2000" spc="-40" dirty="0">
                <a:solidFill>
                  <a:srgbClr val="FF0000"/>
                </a:solidFill>
                <a:latin typeface="Arial"/>
                <a:cs typeface="Arial"/>
              </a:rPr>
              <a:t> </a:t>
            </a:r>
            <a:r>
              <a:rPr sz="2000" dirty="0">
                <a:solidFill>
                  <a:srgbClr val="FF0000"/>
                </a:solidFill>
                <a:latin typeface="Arial"/>
                <a:cs typeface="Arial"/>
              </a:rPr>
              <a:t>4,</a:t>
            </a:r>
            <a:r>
              <a:rPr sz="2000" spc="-30" dirty="0">
                <a:solidFill>
                  <a:srgbClr val="FF0000"/>
                </a:solidFill>
                <a:latin typeface="Arial"/>
                <a:cs typeface="Arial"/>
              </a:rPr>
              <a:t> </a:t>
            </a:r>
            <a:r>
              <a:rPr sz="2000" b="1" dirty="0">
                <a:solidFill>
                  <a:srgbClr val="FF0000"/>
                </a:solidFill>
                <a:latin typeface="Arial"/>
                <a:cs typeface="Arial"/>
              </a:rPr>
              <a:t>8,</a:t>
            </a:r>
            <a:r>
              <a:rPr sz="2000" b="1" spc="-30" dirty="0">
                <a:solidFill>
                  <a:srgbClr val="FF0000"/>
                </a:solidFill>
                <a:latin typeface="Arial"/>
                <a:cs typeface="Arial"/>
              </a:rPr>
              <a:t> </a:t>
            </a:r>
            <a:r>
              <a:rPr sz="2000" b="1" spc="-50" dirty="0">
                <a:solidFill>
                  <a:srgbClr val="FF0000"/>
                </a:solidFill>
                <a:latin typeface="Arial"/>
                <a:cs typeface="Arial"/>
              </a:rPr>
              <a:t>9</a:t>
            </a:r>
            <a:endParaRPr sz="20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3DBD2-46F9-9E64-27ED-FFDAB16E66DB}"/>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AFAF42C3-F0F3-B596-EC5E-6B40C49CEDE4}"/>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40</a:t>
            </a:fld>
            <a:r>
              <a:rPr spc="215" dirty="0"/>
              <a:t> </a:t>
            </a:r>
            <a:r>
              <a:rPr spc="-50" dirty="0"/>
              <a:t>|</a:t>
            </a:r>
          </a:p>
        </p:txBody>
      </p:sp>
      <p:sp>
        <p:nvSpPr>
          <p:cNvPr id="5" name="TextBox 4">
            <a:extLst>
              <a:ext uri="{FF2B5EF4-FFF2-40B4-BE49-F238E27FC236}">
                <a16:creationId xmlns:a16="http://schemas.microsoft.com/office/drawing/2014/main" id="{FF8311B9-998F-FC44-3576-F936E8A67C04}"/>
              </a:ext>
            </a:extLst>
          </p:cNvPr>
          <p:cNvSpPr txBox="1"/>
          <p:nvPr/>
        </p:nvSpPr>
        <p:spPr>
          <a:xfrm>
            <a:off x="0" y="0"/>
            <a:ext cx="9144000" cy="131818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Discussion:</a:t>
            </a:r>
          </a:p>
          <a:p>
            <a:pPr marL="747713" indent="-457200">
              <a:lnSpc>
                <a:spcPct val="150000"/>
              </a:lnSpc>
              <a:buFont typeface="Arial" panose="020B0604020202020204" pitchFamily="34" charset="0"/>
              <a:buChar char="•"/>
            </a:pPr>
            <a:r>
              <a:rPr lang="en-US" sz="2800" dirty="0">
                <a:latin typeface="+mj-lt"/>
              </a:rPr>
              <a:t>How does AES encryption differ from Caesar cipher?</a:t>
            </a:r>
          </a:p>
        </p:txBody>
      </p:sp>
      <p:graphicFrame>
        <p:nvGraphicFramePr>
          <p:cNvPr id="8" name="Table 7">
            <a:extLst>
              <a:ext uri="{FF2B5EF4-FFF2-40B4-BE49-F238E27FC236}">
                <a16:creationId xmlns:a16="http://schemas.microsoft.com/office/drawing/2014/main" id="{CDE881F4-F984-9011-3D6F-AE2FBCA94533}"/>
              </a:ext>
            </a:extLst>
          </p:cNvPr>
          <p:cNvGraphicFramePr>
            <a:graphicFrameLocks noGrp="1"/>
          </p:cNvGraphicFramePr>
          <p:nvPr>
            <p:extLst>
              <p:ext uri="{D42A27DB-BD31-4B8C-83A1-F6EECF244321}">
                <p14:modId xmlns:p14="http://schemas.microsoft.com/office/powerpoint/2010/main" val="2724980312"/>
              </p:ext>
            </p:extLst>
          </p:nvPr>
        </p:nvGraphicFramePr>
        <p:xfrm>
          <a:off x="79248" y="1437482"/>
          <a:ext cx="9064752" cy="2205540"/>
        </p:xfrm>
        <a:graphic>
          <a:graphicData uri="http://schemas.openxmlformats.org/drawingml/2006/table">
            <a:tbl>
              <a:tblPr>
                <a:tableStyleId>{ED083AE6-46FA-4A59-8FB0-9F97EB10719F}</a:tableStyleId>
              </a:tblPr>
              <a:tblGrid>
                <a:gridCol w="3021584">
                  <a:extLst>
                    <a:ext uri="{9D8B030D-6E8A-4147-A177-3AD203B41FA5}">
                      <a16:colId xmlns:a16="http://schemas.microsoft.com/office/drawing/2014/main" val="1660121126"/>
                    </a:ext>
                  </a:extLst>
                </a:gridCol>
                <a:gridCol w="3021584">
                  <a:extLst>
                    <a:ext uri="{9D8B030D-6E8A-4147-A177-3AD203B41FA5}">
                      <a16:colId xmlns:a16="http://schemas.microsoft.com/office/drawing/2014/main" val="4271943904"/>
                    </a:ext>
                  </a:extLst>
                </a:gridCol>
                <a:gridCol w="3021584">
                  <a:extLst>
                    <a:ext uri="{9D8B030D-6E8A-4147-A177-3AD203B41FA5}">
                      <a16:colId xmlns:a16="http://schemas.microsoft.com/office/drawing/2014/main" val="2303690189"/>
                    </a:ext>
                  </a:extLst>
                </a:gridCol>
              </a:tblGrid>
              <a:tr h="242651">
                <a:tc>
                  <a:txBody>
                    <a:bodyPr/>
                    <a:lstStyle/>
                    <a:p>
                      <a:r>
                        <a:rPr lang="en-US" sz="2800" dirty="0"/>
                        <a:t>Feature</a:t>
                      </a:r>
                    </a:p>
                  </a:txBody>
                  <a:tcPr marL="23980" marR="23980" marT="11990" marB="11990" anchor="ctr">
                    <a:solidFill>
                      <a:schemeClr val="accent4">
                        <a:lumMod val="20000"/>
                        <a:lumOff val="80000"/>
                      </a:schemeClr>
                    </a:solidFill>
                  </a:tcPr>
                </a:tc>
                <a:tc>
                  <a:txBody>
                    <a:bodyPr/>
                    <a:lstStyle/>
                    <a:p>
                      <a:r>
                        <a:rPr lang="en-US" sz="2800" b="1" dirty="0"/>
                        <a:t>Caesar Cipher</a:t>
                      </a:r>
                      <a:endParaRPr lang="en-US" sz="2800" dirty="0"/>
                    </a:p>
                  </a:txBody>
                  <a:tcPr marL="23980" marR="23980" marT="11990" marB="11990" anchor="ctr">
                    <a:solidFill>
                      <a:schemeClr val="accent4">
                        <a:lumMod val="20000"/>
                        <a:lumOff val="80000"/>
                      </a:schemeClr>
                    </a:solidFill>
                  </a:tcPr>
                </a:tc>
                <a:tc>
                  <a:txBody>
                    <a:bodyPr/>
                    <a:lstStyle/>
                    <a:p>
                      <a:r>
                        <a:rPr lang="en-US" sz="2800" b="1" dirty="0"/>
                        <a:t>AES Encryption</a:t>
                      </a:r>
                      <a:endParaRPr lang="en-US" sz="2800" dirty="0"/>
                    </a:p>
                  </a:txBody>
                  <a:tcPr marL="23980" marR="23980" marT="11990" marB="11990" anchor="ctr">
                    <a:solidFill>
                      <a:schemeClr val="accent4">
                        <a:lumMod val="20000"/>
                        <a:lumOff val="80000"/>
                      </a:schemeClr>
                    </a:solidFill>
                  </a:tcPr>
                </a:tc>
                <a:extLst>
                  <a:ext uri="{0D108BD9-81ED-4DB2-BD59-A6C34878D82A}">
                    <a16:rowId xmlns:a16="http://schemas.microsoft.com/office/drawing/2014/main" val="3416422583"/>
                  </a:ext>
                </a:extLst>
              </a:tr>
              <a:tr h="62149">
                <a:tc>
                  <a:txBody>
                    <a:bodyPr/>
                    <a:lstStyle/>
                    <a:p>
                      <a:r>
                        <a:rPr lang="en-US" sz="2800" b="1"/>
                        <a:t>Type of Encryption</a:t>
                      </a:r>
                      <a:endParaRPr lang="en-US" sz="2800"/>
                    </a:p>
                  </a:txBody>
                  <a:tcPr marL="23980" marR="23980" marT="11990" marB="11990" anchor="ctr"/>
                </a:tc>
                <a:tc>
                  <a:txBody>
                    <a:bodyPr/>
                    <a:lstStyle/>
                    <a:p>
                      <a:r>
                        <a:rPr lang="en-US" sz="2800"/>
                        <a:t>Classical (simple substitution)</a:t>
                      </a:r>
                    </a:p>
                  </a:txBody>
                  <a:tcPr marL="23980" marR="23980" marT="11990" marB="11990" anchor="ctr"/>
                </a:tc>
                <a:tc>
                  <a:txBody>
                    <a:bodyPr/>
                    <a:lstStyle/>
                    <a:p>
                      <a:r>
                        <a:rPr lang="en-US" sz="2800"/>
                        <a:t>Modern (block cipher)</a:t>
                      </a:r>
                    </a:p>
                  </a:txBody>
                  <a:tcPr marL="23980" marR="23980" marT="11990" marB="11990" anchor="ctr"/>
                </a:tc>
                <a:extLst>
                  <a:ext uri="{0D108BD9-81ED-4DB2-BD59-A6C34878D82A}">
                    <a16:rowId xmlns:a16="http://schemas.microsoft.com/office/drawing/2014/main" val="108542587"/>
                  </a:ext>
                </a:extLst>
              </a:tr>
              <a:tr h="0">
                <a:tc>
                  <a:txBody>
                    <a:bodyPr/>
                    <a:lstStyle/>
                    <a:p>
                      <a:r>
                        <a:rPr lang="en-US" sz="2800" b="1" dirty="0"/>
                        <a:t>Key Strength</a:t>
                      </a:r>
                      <a:endParaRPr lang="en-US" sz="2800" dirty="0"/>
                    </a:p>
                  </a:txBody>
                  <a:tcPr marL="23980" marR="23980" marT="11990" marB="11990" anchor="ctr"/>
                </a:tc>
                <a:tc>
                  <a:txBody>
                    <a:bodyPr/>
                    <a:lstStyle/>
                    <a:p>
                      <a:r>
                        <a:rPr lang="en-US" sz="2800"/>
                        <a:t>Single number (shift value, e.g., 5 or 10)</a:t>
                      </a:r>
                    </a:p>
                  </a:txBody>
                  <a:tcPr marL="23980" marR="23980" marT="11990" marB="11990" anchor="ctr"/>
                </a:tc>
                <a:tc>
                  <a:txBody>
                    <a:bodyPr/>
                    <a:lstStyle/>
                    <a:p>
                      <a:r>
                        <a:rPr lang="en-US" sz="2800" dirty="0"/>
                        <a:t>128-bit, 192-bit, or 256-bit key</a:t>
                      </a:r>
                    </a:p>
                  </a:txBody>
                  <a:tcPr marL="23980" marR="23980" marT="11990" marB="11990" anchor="ctr"/>
                </a:tc>
                <a:extLst>
                  <a:ext uri="{0D108BD9-81ED-4DB2-BD59-A6C34878D82A}">
                    <a16:rowId xmlns:a16="http://schemas.microsoft.com/office/drawing/2014/main" val="1016376494"/>
                  </a:ext>
                </a:extLst>
              </a:tr>
            </a:tbl>
          </a:graphicData>
        </a:graphic>
      </p:graphicFrame>
    </p:spTree>
    <p:extLst>
      <p:ext uri="{BB962C8B-B14F-4D97-AF65-F5344CB8AC3E}">
        <p14:creationId xmlns:p14="http://schemas.microsoft.com/office/powerpoint/2010/main" val="133958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B6164-94B6-1ACD-E8FC-7DC6C3F1E99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4BECCE55-84DF-5D62-61DA-2A55ED1ED5F9}"/>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41</a:t>
            </a:fld>
            <a:r>
              <a:rPr spc="215" dirty="0"/>
              <a:t> </a:t>
            </a:r>
            <a:r>
              <a:rPr spc="-50" dirty="0"/>
              <a:t>|</a:t>
            </a:r>
          </a:p>
        </p:txBody>
      </p:sp>
      <p:graphicFrame>
        <p:nvGraphicFramePr>
          <p:cNvPr id="8" name="Table 7">
            <a:extLst>
              <a:ext uri="{FF2B5EF4-FFF2-40B4-BE49-F238E27FC236}">
                <a16:creationId xmlns:a16="http://schemas.microsoft.com/office/drawing/2014/main" id="{CF91EBE9-FA50-29AC-30C9-4DEC6DB5AAEA}"/>
              </a:ext>
            </a:extLst>
          </p:cNvPr>
          <p:cNvGraphicFramePr>
            <a:graphicFrameLocks noGrp="1"/>
          </p:cNvGraphicFramePr>
          <p:nvPr>
            <p:extLst>
              <p:ext uri="{D42A27DB-BD31-4B8C-83A1-F6EECF244321}">
                <p14:modId xmlns:p14="http://schemas.microsoft.com/office/powerpoint/2010/main" val="1321676742"/>
              </p:ext>
            </p:extLst>
          </p:nvPr>
        </p:nvGraphicFramePr>
        <p:xfrm>
          <a:off x="76790" y="742950"/>
          <a:ext cx="9064752" cy="3912420"/>
        </p:xfrm>
        <a:graphic>
          <a:graphicData uri="http://schemas.openxmlformats.org/drawingml/2006/table">
            <a:tbl>
              <a:tblPr>
                <a:tableStyleId>{ED083AE6-46FA-4A59-8FB0-9F97EB10719F}</a:tableStyleId>
              </a:tblPr>
              <a:tblGrid>
                <a:gridCol w="3021584">
                  <a:extLst>
                    <a:ext uri="{9D8B030D-6E8A-4147-A177-3AD203B41FA5}">
                      <a16:colId xmlns:a16="http://schemas.microsoft.com/office/drawing/2014/main" val="1660121126"/>
                    </a:ext>
                  </a:extLst>
                </a:gridCol>
                <a:gridCol w="3021584">
                  <a:extLst>
                    <a:ext uri="{9D8B030D-6E8A-4147-A177-3AD203B41FA5}">
                      <a16:colId xmlns:a16="http://schemas.microsoft.com/office/drawing/2014/main" val="4271943904"/>
                    </a:ext>
                  </a:extLst>
                </a:gridCol>
                <a:gridCol w="3021584">
                  <a:extLst>
                    <a:ext uri="{9D8B030D-6E8A-4147-A177-3AD203B41FA5}">
                      <a16:colId xmlns:a16="http://schemas.microsoft.com/office/drawing/2014/main" val="2303690189"/>
                    </a:ext>
                  </a:extLst>
                </a:gridCol>
              </a:tblGrid>
              <a:tr h="242651">
                <a:tc>
                  <a:txBody>
                    <a:bodyPr/>
                    <a:lstStyle/>
                    <a:p>
                      <a:r>
                        <a:rPr lang="en-US" sz="2800" dirty="0"/>
                        <a:t>Feature</a:t>
                      </a:r>
                    </a:p>
                  </a:txBody>
                  <a:tcPr marL="23980" marR="23980" marT="11990" marB="11990" anchor="ctr">
                    <a:solidFill>
                      <a:schemeClr val="accent4">
                        <a:lumMod val="20000"/>
                        <a:lumOff val="80000"/>
                      </a:schemeClr>
                    </a:solidFill>
                  </a:tcPr>
                </a:tc>
                <a:tc>
                  <a:txBody>
                    <a:bodyPr/>
                    <a:lstStyle/>
                    <a:p>
                      <a:r>
                        <a:rPr lang="en-US" sz="2800" b="1" dirty="0"/>
                        <a:t>Caesar Cipher</a:t>
                      </a:r>
                      <a:endParaRPr lang="en-US" sz="2800" dirty="0"/>
                    </a:p>
                  </a:txBody>
                  <a:tcPr marL="23980" marR="23980" marT="11990" marB="11990" anchor="ctr">
                    <a:solidFill>
                      <a:schemeClr val="accent4">
                        <a:lumMod val="20000"/>
                        <a:lumOff val="80000"/>
                      </a:schemeClr>
                    </a:solidFill>
                  </a:tcPr>
                </a:tc>
                <a:tc>
                  <a:txBody>
                    <a:bodyPr/>
                    <a:lstStyle/>
                    <a:p>
                      <a:r>
                        <a:rPr lang="en-US" sz="2800" b="1" dirty="0"/>
                        <a:t>AES Encryption</a:t>
                      </a:r>
                      <a:endParaRPr lang="en-US" sz="2800" dirty="0"/>
                    </a:p>
                  </a:txBody>
                  <a:tcPr marL="23980" marR="23980" marT="11990" marB="11990" anchor="ctr">
                    <a:solidFill>
                      <a:schemeClr val="accent4">
                        <a:lumMod val="20000"/>
                        <a:lumOff val="80000"/>
                      </a:schemeClr>
                    </a:solidFill>
                  </a:tcPr>
                </a:tc>
                <a:extLst>
                  <a:ext uri="{0D108BD9-81ED-4DB2-BD59-A6C34878D82A}">
                    <a16:rowId xmlns:a16="http://schemas.microsoft.com/office/drawing/2014/main" val="3416422583"/>
                  </a:ext>
                </a:extLst>
              </a:tr>
              <a:tr h="62149">
                <a:tc>
                  <a:txBody>
                    <a:bodyPr/>
                    <a:lstStyle/>
                    <a:p>
                      <a:r>
                        <a:rPr lang="en-US" sz="2800" b="1" dirty="0"/>
                        <a:t>Encryption Method</a:t>
                      </a:r>
                      <a:endParaRPr lang="en-US" sz="2800" dirty="0"/>
                    </a:p>
                  </a:txBody>
                  <a:tcPr marL="23980" marR="23980" marT="11990" marB="11990" anchor="ctr"/>
                </a:tc>
                <a:tc>
                  <a:txBody>
                    <a:bodyPr/>
                    <a:lstStyle/>
                    <a:p>
                      <a:r>
                        <a:rPr lang="en-US" sz="2800" dirty="0"/>
                        <a:t>Shifts letters forward/backward</a:t>
                      </a:r>
                    </a:p>
                  </a:txBody>
                  <a:tcPr marL="23980" marR="23980" marT="11990" marB="11990" anchor="ctr"/>
                </a:tc>
                <a:tc>
                  <a:txBody>
                    <a:bodyPr/>
                    <a:lstStyle/>
                    <a:p>
                      <a:r>
                        <a:rPr lang="en-US" sz="2800" dirty="0"/>
                        <a:t>Complex mathematical transformations (Substitution-Permutation)</a:t>
                      </a:r>
                    </a:p>
                  </a:txBody>
                  <a:tcPr marL="23980" marR="23980" marT="11990" marB="11990" anchor="ctr"/>
                </a:tc>
                <a:extLst>
                  <a:ext uri="{0D108BD9-81ED-4DB2-BD59-A6C34878D82A}">
                    <a16:rowId xmlns:a16="http://schemas.microsoft.com/office/drawing/2014/main" val="108542587"/>
                  </a:ext>
                </a:extLst>
              </a:tr>
              <a:tr h="0">
                <a:tc>
                  <a:txBody>
                    <a:bodyPr/>
                    <a:lstStyle/>
                    <a:p>
                      <a:r>
                        <a:rPr lang="en-US" sz="2800" b="1"/>
                        <a:t>Security Level</a:t>
                      </a:r>
                      <a:endParaRPr lang="en-US" sz="2800"/>
                    </a:p>
                  </a:txBody>
                  <a:tcPr marL="23980" marR="23980" marT="11990" marB="11990" anchor="ctr"/>
                </a:tc>
                <a:tc>
                  <a:txBody>
                    <a:bodyPr/>
                    <a:lstStyle/>
                    <a:p>
                      <a:r>
                        <a:rPr lang="en-US" sz="2800" dirty="0"/>
                        <a:t>Very weak (easily brute-forced)</a:t>
                      </a:r>
                    </a:p>
                  </a:txBody>
                  <a:tcPr marL="23980" marR="23980" marT="11990" marB="11990" anchor="ctr"/>
                </a:tc>
                <a:tc>
                  <a:txBody>
                    <a:bodyPr/>
                    <a:lstStyle/>
                    <a:p>
                      <a:r>
                        <a:rPr lang="en-US" sz="2800" dirty="0"/>
                        <a:t>Extremely strong (practically unbreakable)</a:t>
                      </a:r>
                    </a:p>
                  </a:txBody>
                  <a:tcPr marL="23980" marR="23980" marT="11990" marB="11990" anchor="ctr"/>
                </a:tc>
                <a:extLst>
                  <a:ext uri="{0D108BD9-81ED-4DB2-BD59-A6C34878D82A}">
                    <a16:rowId xmlns:a16="http://schemas.microsoft.com/office/drawing/2014/main" val="1016376494"/>
                  </a:ext>
                </a:extLst>
              </a:tr>
            </a:tbl>
          </a:graphicData>
        </a:graphic>
      </p:graphicFrame>
    </p:spTree>
    <p:extLst>
      <p:ext uri="{BB962C8B-B14F-4D97-AF65-F5344CB8AC3E}">
        <p14:creationId xmlns:p14="http://schemas.microsoft.com/office/powerpoint/2010/main" val="2829332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9A7FD-1598-9D70-B475-FD538986DF18}"/>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C9B15DD6-84F8-B7B3-0E44-C9B01611F1D1}"/>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42</a:t>
            </a:fld>
            <a:r>
              <a:rPr spc="215" dirty="0"/>
              <a:t> </a:t>
            </a:r>
            <a:r>
              <a:rPr spc="-50" dirty="0"/>
              <a:t>|</a:t>
            </a:r>
          </a:p>
        </p:txBody>
      </p:sp>
      <p:graphicFrame>
        <p:nvGraphicFramePr>
          <p:cNvPr id="8" name="Table 7">
            <a:extLst>
              <a:ext uri="{FF2B5EF4-FFF2-40B4-BE49-F238E27FC236}">
                <a16:creationId xmlns:a16="http://schemas.microsoft.com/office/drawing/2014/main" id="{0CACCCC4-0461-34C0-45B9-182CB6337463}"/>
              </a:ext>
            </a:extLst>
          </p:cNvPr>
          <p:cNvGraphicFramePr>
            <a:graphicFrameLocks noGrp="1"/>
          </p:cNvGraphicFramePr>
          <p:nvPr>
            <p:extLst>
              <p:ext uri="{D42A27DB-BD31-4B8C-83A1-F6EECF244321}">
                <p14:modId xmlns:p14="http://schemas.microsoft.com/office/powerpoint/2010/main" val="1668745343"/>
              </p:ext>
            </p:extLst>
          </p:nvPr>
        </p:nvGraphicFramePr>
        <p:xfrm>
          <a:off x="76790" y="742950"/>
          <a:ext cx="9064752" cy="1754840"/>
        </p:xfrm>
        <a:graphic>
          <a:graphicData uri="http://schemas.openxmlformats.org/drawingml/2006/table">
            <a:tbl>
              <a:tblPr>
                <a:tableStyleId>{ED083AE6-46FA-4A59-8FB0-9F97EB10719F}</a:tableStyleId>
              </a:tblPr>
              <a:tblGrid>
                <a:gridCol w="3021584">
                  <a:extLst>
                    <a:ext uri="{9D8B030D-6E8A-4147-A177-3AD203B41FA5}">
                      <a16:colId xmlns:a16="http://schemas.microsoft.com/office/drawing/2014/main" val="1660121126"/>
                    </a:ext>
                  </a:extLst>
                </a:gridCol>
                <a:gridCol w="3021584">
                  <a:extLst>
                    <a:ext uri="{9D8B030D-6E8A-4147-A177-3AD203B41FA5}">
                      <a16:colId xmlns:a16="http://schemas.microsoft.com/office/drawing/2014/main" val="4271943904"/>
                    </a:ext>
                  </a:extLst>
                </a:gridCol>
                <a:gridCol w="3021584">
                  <a:extLst>
                    <a:ext uri="{9D8B030D-6E8A-4147-A177-3AD203B41FA5}">
                      <a16:colId xmlns:a16="http://schemas.microsoft.com/office/drawing/2014/main" val="2303690189"/>
                    </a:ext>
                  </a:extLst>
                </a:gridCol>
              </a:tblGrid>
              <a:tr h="242651">
                <a:tc>
                  <a:txBody>
                    <a:bodyPr/>
                    <a:lstStyle/>
                    <a:p>
                      <a:r>
                        <a:rPr lang="en-US" sz="2800" dirty="0"/>
                        <a:t>Feature</a:t>
                      </a:r>
                    </a:p>
                  </a:txBody>
                  <a:tcPr marL="23980" marR="23980" marT="11990" marB="11990" anchor="ctr">
                    <a:solidFill>
                      <a:schemeClr val="accent4">
                        <a:lumMod val="20000"/>
                        <a:lumOff val="80000"/>
                      </a:schemeClr>
                    </a:solidFill>
                  </a:tcPr>
                </a:tc>
                <a:tc>
                  <a:txBody>
                    <a:bodyPr/>
                    <a:lstStyle/>
                    <a:p>
                      <a:r>
                        <a:rPr lang="en-US" sz="2800" b="1" dirty="0"/>
                        <a:t>Caesar Cipher</a:t>
                      </a:r>
                      <a:endParaRPr lang="en-US" sz="2800" dirty="0"/>
                    </a:p>
                  </a:txBody>
                  <a:tcPr marL="23980" marR="23980" marT="11990" marB="11990" anchor="ctr">
                    <a:solidFill>
                      <a:schemeClr val="accent4">
                        <a:lumMod val="20000"/>
                        <a:lumOff val="80000"/>
                      </a:schemeClr>
                    </a:solidFill>
                  </a:tcPr>
                </a:tc>
                <a:tc>
                  <a:txBody>
                    <a:bodyPr/>
                    <a:lstStyle/>
                    <a:p>
                      <a:r>
                        <a:rPr lang="en-US" sz="2800" b="1" dirty="0"/>
                        <a:t>AES Encryption</a:t>
                      </a:r>
                      <a:endParaRPr lang="en-US" sz="2800" dirty="0"/>
                    </a:p>
                  </a:txBody>
                  <a:tcPr marL="23980" marR="23980" marT="11990" marB="11990" anchor="ctr">
                    <a:solidFill>
                      <a:schemeClr val="accent4">
                        <a:lumMod val="20000"/>
                        <a:lumOff val="80000"/>
                      </a:schemeClr>
                    </a:solidFill>
                  </a:tcPr>
                </a:tc>
                <a:extLst>
                  <a:ext uri="{0D108BD9-81ED-4DB2-BD59-A6C34878D82A}">
                    <a16:rowId xmlns:a16="http://schemas.microsoft.com/office/drawing/2014/main" val="3416422583"/>
                  </a:ext>
                </a:extLst>
              </a:tr>
              <a:tr h="62149">
                <a:tc>
                  <a:txBody>
                    <a:bodyPr/>
                    <a:lstStyle/>
                    <a:p>
                      <a:r>
                        <a:rPr lang="en-US" sz="2800" b="1" dirty="0"/>
                        <a:t>Usage Today</a:t>
                      </a:r>
                      <a:endParaRPr lang="en-US" sz="2800" dirty="0"/>
                    </a:p>
                  </a:txBody>
                  <a:tcPr marL="23980" marR="23980" marT="11990" marB="11990" anchor="ctr"/>
                </a:tc>
                <a:tc>
                  <a:txBody>
                    <a:bodyPr/>
                    <a:lstStyle/>
                    <a:p>
                      <a:r>
                        <a:rPr lang="en-US" sz="2800" dirty="0"/>
                        <a:t>No longer used for security</a:t>
                      </a:r>
                    </a:p>
                  </a:txBody>
                  <a:tcPr marL="23980" marR="23980" marT="11990" marB="11990" anchor="ctr"/>
                </a:tc>
                <a:tc>
                  <a:txBody>
                    <a:bodyPr/>
                    <a:lstStyle/>
                    <a:p>
                      <a:r>
                        <a:rPr lang="en-US" sz="2800" dirty="0"/>
                        <a:t>Used in banking, government, and Wi-Fi security</a:t>
                      </a:r>
                    </a:p>
                  </a:txBody>
                  <a:tcPr marL="23980" marR="23980" marT="11990" marB="11990" anchor="ctr"/>
                </a:tc>
                <a:extLst>
                  <a:ext uri="{0D108BD9-81ED-4DB2-BD59-A6C34878D82A}">
                    <a16:rowId xmlns:a16="http://schemas.microsoft.com/office/drawing/2014/main" val="108542587"/>
                  </a:ext>
                </a:extLst>
              </a:tr>
            </a:tbl>
          </a:graphicData>
        </a:graphic>
      </p:graphicFrame>
    </p:spTree>
    <p:extLst>
      <p:ext uri="{BB962C8B-B14F-4D97-AF65-F5344CB8AC3E}">
        <p14:creationId xmlns:p14="http://schemas.microsoft.com/office/powerpoint/2010/main" val="481333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430DF-D6FA-93D9-0E69-3DA04BF238D3}"/>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0ED8752-8900-ABC7-46BA-08838D69176C}"/>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43</a:t>
            </a:fld>
            <a:r>
              <a:rPr spc="215" dirty="0"/>
              <a:t> </a:t>
            </a:r>
            <a:r>
              <a:rPr spc="-50" dirty="0"/>
              <a:t>|</a:t>
            </a:r>
          </a:p>
        </p:txBody>
      </p:sp>
      <p:sp>
        <p:nvSpPr>
          <p:cNvPr id="7" name="Rectangle 1">
            <a:extLst>
              <a:ext uri="{FF2B5EF4-FFF2-40B4-BE49-F238E27FC236}">
                <a16:creationId xmlns:a16="http://schemas.microsoft.com/office/drawing/2014/main" id="{087FBFD5-2C6F-6B94-3010-EC587AF9B1EE}"/>
              </a:ext>
            </a:extLst>
          </p:cNvPr>
          <p:cNvSpPr>
            <a:spLocks noChangeArrowheads="1"/>
          </p:cNvSpPr>
          <p:nvPr/>
        </p:nvSpPr>
        <p:spPr bwMode="auto">
          <a:xfrm>
            <a:off x="0" y="1266328"/>
            <a:ext cx="9144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mj-lt"/>
              </a:rPr>
              <a:t>Key takeaway: Caesar cipher is a simple shift-based encryption, while AES uses advanced mathematical operations that make decryption nearly impossible without the key.</a:t>
            </a:r>
          </a:p>
        </p:txBody>
      </p:sp>
    </p:spTree>
    <p:extLst>
      <p:ext uri="{BB962C8B-B14F-4D97-AF65-F5344CB8AC3E}">
        <p14:creationId xmlns:p14="http://schemas.microsoft.com/office/powerpoint/2010/main" val="2375171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701C9-B5C7-619C-807C-EE401D70E90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20B942D-F1E0-7518-77F6-886A2B0748E3}"/>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44</a:t>
            </a:fld>
            <a:r>
              <a:rPr spc="215" dirty="0"/>
              <a:t> </a:t>
            </a:r>
            <a:r>
              <a:rPr spc="-50" dirty="0"/>
              <a:t>|</a:t>
            </a:r>
          </a:p>
        </p:txBody>
      </p:sp>
      <p:sp>
        <p:nvSpPr>
          <p:cNvPr id="5" name="TextBox 4">
            <a:extLst>
              <a:ext uri="{FF2B5EF4-FFF2-40B4-BE49-F238E27FC236}">
                <a16:creationId xmlns:a16="http://schemas.microsoft.com/office/drawing/2014/main" id="{8C7E75B4-521C-30BC-18ED-4D01D115DC75}"/>
              </a:ext>
            </a:extLst>
          </p:cNvPr>
          <p:cNvSpPr txBox="1"/>
          <p:nvPr/>
        </p:nvSpPr>
        <p:spPr>
          <a:xfrm>
            <a:off x="18585" y="-6040"/>
            <a:ext cx="9144000" cy="131818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Discussion:</a:t>
            </a:r>
          </a:p>
          <a:p>
            <a:pPr marL="747713" indent="-457200">
              <a:lnSpc>
                <a:spcPct val="150000"/>
              </a:lnSpc>
              <a:buFont typeface="Arial" panose="020B0604020202020204" pitchFamily="34" charset="0"/>
              <a:buChar char="•"/>
            </a:pPr>
            <a:r>
              <a:rPr lang="en-US" sz="2800" dirty="0">
                <a:latin typeface="+mj-lt"/>
              </a:rPr>
              <a:t>Why is AES secure compared to classical encryption?</a:t>
            </a:r>
          </a:p>
        </p:txBody>
      </p:sp>
      <p:sp>
        <p:nvSpPr>
          <p:cNvPr id="3" name="TextBox 2">
            <a:extLst>
              <a:ext uri="{FF2B5EF4-FFF2-40B4-BE49-F238E27FC236}">
                <a16:creationId xmlns:a16="http://schemas.microsoft.com/office/drawing/2014/main" id="{CA66F7CA-27C7-4B76-CCDA-37B1D143030E}"/>
              </a:ext>
            </a:extLst>
          </p:cNvPr>
          <p:cNvSpPr txBox="1"/>
          <p:nvPr/>
        </p:nvSpPr>
        <p:spPr>
          <a:xfrm>
            <a:off x="79249" y="1428750"/>
            <a:ext cx="8985502" cy="325717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Large Key Size</a:t>
            </a:r>
            <a:r>
              <a:rPr lang="en-US" sz="2800" dirty="0">
                <a:latin typeface="+mj-lt"/>
              </a:rPr>
              <a:t> – AES uses </a:t>
            </a:r>
            <a:r>
              <a:rPr lang="en-US" sz="2800" b="1" dirty="0">
                <a:latin typeface="+mj-lt"/>
              </a:rPr>
              <a:t>128-bit, 192-bit, or 256-bit keys</a:t>
            </a:r>
            <a:r>
              <a:rPr lang="en-US" sz="2800" dirty="0">
                <a:latin typeface="+mj-lt"/>
              </a:rPr>
              <a:t>, making brute-force attacks </a:t>
            </a:r>
            <a:r>
              <a:rPr lang="en-US" sz="2800" b="1" dirty="0">
                <a:latin typeface="+mj-lt"/>
              </a:rPr>
              <a:t>impractical</a:t>
            </a:r>
            <a:r>
              <a:rPr lang="en-US" sz="2800" dirty="0">
                <a:latin typeface="+mj-lt"/>
              </a:rPr>
              <a:t>.</a:t>
            </a:r>
          </a:p>
          <a:p>
            <a:pPr marL="457200" indent="-457200">
              <a:lnSpc>
                <a:spcPct val="150000"/>
              </a:lnSpc>
              <a:buFont typeface="Arial" panose="020B0604020202020204" pitchFamily="34" charset="0"/>
              <a:buChar char="•"/>
            </a:pPr>
            <a:r>
              <a:rPr lang="en-US" sz="2800" b="1" dirty="0">
                <a:latin typeface="+mj-lt"/>
              </a:rPr>
              <a:t>Complex Encryption Process</a:t>
            </a:r>
            <a:r>
              <a:rPr lang="en-US" sz="2800" dirty="0">
                <a:latin typeface="+mj-lt"/>
              </a:rPr>
              <a:t> – It includes multiple rounds of </a:t>
            </a:r>
            <a:r>
              <a:rPr lang="en-US" sz="2800" b="1" dirty="0">
                <a:latin typeface="+mj-lt"/>
              </a:rPr>
              <a:t>Substitution, Permutation, Mixing, and Key Expansion</a:t>
            </a:r>
            <a:r>
              <a:rPr lang="en-US" sz="2800" dirty="0">
                <a:latin typeface="+mj-lt"/>
              </a:rPr>
              <a:t>, unlike simple letter shifts in </a:t>
            </a:r>
            <a:r>
              <a:rPr lang="en-US" sz="2800" b="1" dirty="0">
                <a:latin typeface="+mj-lt"/>
              </a:rPr>
              <a:t>Caesar cipher</a:t>
            </a:r>
            <a:r>
              <a:rPr lang="en-US" sz="2800" dirty="0">
                <a:latin typeface="+mj-lt"/>
              </a:rPr>
              <a:t>.</a:t>
            </a:r>
          </a:p>
        </p:txBody>
      </p:sp>
    </p:spTree>
    <p:extLst>
      <p:ext uri="{BB962C8B-B14F-4D97-AF65-F5344CB8AC3E}">
        <p14:creationId xmlns:p14="http://schemas.microsoft.com/office/powerpoint/2010/main" val="161259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ABA62-6113-F8D3-5705-147C13FCA11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EA935B9-A9BD-C6D0-D172-47C891D6C441}"/>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45</a:t>
            </a:fld>
            <a:r>
              <a:rPr spc="215" dirty="0"/>
              <a:t> </a:t>
            </a:r>
            <a:r>
              <a:rPr spc="-50" dirty="0"/>
              <a:t>|</a:t>
            </a:r>
          </a:p>
        </p:txBody>
      </p:sp>
      <p:sp>
        <p:nvSpPr>
          <p:cNvPr id="6" name="TextBox 5">
            <a:extLst>
              <a:ext uri="{FF2B5EF4-FFF2-40B4-BE49-F238E27FC236}">
                <a16:creationId xmlns:a16="http://schemas.microsoft.com/office/drawing/2014/main" id="{C5EC11E1-E98C-9ED3-F473-F74E3A1D20E5}"/>
              </a:ext>
            </a:extLst>
          </p:cNvPr>
          <p:cNvSpPr txBox="1"/>
          <p:nvPr/>
        </p:nvSpPr>
        <p:spPr>
          <a:xfrm>
            <a:off x="39624" y="619998"/>
            <a:ext cx="9064751" cy="3903504"/>
          </a:xfrm>
          <a:prstGeom prst="rect">
            <a:avLst/>
          </a:prstGeom>
          <a:solidFill>
            <a:schemeClr val="bg1"/>
          </a:solid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Resistance to Cryptanalysis</a:t>
            </a:r>
            <a:r>
              <a:rPr lang="en-US" sz="2800" dirty="0">
                <a:latin typeface="+mj-lt"/>
              </a:rPr>
              <a:t> – AES is designed to resist attacks like </a:t>
            </a:r>
            <a:r>
              <a:rPr lang="en-US" sz="2800" b="1" dirty="0">
                <a:latin typeface="+mj-lt"/>
              </a:rPr>
              <a:t>frequency analysis</a:t>
            </a:r>
            <a:r>
              <a:rPr lang="en-US" sz="2800" dirty="0">
                <a:latin typeface="+mj-lt"/>
              </a:rPr>
              <a:t>, which easily breaks classical ciphers like </a:t>
            </a:r>
            <a:r>
              <a:rPr lang="en-US" sz="2800" b="1" dirty="0">
                <a:latin typeface="+mj-lt"/>
              </a:rPr>
              <a:t>Caesar cipher</a:t>
            </a:r>
            <a:r>
              <a:rPr lang="en-US" sz="2800" dirty="0">
                <a:latin typeface="+mj-lt"/>
              </a:rPr>
              <a:t>.</a:t>
            </a:r>
          </a:p>
          <a:p>
            <a:pPr marL="457200" indent="-457200">
              <a:lnSpc>
                <a:spcPct val="150000"/>
              </a:lnSpc>
              <a:buFont typeface="Arial" panose="020B0604020202020204" pitchFamily="34" charset="0"/>
              <a:buChar char="•"/>
            </a:pPr>
            <a:r>
              <a:rPr lang="en-US" sz="2800" b="1" dirty="0">
                <a:latin typeface="+mj-lt"/>
              </a:rPr>
              <a:t>Used in Real-world Security</a:t>
            </a:r>
            <a:r>
              <a:rPr lang="en-US" sz="2800" dirty="0">
                <a:latin typeface="+mj-lt"/>
              </a:rPr>
              <a:t> – AES is used in </a:t>
            </a:r>
            <a:r>
              <a:rPr lang="en-US" sz="2800" b="1" dirty="0">
                <a:latin typeface="+mj-lt"/>
              </a:rPr>
              <a:t>banking, online transactions, VPNs, and government systems</a:t>
            </a:r>
            <a:r>
              <a:rPr lang="en-US" sz="2800" dirty="0">
                <a:latin typeface="+mj-lt"/>
              </a:rPr>
              <a:t>, whereas </a:t>
            </a:r>
            <a:r>
              <a:rPr lang="en-US" sz="2800" b="1" dirty="0">
                <a:latin typeface="+mj-lt"/>
              </a:rPr>
              <a:t>Caesar cipher is only for educational purposes</a:t>
            </a:r>
            <a:r>
              <a:rPr lang="en-US" sz="2800" dirty="0">
                <a:latin typeface="+mj-lt"/>
              </a:rPr>
              <a:t>.</a:t>
            </a:r>
          </a:p>
        </p:txBody>
      </p:sp>
    </p:spTree>
    <p:extLst>
      <p:ext uri="{BB962C8B-B14F-4D97-AF65-F5344CB8AC3E}">
        <p14:creationId xmlns:p14="http://schemas.microsoft.com/office/powerpoint/2010/main" val="1239221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2EB5F-FD38-F6E8-F130-83294B9AED0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7ECF713-4FD0-10A2-A9AE-E0ACF13D5E5A}"/>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46</a:t>
            </a:fld>
            <a:r>
              <a:rPr spc="215" dirty="0"/>
              <a:t> </a:t>
            </a:r>
            <a:r>
              <a:rPr spc="-50" dirty="0"/>
              <a:t>|</a:t>
            </a:r>
          </a:p>
        </p:txBody>
      </p:sp>
      <p:sp>
        <p:nvSpPr>
          <p:cNvPr id="6" name="TextBox 5">
            <a:extLst>
              <a:ext uri="{FF2B5EF4-FFF2-40B4-BE49-F238E27FC236}">
                <a16:creationId xmlns:a16="http://schemas.microsoft.com/office/drawing/2014/main" id="{8E2A2908-1DF8-07A0-8848-8A7B53D70C2A}"/>
              </a:ext>
            </a:extLst>
          </p:cNvPr>
          <p:cNvSpPr txBox="1"/>
          <p:nvPr/>
        </p:nvSpPr>
        <p:spPr>
          <a:xfrm>
            <a:off x="39624" y="1589494"/>
            <a:ext cx="9064751" cy="1964512"/>
          </a:xfrm>
          <a:prstGeom prst="rect">
            <a:avLst/>
          </a:prstGeom>
          <a:solidFill>
            <a:schemeClr val="bg1"/>
          </a:solidFill>
        </p:spPr>
        <p:txBody>
          <a:bodyPr wrap="square">
            <a:spAutoFit/>
          </a:bodyPr>
          <a:lstStyle/>
          <a:p>
            <a:pPr marL="457200" indent="-457200">
              <a:lnSpc>
                <a:spcPct val="150000"/>
              </a:lnSpc>
              <a:buFont typeface="Wingdings" panose="05000000000000000000" pitchFamily="2" charset="2"/>
              <a:buChar char="ü"/>
            </a:pPr>
            <a:r>
              <a:rPr lang="en-US" sz="2800" b="1" dirty="0">
                <a:latin typeface="+mj-lt"/>
              </a:rPr>
              <a:t>Key takeaway</a:t>
            </a:r>
            <a:r>
              <a:rPr lang="en-US" sz="2800" dirty="0">
                <a:latin typeface="+mj-lt"/>
              </a:rPr>
              <a:t>: </a:t>
            </a:r>
            <a:r>
              <a:rPr lang="en-US" sz="2800" b="1" dirty="0">
                <a:latin typeface="+mj-lt"/>
              </a:rPr>
              <a:t>AES is secure because of its large key size, complex transformations, and resistance to brute force and cryptanalysis.</a:t>
            </a:r>
            <a:endParaRPr lang="en-US" sz="2800" dirty="0">
              <a:latin typeface="+mj-lt"/>
            </a:endParaRPr>
          </a:p>
        </p:txBody>
      </p:sp>
    </p:spTree>
    <p:extLst>
      <p:ext uri="{BB962C8B-B14F-4D97-AF65-F5344CB8AC3E}">
        <p14:creationId xmlns:p14="http://schemas.microsoft.com/office/powerpoint/2010/main" val="2413463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51F84-6B89-7E49-F022-74A75F4B6DC8}"/>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BF5E07B-ABD5-D088-BC73-8A3B2CE6FC06}"/>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47</a:t>
            </a:fld>
            <a:r>
              <a:rPr spc="215" dirty="0"/>
              <a:t> </a:t>
            </a:r>
            <a:r>
              <a:rPr spc="-50" dirty="0"/>
              <a:t>|</a:t>
            </a:r>
          </a:p>
        </p:txBody>
      </p:sp>
      <p:sp>
        <p:nvSpPr>
          <p:cNvPr id="5" name="TextBox 4">
            <a:extLst>
              <a:ext uri="{FF2B5EF4-FFF2-40B4-BE49-F238E27FC236}">
                <a16:creationId xmlns:a16="http://schemas.microsoft.com/office/drawing/2014/main" id="{FE5CA72D-A7AB-10F5-8BCA-CCCF3F44D6EE}"/>
              </a:ext>
            </a:extLst>
          </p:cNvPr>
          <p:cNvSpPr txBox="1"/>
          <p:nvPr/>
        </p:nvSpPr>
        <p:spPr>
          <a:xfrm>
            <a:off x="0" y="438150"/>
            <a:ext cx="9144000" cy="454983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Conclusion:</a:t>
            </a:r>
          </a:p>
          <a:p>
            <a:pPr marL="814388"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Basic Encryption (Caesar Cipher)</a:t>
            </a:r>
            <a:r>
              <a:rPr kumimoji="0" lang="en-US" altLang="en-US" sz="2800" b="0" i="0" u="none" strike="noStrike" cap="none" normalizeH="0" baseline="0" dirty="0">
                <a:ln>
                  <a:noFill/>
                </a:ln>
                <a:solidFill>
                  <a:schemeClr val="tx1"/>
                </a:solidFill>
                <a:effectLst/>
                <a:latin typeface="+mj-lt"/>
              </a:rPr>
              <a:t> is vulnerable to brute force. </a:t>
            </a:r>
          </a:p>
          <a:p>
            <a:pPr marL="814388"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Modern Encryption (AES)</a:t>
            </a:r>
            <a:r>
              <a:rPr kumimoji="0" lang="en-US" altLang="en-US" sz="2800" b="0" i="0" u="none" strike="noStrike" cap="none" normalizeH="0" baseline="0" dirty="0">
                <a:ln>
                  <a:noFill/>
                </a:ln>
                <a:solidFill>
                  <a:schemeClr val="tx1"/>
                </a:solidFill>
                <a:effectLst/>
                <a:latin typeface="+mj-lt"/>
              </a:rPr>
              <a:t> is secure but requires proper key management. </a:t>
            </a:r>
          </a:p>
          <a:p>
            <a:pPr marL="814388"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Real-World Use:</a:t>
            </a:r>
            <a:r>
              <a:rPr kumimoji="0" lang="en-US" altLang="en-US" sz="2800" b="0" i="0" u="none" strike="noStrike" cap="none" normalizeH="0" baseline="0" dirty="0">
                <a:ln>
                  <a:noFill/>
                </a:ln>
                <a:solidFill>
                  <a:schemeClr val="tx1"/>
                </a:solidFill>
                <a:effectLst/>
                <a:latin typeface="+mj-lt"/>
              </a:rPr>
              <a:t> Banks, government systems, and Wi-Fi security use AES. </a:t>
            </a:r>
          </a:p>
        </p:txBody>
      </p:sp>
    </p:spTree>
    <p:extLst>
      <p:ext uri="{BB962C8B-B14F-4D97-AF65-F5344CB8AC3E}">
        <p14:creationId xmlns:p14="http://schemas.microsoft.com/office/powerpoint/2010/main" val="57386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5656"/>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dirty="0"/>
              <a:t>Popular Symmetric Algorithms</a:t>
            </a:r>
          </a:p>
        </p:txBody>
      </p:sp>
      <p:sp>
        <p:nvSpPr>
          <p:cNvPr id="6" name="object 6"/>
          <p:cNvSpPr txBox="1"/>
          <p:nvPr/>
        </p:nvSpPr>
        <p:spPr>
          <a:xfrm>
            <a:off x="8907271" y="4914087"/>
            <a:ext cx="157480" cy="140970"/>
          </a:xfrm>
          <a:prstGeom prst="rect">
            <a:avLst/>
          </a:prstGeom>
        </p:spPr>
        <p:txBody>
          <a:bodyPr vert="horz" wrap="square" lIns="0" tIns="13335" rIns="0" bIns="0" rtlCol="0">
            <a:spAutoFit/>
          </a:bodyPr>
          <a:lstStyle/>
          <a:p>
            <a:pPr marL="12700">
              <a:lnSpc>
                <a:spcPct val="100000"/>
              </a:lnSpc>
              <a:spcBef>
                <a:spcPts val="105"/>
              </a:spcBef>
            </a:pPr>
            <a:r>
              <a:rPr sz="750" dirty="0">
                <a:solidFill>
                  <a:srgbClr val="3C3935"/>
                </a:solidFill>
                <a:latin typeface="Arial"/>
                <a:cs typeface="Arial"/>
              </a:rPr>
              <a:t>7</a:t>
            </a:r>
            <a:r>
              <a:rPr sz="750" spc="215" dirty="0">
                <a:solidFill>
                  <a:srgbClr val="3C3935"/>
                </a:solidFill>
                <a:latin typeface="Arial"/>
                <a:cs typeface="Arial"/>
              </a:rPr>
              <a:t> </a:t>
            </a:r>
            <a:r>
              <a:rPr sz="750" spc="-50" dirty="0">
                <a:solidFill>
                  <a:srgbClr val="3C3935"/>
                </a:solidFill>
                <a:latin typeface="Arial"/>
                <a:cs typeface="Arial"/>
              </a:rPr>
              <a:t>|</a:t>
            </a:r>
            <a:endParaRPr sz="750">
              <a:latin typeface="Arial"/>
              <a:cs typeface="Arial"/>
            </a:endParaRPr>
          </a:p>
        </p:txBody>
      </p:sp>
      <p:graphicFrame>
        <p:nvGraphicFramePr>
          <p:cNvPr id="14" name="Table 13">
            <a:extLst>
              <a:ext uri="{FF2B5EF4-FFF2-40B4-BE49-F238E27FC236}">
                <a16:creationId xmlns:a16="http://schemas.microsoft.com/office/drawing/2014/main" id="{4772840C-20B8-7363-B6ED-18C4FE5E74F5}"/>
              </a:ext>
            </a:extLst>
          </p:cNvPr>
          <p:cNvGraphicFramePr>
            <a:graphicFrameLocks noGrp="1"/>
          </p:cNvGraphicFramePr>
          <p:nvPr>
            <p:extLst>
              <p:ext uri="{D42A27DB-BD31-4B8C-83A1-F6EECF244321}">
                <p14:modId xmlns:p14="http://schemas.microsoft.com/office/powerpoint/2010/main" val="2999122292"/>
              </p:ext>
            </p:extLst>
          </p:nvPr>
        </p:nvGraphicFramePr>
        <p:xfrm>
          <a:off x="53231" y="774657"/>
          <a:ext cx="9064749" cy="4361464"/>
        </p:xfrm>
        <a:graphic>
          <a:graphicData uri="http://schemas.openxmlformats.org/drawingml/2006/table">
            <a:tbl>
              <a:tblPr>
                <a:tableStyleId>{ED083AE6-46FA-4A59-8FB0-9F97EB10719F}</a:tableStyleId>
              </a:tblPr>
              <a:tblGrid>
                <a:gridCol w="3021583">
                  <a:extLst>
                    <a:ext uri="{9D8B030D-6E8A-4147-A177-3AD203B41FA5}">
                      <a16:colId xmlns:a16="http://schemas.microsoft.com/office/drawing/2014/main" val="2416330544"/>
                    </a:ext>
                  </a:extLst>
                </a:gridCol>
                <a:gridCol w="3021583">
                  <a:extLst>
                    <a:ext uri="{9D8B030D-6E8A-4147-A177-3AD203B41FA5}">
                      <a16:colId xmlns:a16="http://schemas.microsoft.com/office/drawing/2014/main" val="2715828167"/>
                    </a:ext>
                  </a:extLst>
                </a:gridCol>
                <a:gridCol w="3021583">
                  <a:extLst>
                    <a:ext uri="{9D8B030D-6E8A-4147-A177-3AD203B41FA5}">
                      <a16:colId xmlns:a16="http://schemas.microsoft.com/office/drawing/2014/main" val="2899111936"/>
                    </a:ext>
                  </a:extLst>
                </a:gridCol>
              </a:tblGrid>
              <a:tr h="0">
                <a:tc>
                  <a:txBody>
                    <a:bodyPr/>
                    <a:lstStyle/>
                    <a:p>
                      <a:r>
                        <a:rPr lang="en-US" sz="2800" dirty="0"/>
                        <a:t>Algorithm</a:t>
                      </a:r>
                    </a:p>
                  </a:txBody>
                  <a:tcPr marL="23566" marR="23566" marT="11783" marB="11783" anchor="ctr">
                    <a:solidFill>
                      <a:schemeClr val="accent4">
                        <a:lumMod val="20000"/>
                        <a:lumOff val="80000"/>
                      </a:schemeClr>
                    </a:solidFill>
                  </a:tcPr>
                </a:tc>
                <a:tc>
                  <a:txBody>
                    <a:bodyPr/>
                    <a:lstStyle/>
                    <a:p>
                      <a:r>
                        <a:rPr lang="en-US" sz="2800" dirty="0"/>
                        <a:t>Description</a:t>
                      </a:r>
                    </a:p>
                  </a:txBody>
                  <a:tcPr marL="23566" marR="23566" marT="11783" marB="11783" anchor="ctr">
                    <a:solidFill>
                      <a:schemeClr val="accent4">
                        <a:lumMod val="20000"/>
                        <a:lumOff val="80000"/>
                      </a:schemeClr>
                    </a:solidFill>
                  </a:tcPr>
                </a:tc>
                <a:tc>
                  <a:txBody>
                    <a:bodyPr/>
                    <a:lstStyle/>
                    <a:p>
                      <a:r>
                        <a:rPr lang="en-US" sz="2800" dirty="0"/>
                        <a:t>Where It's Used (AU Examples)</a:t>
                      </a:r>
                    </a:p>
                  </a:txBody>
                  <a:tcPr marL="23566" marR="23566" marT="11783" marB="11783" anchor="ctr">
                    <a:solidFill>
                      <a:schemeClr val="accent4">
                        <a:lumMod val="20000"/>
                        <a:lumOff val="80000"/>
                      </a:schemeClr>
                    </a:solidFill>
                  </a:tcPr>
                </a:tc>
                <a:extLst>
                  <a:ext uri="{0D108BD9-81ED-4DB2-BD59-A6C34878D82A}">
                    <a16:rowId xmlns:a16="http://schemas.microsoft.com/office/drawing/2014/main" val="2272628652"/>
                  </a:ext>
                </a:extLst>
              </a:tr>
              <a:tr h="0">
                <a:tc>
                  <a:txBody>
                    <a:bodyPr/>
                    <a:lstStyle/>
                    <a:p>
                      <a:r>
                        <a:rPr lang="en-US" sz="2800" b="1"/>
                        <a:t>AES</a:t>
                      </a:r>
                      <a:endParaRPr lang="en-US" sz="2800"/>
                    </a:p>
                  </a:txBody>
                  <a:tcPr marL="23566" marR="23566" marT="11783" marB="11783" anchor="ctr"/>
                </a:tc>
                <a:tc>
                  <a:txBody>
                    <a:bodyPr/>
                    <a:lstStyle/>
                    <a:p>
                      <a:r>
                        <a:rPr lang="en-US" sz="2800"/>
                        <a:t>Modern, strong, fast encryption</a:t>
                      </a:r>
                    </a:p>
                  </a:txBody>
                  <a:tcPr marL="23566" marR="23566" marT="11783" marB="11783" anchor="ctr"/>
                </a:tc>
                <a:tc>
                  <a:txBody>
                    <a:bodyPr/>
                    <a:lstStyle/>
                    <a:p>
                      <a:r>
                        <a:rPr lang="en-US" sz="2800"/>
                        <a:t>MyGov, Australian Tax Office secure logins</a:t>
                      </a:r>
                    </a:p>
                  </a:txBody>
                  <a:tcPr marL="23566" marR="23566" marT="11783" marB="11783" anchor="ctr"/>
                </a:tc>
                <a:extLst>
                  <a:ext uri="{0D108BD9-81ED-4DB2-BD59-A6C34878D82A}">
                    <a16:rowId xmlns:a16="http://schemas.microsoft.com/office/drawing/2014/main" val="1867431775"/>
                  </a:ext>
                </a:extLst>
              </a:tr>
              <a:tr h="0">
                <a:tc>
                  <a:txBody>
                    <a:bodyPr/>
                    <a:lstStyle/>
                    <a:p>
                      <a:r>
                        <a:rPr lang="en-US" sz="2800" b="1" dirty="0"/>
                        <a:t>3DES</a:t>
                      </a:r>
                      <a:endParaRPr lang="en-US" sz="2800" dirty="0"/>
                    </a:p>
                  </a:txBody>
                  <a:tcPr marL="23566" marR="23566" marT="11783" marB="11783" anchor="ctr"/>
                </a:tc>
                <a:tc>
                  <a:txBody>
                    <a:bodyPr/>
                    <a:lstStyle/>
                    <a:p>
                      <a:r>
                        <a:rPr lang="en-US" sz="2800"/>
                        <a:t>Improved version of older DES</a:t>
                      </a:r>
                    </a:p>
                  </a:txBody>
                  <a:tcPr marL="23566" marR="23566" marT="11783" marB="11783" anchor="ctr"/>
                </a:tc>
                <a:tc>
                  <a:txBody>
                    <a:bodyPr/>
                    <a:lstStyle/>
                    <a:p>
                      <a:r>
                        <a:rPr lang="en-US" sz="2800"/>
                        <a:t>Legacy government systems</a:t>
                      </a:r>
                    </a:p>
                  </a:txBody>
                  <a:tcPr marL="23566" marR="23566" marT="11783" marB="11783" anchor="ctr"/>
                </a:tc>
                <a:extLst>
                  <a:ext uri="{0D108BD9-81ED-4DB2-BD59-A6C34878D82A}">
                    <a16:rowId xmlns:a16="http://schemas.microsoft.com/office/drawing/2014/main" val="798150758"/>
                  </a:ext>
                </a:extLst>
              </a:tr>
              <a:tr h="0">
                <a:tc>
                  <a:txBody>
                    <a:bodyPr/>
                    <a:lstStyle/>
                    <a:p>
                      <a:r>
                        <a:rPr lang="en-US" sz="2800" b="1"/>
                        <a:t>Blowfish</a:t>
                      </a:r>
                      <a:endParaRPr lang="en-US" sz="2800"/>
                    </a:p>
                  </a:txBody>
                  <a:tcPr marL="23566" marR="23566" marT="11783" marB="11783" anchor="ctr"/>
                </a:tc>
                <a:tc>
                  <a:txBody>
                    <a:bodyPr/>
                    <a:lstStyle/>
                    <a:p>
                      <a:r>
                        <a:rPr lang="en-US" sz="2800"/>
                        <a:t>Strong, flexible block cipher</a:t>
                      </a:r>
                    </a:p>
                  </a:txBody>
                  <a:tcPr marL="23566" marR="23566" marT="11783" marB="11783" anchor="ctr"/>
                </a:tc>
                <a:tc>
                  <a:txBody>
                    <a:bodyPr/>
                    <a:lstStyle/>
                    <a:p>
                      <a:r>
                        <a:rPr lang="en-US" sz="2800" dirty="0"/>
                        <a:t>File encryption tools in Aussie security firms</a:t>
                      </a:r>
                    </a:p>
                  </a:txBody>
                  <a:tcPr marL="23566" marR="23566" marT="11783" marB="11783" anchor="ctr"/>
                </a:tc>
                <a:extLst>
                  <a:ext uri="{0D108BD9-81ED-4DB2-BD59-A6C34878D82A}">
                    <a16:rowId xmlns:a16="http://schemas.microsoft.com/office/drawing/2014/main" val="2665725906"/>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E6A99-B0F6-DB68-15B8-8362B1173B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E1E3C7A-B440-E878-CB69-88DEDE6E857F}"/>
              </a:ext>
            </a:extLst>
          </p:cNvPr>
          <p:cNvSpPr txBox="1">
            <a:spLocks noGrp="1"/>
          </p:cNvSpPr>
          <p:nvPr>
            <p:ph type="title"/>
          </p:nvPr>
        </p:nvSpPr>
        <p:spPr>
          <a:xfrm>
            <a:off x="0" y="-5656"/>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dirty="0"/>
              <a:t>Popular Symmetric Algorithms</a:t>
            </a:r>
          </a:p>
        </p:txBody>
      </p:sp>
      <p:sp>
        <p:nvSpPr>
          <p:cNvPr id="6" name="object 6">
            <a:extLst>
              <a:ext uri="{FF2B5EF4-FFF2-40B4-BE49-F238E27FC236}">
                <a16:creationId xmlns:a16="http://schemas.microsoft.com/office/drawing/2014/main" id="{0FEA6B42-7D18-C8F5-7782-DBAC39307BBB}"/>
              </a:ext>
            </a:extLst>
          </p:cNvPr>
          <p:cNvSpPr txBox="1"/>
          <p:nvPr/>
        </p:nvSpPr>
        <p:spPr>
          <a:xfrm>
            <a:off x="8907271" y="4914087"/>
            <a:ext cx="157480" cy="140970"/>
          </a:xfrm>
          <a:prstGeom prst="rect">
            <a:avLst/>
          </a:prstGeom>
        </p:spPr>
        <p:txBody>
          <a:bodyPr vert="horz" wrap="square" lIns="0" tIns="13335" rIns="0" bIns="0" rtlCol="0">
            <a:spAutoFit/>
          </a:bodyPr>
          <a:lstStyle/>
          <a:p>
            <a:pPr marL="12700">
              <a:lnSpc>
                <a:spcPct val="100000"/>
              </a:lnSpc>
              <a:spcBef>
                <a:spcPts val="105"/>
              </a:spcBef>
            </a:pPr>
            <a:r>
              <a:rPr sz="750" dirty="0">
                <a:solidFill>
                  <a:srgbClr val="3C3935"/>
                </a:solidFill>
                <a:latin typeface="Arial"/>
                <a:cs typeface="Arial"/>
              </a:rPr>
              <a:t>7</a:t>
            </a:r>
            <a:r>
              <a:rPr sz="750" spc="215" dirty="0">
                <a:solidFill>
                  <a:srgbClr val="3C3935"/>
                </a:solidFill>
                <a:latin typeface="Arial"/>
                <a:cs typeface="Arial"/>
              </a:rPr>
              <a:t> </a:t>
            </a:r>
            <a:r>
              <a:rPr sz="750" spc="-50" dirty="0">
                <a:solidFill>
                  <a:srgbClr val="3C3935"/>
                </a:solidFill>
                <a:latin typeface="Arial"/>
                <a:cs typeface="Arial"/>
              </a:rPr>
              <a:t>|</a:t>
            </a:r>
            <a:endParaRPr sz="750">
              <a:latin typeface="Arial"/>
              <a:cs typeface="Arial"/>
            </a:endParaRPr>
          </a:p>
        </p:txBody>
      </p:sp>
      <p:graphicFrame>
        <p:nvGraphicFramePr>
          <p:cNvPr id="14" name="Table 13">
            <a:extLst>
              <a:ext uri="{FF2B5EF4-FFF2-40B4-BE49-F238E27FC236}">
                <a16:creationId xmlns:a16="http://schemas.microsoft.com/office/drawing/2014/main" id="{F0010B9E-A879-FA0B-9B36-509984C044E0}"/>
              </a:ext>
            </a:extLst>
          </p:cNvPr>
          <p:cNvGraphicFramePr>
            <a:graphicFrameLocks noGrp="1"/>
          </p:cNvGraphicFramePr>
          <p:nvPr>
            <p:extLst>
              <p:ext uri="{D42A27DB-BD31-4B8C-83A1-F6EECF244321}">
                <p14:modId xmlns:p14="http://schemas.microsoft.com/office/powerpoint/2010/main" val="1564895505"/>
              </p:ext>
            </p:extLst>
          </p:nvPr>
        </p:nvGraphicFramePr>
        <p:xfrm>
          <a:off x="79251" y="895350"/>
          <a:ext cx="9064749" cy="3508024"/>
        </p:xfrm>
        <a:graphic>
          <a:graphicData uri="http://schemas.openxmlformats.org/drawingml/2006/table">
            <a:tbl>
              <a:tblPr>
                <a:tableStyleId>{ED083AE6-46FA-4A59-8FB0-9F97EB10719F}</a:tableStyleId>
              </a:tblPr>
              <a:tblGrid>
                <a:gridCol w="3021583">
                  <a:extLst>
                    <a:ext uri="{9D8B030D-6E8A-4147-A177-3AD203B41FA5}">
                      <a16:colId xmlns:a16="http://schemas.microsoft.com/office/drawing/2014/main" val="2416330544"/>
                    </a:ext>
                  </a:extLst>
                </a:gridCol>
                <a:gridCol w="3021583">
                  <a:extLst>
                    <a:ext uri="{9D8B030D-6E8A-4147-A177-3AD203B41FA5}">
                      <a16:colId xmlns:a16="http://schemas.microsoft.com/office/drawing/2014/main" val="2715828167"/>
                    </a:ext>
                  </a:extLst>
                </a:gridCol>
                <a:gridCol w="3021583">
                  <a:extLst>
                    <a:ext uri="{9D8B030D-6E8A-4147-A177-3AD203B41FA5}">
                      <a16:colId xmlns:a16="http://schemas.microsoft.com/office/drawing/2014/main" val="2899111936"/>
                    </a:ext>
                  </a:extLst>
                </a:gridCol>
              </a:tblGrid>
              <a:tr h="0">
                <a:tc>
                  <a:txBody>
                    <a:bodyPr/>
                    <a:lstStyle/>
                    <a:p>
                      <a:r>
                        <a:rPr lang="en-US" sz="2800"/>
                        <a:t>Algorithm</a:t>
                      </a:r>
                    </a:p>
                  </a:txBody>
                  <a:tcPr marL="23566" marR="23566" marT="11783" marB="11783" anchor="ctr">
                    <a:solidFill>
                      <a:schemeClr val="accent4">
                        <a:lumMod val="20000"/>
                        <a:lumOff val="80000"/>
                      </a:schemeClr>
                    </a:solidFill>
                  </a:tcPr>
                </a:tc>
                <a:tc>
                  <a:txBody>
                    <a:bodyPr/>
                    <a:lstStyle/>
                    <a:p>
                      <a:r>
                        <a:rPr lang="en-US" sz="2800" dirty="0"/>
                        <a:t>Description</a:t>
                      </a:r>
                    </a:p>
                  </a:txBody>
                  <a:tcPr marL="23566" marR="23566" marT="11783" marB="11783" anchor="ctr">
                    <a:solidFill>
                      <a:schemeClr val="accent4">
                        <a:lumMod val="20000"/>
                        <a:lumOff val="80000"/>
                      </a:schemeClr>
                    </a:solidFill>
                  </a:tcPr>
                </a:tc>
                <a:tc>
                  <a:txBody>
                    <a:bodyPr/>
                    <a:lstStyle/>
                    <a:p>
                      <a:r>
                        <a:rPr lang="en-US" sz="2800" dirty="0"/>
                        <a:t>Where It's Used (AU Examples)</a:t>
                      </a:r>
                    </a:p>
                  </a:txBody>
                  <a:tcPr marL="23566" marR="23566" marT="11783" marB="11783" anchor="ctr">
                    <a:solidFill>
                      <a:schemeClr val="accent4">
                        <a:lumMod val="20000"/>
                        <a:lumOff val="80000"/>
                      </a:schemeClr>
                    </a:solidFill>
                  </a:tcPr>
                </a:tc>
                <a:extLst>
                  <a:ext uri="{0D108BD9-81ED-4DB2-BD59-A6C34878D82A}">
                    <a16:rowId xmlns:a16="http://schemas.microsoft.com/office/drawing/2014/main" val="2272628652"/>
                  </a:ext>
                </a:extLst>
              </a:tr>
              <a:tr h="0">
                <a:tc>
                  <a:txBody>
                    <a:bodyPr/>
                    <a:lstStyle/>
                    <a:p>
                      <a:r>
                        <a:rPr lang="en-US" sz="2800" b="1" dirty="0"/>
                        <a:t>RC4/5/6</a:t>
                      </a:r>
                      <a:endParaRPr lang="en-US" sz="2800" dirty="0"/>
                    </a:p>
                  </a:txBody>
                  <a:tcPr marL="23566" marR="23566" marT="11783" marB="11783" anchor="ctr"/>
                </a:tc>
                <a:tc>
                  <a:txBody>
                    <a:bodyPr/>
                    <a:lstStyle/>
                    <a:p>
                      <a:r>
                        <a:rPr lang="en-US" sz="2800" dirty="0"/>
                        <a:t>Stream/block cipher variants</a:t>
                      </a:r>
                    </a:p>
                  </a:txBody>
                  <a:tcPr marL="23566" marR="23566" marT="11783" marB="11783" anchor="ctr"/>
                </a:tc>
                <a:tc>
                  <a:txBody>
                    <a:bodyPr/>
                    <a:lstStyle/>
                    <a:p>
                      <a:r>
                        <a:rPr lang="en-US" sz="2800" dirty="0"/>
                        <a:t>Legacy systems, older Wi-Fi (WEP)</a:t>
                      </a:r>
                    </a:p>
                  </a:txBody>
                  <a:tcPr marL="23566" marR="23566" marT="11783" marB="11783" anchor="ctr"/>
                </a:tc>
                <a:extLst>
                  <a:ext uri="{0D108BD9-81ED-4DB2-BD59-A6C34878D82A}">
                    <a16:rowId xmlns:a16="http://schemas.microsoft.com/office/drawing/2014/main" val="1867431775"/>
                  </a:ext>
                </a:extLst>
              </a:tr>
              <a:tr h="0">
                <a:tc>
                  <a:txBody>
                    <a:bodyPr/>
                    <a:lstStyle/>
                    <a:p>
                      <a:r>
                        <a:rPr lang="en-US" sz="2800" b="1"/>
                        <a:t>SkipJack</a:t>
                      </a:r>
                      <a:endParaRPr lang="en-US" sz="2800"/>
                    </a:p>
                  </a:txBody>
                  <a:tcPr marL="23566" marR="23566" marT="11783" marB="11783" anchor="ctr"/>
                </a:tc>
                <a:tc>
                  <a:txBody>
                    <a:bodyPr/>
                    <a:lstStyle/>
                    <a:p>
                      <a:r>
                        <a:rPr lang="en-US" sz="2800"/>
                        <a:t>Developed by NSA, rarely used today</a:t>
                      </a:r>
                    </a:p>
                  </a:txBody>
                  <a:tcPr marL="23566" marR="23566" marT="11783" marB="11783" anchor="ctr"/>
                </a:tc>
                <a:tc>
                  <a:txBody>
                    <a:bodyPr/>
                    <a:lstStyle/>
                    <a:p>
                      <a:r>
                        <a:rPr lang="en-US" sz="2800" dirty="0"/>
                        <a:t>Academic research</a:t>
                      </a:r>
                    </a:p>
                  </a:txBody>
                  <a:tcPr marL="23566" marR="23566" marT="11783" marB="11783" anchor="ctr"/>
                </a:tc>
                <a:extLst>
                  <a:ext uri="{0D108BD9-81ED-4DB2-BD59-A6C34878D82A}">
                    <a16:rowId xmlns:a16="http://schemas.microsoft.com/office/drawing/2014/main" val="798150758"/>
                  </a:ext>
                </a:extLst>
              </a:tr>
              <a:tr h="0">
                <a:tc>
                  <a:txBody>
                    <a:bodyPr/>
                    <a:lstStyle/>
                    <a:p>
                      <a:r>
                        <a:rPr lang="en-US" sz="2800" b="1"/>
                        <a:t>IDEA</a:t>
                      </a:r>
                      <a:endParaRPr lang="en-US" sz="2800"/>
                    </a:p>
                  </a:txBody>
                  <a:tcPr marL="23566" marR="23566" marT="11783" marB="11783" anchor="ctr"/>
                </a:tc>
                <a:tc>
                  <a:txBody>
                    <a:bodyPr/>
                    <a:lstStyle/>
                    <a:p>
                      <a:r>
                        <a:rPr lang="en-US" sz="2800"/>
                        <a:t>High security, less common now</a:t>
                      </a:r>
                    </a:p>
                  </a:txBody>
                  <a:tcPr marL="23566" marR="23566" marT="11783" marB="11783" anchor="ctr"/>
                </a:tc>
                <a:tc>
                  <a:txBody>
                    <a:bodyPr/>
                    <a:lstStyle/>
                    <a:p>
                      <a:r>
                        <a:rPr lang="en-US" sz="2800" dirty="0"/>
                        <a:t>Used in older encrypted emails</a:t>
                      </a:r>
                    </a:p>
                  </a:txBody>
                  <a:tcPr marL="23566" marR="23566" marT="11783" marB="11783" anchor="ctr"/>
                </a:tc>
                <a:extLst>
                  <a:ext uri="{0D108BD9-81ED-4DB2-BD59-A6C34878D82A}">
                    <a16:rowId xmlns:a16="http://schemas.microsoft.com/office/drawing/2014/main" val="2665725906"/>
                  </a:ext>
                </a:extLst>
              </a:tr>
            </a:tbl>
          </a:graphicData>
        </a:graphic>
      </p:graphicFrame>
    </p:spTree>
    <p:extLst>
      <p:ext uri="{BB962C8B-B14F-4D97-AF65-F5344CB8AC3E}">
        <p14:creationId xmlns:p14="http://schemas.microsoft.com/office/powerpoint/2010/main" val="1559545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9598" y="1977898"/>
            <a:ext cx="3385820" cy="467995"/>
          </a:xfrm>
          <a:prstGeom prst="rect">
            <a:avLst/>
          </a:prstGeom>
        </p:spPr>
        <p:txBody>
          <a:bodyPr vert="horz" wrap="square" lIns="0" tIns="12700" rIns="0" bIns="0" rtlCol="0">
            <a:spAutoFit/>
          </a:bodyPr>
          <a:lstStyle/>
          <a:p>
            <a:pPr marL="12700">
              <a:lnSpc>
                <a:spcPct val="100000"/>
              </a:lnSpc>
              <a:spcBef>
                <a:spcPts val="100"/>
              </a:spcBef>
            </a:pPr>
            <a:r>
              <a:rPr sz="2900" dirty="0"/>
              <a:t>Symmetric</a:t>
            </a:r>
            <a:r>
              <a:rPr sz="2900" spc="-150" dirty="0"/>
              <a:t> </a:t>
            </a:r>
            <a:r>
              <a:rPr sz="2900" spc="-10" dirty="0"/>
              <a:t>Encryption</a:t>
            </a:r>
            <a:endParaRPr sz="2900"/>
          </a:p>
        </p:txBody>
      </p:sp>
      <p:sp>
        <p:nvSpPr>
          <p:cNvPr id="3" name="object 3"/>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5</a:t>
            </a:fld>
            <a:r>
              <a:rPr spc="215" dirty="0"/>
              <a:t> </a:t>
            </a:r>
            <a:r>
              <a:rPr spc="-50"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8CD74-8258-818B-4D74-3A40B627F95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DC1DCE5-DCC3-8D8F-6741-E8A4B7DC5EF0}"/>
              </a:ext>
            </a:extLst>
          </p:cNvPr>
          <p:cNvSpPr txBox="1">
            <a:spLocks noGrp="1"/>
          </p:cNvSpPr>
          <p:nvPr>
            <p:ph type="title"/>
          </p:nvPr>
        </p:nvSpPr>
        <p:spPr>
          <a:xfrm>
            <a:off x="0" y="-5656"/>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dirty="0"/>
              <a:t>Research Discussion Questions</a:t>
            </a:r>
          </a:p>
        </p:txBody>
      </p:sp>
      <p:sp>
        <p:nvSpPr>
          <p:cNvPr id="6" name="object 6">
            <a:extLst>
              <a:ext uri="{FF2B5EF4-FFF2-40B4-BE49-F238E27FC236}">
                <a16:creationId xmlns:a16="http://schemas.microsoft.com/office/drawing/2014/main" id="{E9340041-63C1-DE4E-C24A-0C1AE863209F}"/>
              </a:ext>
            </a:extLst>
          </p:cNvPr>
          <p:cNvSpPr txBox="1"/>
          <p:nvPr/>
        </p:nvSpPr>
        <p:spPr>
          <a:xfrm>
            <a:off x="8907271" y="4914087"/>
            <a:ext cx="157480" cy="140970"/>
          </a:xfrm>
          <a:prstGeom prst="rect">
            <a:avLst/>
          </a:prstGeom>
        </p:spPr>
        <p:txBody>
          <a:bodyPr vert="horz" wrap="square" lIns="0" tIns="13335" rIns="0" bIns="0" rtlCol="0">
            <a:spAutoFit/>
          </a:bodyPr>
          <a:lstStyle/>
          <a:p>
            <a:pPr marL="12700">
              <a:lnSpc>
                <a:spcPct val="100000"/>
              </a:lnSpc>
              <a:spcBef>
                <a:spcPts val="105"/>
              </a:spcBef>
            </a:pPr>
            <a:r>
              <a:rPr sz="750" dirty="0">
                <a:solidFill>
                  <a:srgbClr val="3C3935"/>
                </a:solidFill>
                <a:latin typeface="Arial"/>
                <a:cs typeface="Arial"/>
              </a:rPr>
              <a:t>7</a:t>
            </a:r>
            <a:r>
              <a:rPr sz="750" spc="215" dirty="0">
                <a:solidFill>
                  <a:srgbClr val="3C3935"/>
                </a:solidFill>
                <a:latin typeface="Arial"/>
                <a:cs typeface="Arial"/>
              </a:rPr>
              <a:t> </a:t>
            </a:r>
            <a:r>
              <a:rPr sz="750" spc="-50" dirty="0">
                <a:solidFill>
                  <a:srgbClr val="3C3935"/>
                </a:solidFill>
                <a:latin typeface="Arial"/>
                <a:cs typeface="Arial"/>
              </a:rPr>
              <a:t>|</a:t>
            </a:r>
            <a:endParaRPr sz="750">
              <a:latin typeface="Arial"/>
              <a:cs typeface="Arial"/>
            </a:endParaRPr>
          </a:p>
        </p:txBody>
      </p:sp>
      <p:sp>
        <p:nvSpPr>
          <p:cNvPr id="4" name="TextBox 3">
            <a:extLst>
              <a:ext uri="{FF2B5EF4-FFF2-40B4-BE49-F238E27FC236}">
                <a16:creationId xmlns:a16="http://schemas.microsoft.com/office/drawing/2014/main" id="{C79388FC-AA95-7CBD-CEC7-9B28E7BF014A}"/>
              </a:ext>
            </a:extLst>
          </p:cNvPr>
          <p:cNvSpPr txBox="1"/>
          <p:nvPr/>
        </p:nvSpPr>
        <p:spPr>
          <a:xfrm>
            <a:off x="0" y="590551"/>
            <a:ext cx="9064751" cy="1964512"/>
          </a:xfrm>
          <a:prstGeom prst="rect">
            <a:avLst/>
          </a:prstGeom>
          <a:noFill/>
        </p:spPr>
        <p:txBody>
          <a:bodyPr wrap="square">
            <a:spAutoFit/>
          </a:bodyPr>
          <a:lstStyle/>
          <a:p>
            <a:pPr rtl="0">
              <a:lnSpc>
                <a:spcPct val="150000"/>
              </a:lnSpc>
              <a:buNone/>
            </a:pPr>
            <a:r>
              <a:rPr lang="en-US" sz="2800" b="1" dirty="0">
                <a:latin typeface="+mj-lt"/>
              </a:rPr>
              <a:t>Research Discussion Questions</a:t>
            </a:r>
          </a:p>
          <a:p>
            <a:pPr rtl="0">
              <a:lnSpc>
                <a:spcPct val="150000"/>
              </a:lnSpc>
              <a:buNone/>
            </a:pPr>
            <a:r>
              <a:rPr lang="en-US" sz="2800" b="1" dirty="0">
                <a:latin typeface="+mj-lt"/>
              </a:rPr>
              <a:t>Q1:</a:t>
            </a:r>
            <a:r>
              <a:rPr lang="en-US" sz="2800" dirty="0">
                <a:latin typeface="+mj-lt"/>
              </a:rPr>
              <a:t> Why do </a:t>
            </a:r>
            <a:r>
              <a:rPr lang="en-US" sz="2800" dirty="0" err="1">
                <a:latin typeface="+mj-lt"/>
              </a:rPr>
              <a:t>organisations</a:t>
            </a:r>
            <a:r>
              <a:rPr lang="en-US" sz="2800" dirty="0">
                <a:latin typeface="+mj-lt"/>
              </a:rPr>
              <a:t> still use symmetric encryption even though public-key encryption exists?</a:t>
            </a:r>
          </a:p>
        </p:txBody>
      </p:sp>
      <p:sp>
        <p:nvSpPr>
          <p:cNvPr id="7" name="TextBox 6">
            <a:extLst>
              <a:ext uri="{FF2B5EF4-FFF2-40B4-BE49-F238E27FC236}">
                <a16:creationId xmlns:a16="http://schemas.microsoft.com/office/drawing/2014/main" id="{31B90009-B166-70FA-134E-6DE56F364908}"/>
              </a:ext>
            </a:extLst>
          </p:cNvPr>
          <p:cNvSpPr txBox="1"/>
          <p:nvPr/>
        </p:nvSpPr>
        <p:spPr>
          <a:xfrm>
            <a:off x="68098" y="2537872"/>
            <a:ext cx="9064750" cy="1315425"/>
          </a:xfrm>
          <a:prstGeom prst="rect">
            <a:avLst/>
          </a:prstGeom>
          <a:noFill/>
        </p:spPr>
        <p:txBody>
          <a:bodyPr wrap="square">
            <a:spAutoFit/>
          </a:bodyPr>
          <a:lstStyle/>
          <a:p>
            <a:pPr>
              <a:lnSpc>
                <a:spcPct val="150000"/>
              </a:lnSpc>
            </a:pPr>
            <a:r>
              <a:rPr lang="en-US" sz="2800" b="1" dirty="0">
                <a:latin typeface="+mj-lt"/>
              </a:rPr>
              <a:t>A1:</a:t>
            </a:r>
            <a:r>
              <a:rPr lang="en-US" sz="2800" dirty="0">
                <a:latin typeface="+mj-lt"/>
              </a:rPr>
              <a:t> It’s much </a:t>
            </a:r>
            <a:r>
              <a:rPr lang="en-US" sz="2800" b="1" dirty="0">
                <a:latin typeface="+mj-lt"/>
              </a:rPr>
              <a:t>faster</a:t>
            </a:r>
            <a:r>
              <a:rPr lang="en-US" sz="2800" dirty="0">
                <a:latin typeface="+mj-lt"/>
              </a:rPr>
              <a:t> and more efficient for </a:t>
            </a:r>
            <a:r>
              <a:rPr lang="en-US" sz="2800" b="1" dirty="0">
                <a:latin typeface="+mj-lt"/>
              </a:rPr>
              <a:t>large data transfers</a:t>
            </a:r>
            <a:r>
              <a:rPr lang="en-US" sz="2800" dirty="0">
                <a:latin typeface="+mj-lt"/>
              </a:rPr>
              <a:t>.</a:t>
            </a:r>
            <a:endParaRPr lang="en-AU" sz="2800" dirty="0"/>
          </a:p>
        </p:txBody>
      </p:sp>
    </p:spTree>
    <p:extLst>
      <p:ext uri="{BB962C8B-B14F-4D97-AF65-F5344CB8AC3E}">
        <p14:creationId xmlns:p14="http://schemas.microsoft.com/office/powerpoint/2010/main" val="52190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7459" rIns="0" bIns="0" rtlCol="0">
            <a:spAutoFit/>
          </a:bodyPr>
          <a:lstStyle/>
          <a:p>
            <a:pPr marL="12700">
              <a:lnSpc>
                <a:spcPct val="100000"/>
              </a:lnSpc>
              <a:spcBef>
                <a:spcPts val="105"/>
              </a:spcBef>
            </a:pPr>
            <a:r>
              <a:rPr sz="2900" spc="-20" dirty="0"/>
              <a:t>Symmetric-</a:t>
            </a:r>
            <a:r>
              <a:rPr sz="2900" dirty="0"/>
              <a:t>key</a:t>
            </a:r>
            <a:r>
              <a:rPr sz="2900" spc="-85" dirty="0"/>
              <a:t> </a:t>
            </a:r>
            <a:r>
              <a:rPr sz="2900" spc="-10" dirty="0"/>
              <a:t>Algorithms</a:t>
            </a:r>
            <a:endParaRPr sz="2900"/>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51</a:t>
            </a:fld>
            <a:r>
              <a:rPr spc="204" dirty="0"/>
              <a:t> </a:t>
            </a:r>
            <a:r>
              <a:rPr spc="-50" dirty="0"/>
              <a:t>|</a:t>
            </a:r>
          </a:p>
        </p:txBody>
      </p:sp>
      <p:sp>
        <p:nvSpPr>
          <p:cNvPr id="3" name="object 3"/>
          <p:cNvSpPr txBox="1"/>
          <p:nvPr/>
        </p:nvSpPr>
        <p:spPr>
          <a:xfrm>
            <a:off x="613968" y="1259839"/>
            <a:ext cx="4564380" cy="2812415"/>
          </a:xfrm>
          <a:prstGeom prst="rect">
            <a:avLst/>
          </a:prstGeom>
        </p:spPr>
        <p:txBody>
          <a:bodyPr vert="horz" wrap="square" lIns="0" tIns="13335" rIns="0" bIns="0" rtlCol="0">
            <a:spAutoFit/>
          </a:bodyPr>
          <a:lstStyle/>
          <a:p>
            <a:pPr marL="354965" indent="-342265">
              <a:lnSpc>
                <a:spcPct val="100000"/>
              </a:lnSpc>
              <a:spcBef>
                <a:spcPts val="105"/>
              </a:spcBef>
              <a:buFont typeface="Wingdings"/>
              <a:buChar char=""/>
              <a:tabLst>
                <a:tab pos="354965" algn="l"/>
              </a:tabLst>
            </a:pPr>
            <a:r>
              <a:rPr sz="2000" dirty="0">
                <a:latin typeface="Calibri"/>
                <a:cs typeface="Calibri"/>
              </a:rPr>
              <a:t>Widely</a:t>
            </a:r>
            <a:r>
              <a:rPr sz="2000" spc="-35" dirty="0">
                <a:latin typeface="Calibri"/>
                <a:cs typeface="Calibri"/>
              </a:rPr>
              <a:t> </a:t>
            </a:r>
            <a:r>
              <a:rPr sz="2000" dirty="0">
                <a:latin typeface="Calibri"/>
                <a:cs typeface="Calibri"/>
              </a:rPr>
              <a:t>known</a:t>
            </a:r>
            <a:r>
              <a:rPr sz="2000" spc="-35" dirty="0">
                <a:latin typeface="Calibri"/>
                <a:cs typeface="Calibri"/>
              </a:rPr>
              <a:t> </a:t>
            </a:r>
            <a:r>
              <a:rPr sz="2000" spc="-20" dirty="0">
                <a:latin typeface="Calibri"/>
                <a:cs typeface="Calibri"/>
              </a:rPr>
              <a:t>symmetric-</a:t>
            </a:r>
            <a:r>
              <a:rPr sz="2000" dirty="0">
                <a:latin typeface="Calibri"/>
                <a:cs typeface="Calibri"/>
              </a:rPr>
              <a:t>key</a:t>
            </a:r>
            <a:r>
              <a:rPr sz="2000" spc="5" dirty="0">
                <a:latin typeface="Calibri"/>
                <a:cs typeface="Calibri"/>
              </a:rPr>
              <a:t> </a:t>
            </a:r>
            <a:r>
              <a:rPr sz="2000" spc="-10" dirty="0">
                <a:latin typeface="Calibri"/>
                <a:cs typeface="Calibri"/>
              </a:rPr>
              <a:t>algorithms</a:t>
            </a:r>
            <a:endParaRPr sz="2000">
              <a:latin typeface="Calibri"/>
              <a:cs typeface="Calibri"/>
            </a:endParaRPr>
          </a:p>
          <a:p>
            <a:pPr marL="641985" lvl="1" indent="-268605">
              <a:lnSpc>
                <a:spcPct val="100000"/>
              </a:lnSpc>
              <a:spcBef>
                <a:spcPts val="2250"/>
              </a:spcBef>
              <a:buFont typeface="Wingdings"/>
              <a:buChar char=""/>
              <a:tabLst>
                <a:tab pos="641985" algn="l"/>
              </a:tabLst>
            </a:pPr>
            <a:r>
              <a:rPr sz="1800" dirty="0">
                <a:latin typeface="Calibri"/>
                <a:cs typeface="Calibri"/>
              </a:rPr>
              <a:t>DES/</a:t>
            </a:r>
            <a:r>
              <a:rPr sz="1800" spc="-55" dirty="0">
                <a:latin typeface="Calibri"/>
                <a:cs typeface="Calibri"/>
              </a:rPr>
              <a:t> </a:t>
            </a:r>
            <a:r>
              <a:rPr sz="1800" spc="-20" dirty="0">
                <a:latin typeface="Calibri"/>
                <a:cs typeface="Calibri"/>
              </a:rPr>
              <a:t>3DES</a:t>
            </a:r>
            <a:endParaRPr sz="1800">
              <a:latin typeface="Calibri"/>
              <a:cs typeface="Calibri"/>
            </a:endParaRPr>
          </a:p>
          <a:p>
            <a:pPr marL="642620" lvl="1" indent="-269240">
              <a:lnSpc>
                <a:spcPct val="100000"/>
              </a:lnSpc>
              <a:spcBef>
                <a:spcPts val="865"/>
              </a:spcBef>
              <a:buFont typeface="Wingdings"/>
              <a:buChar char=""/>
              <a:tabLst>
                <a:tab pos="642620" algn="l"/>
              </a:tabLst>
            </a:pPr>
            <a:r>
              <a:rPr sz="1800" spc="-10" dirty="0">
                <a:latin typeface="Calibri"/>
                <a:cs typeface="Calibri"/>
              </a:rPr>
              <a:t>SkipJack</a:t>
            </a:r>
            <a:endParaRPr sz="1800">
              <a:latin typeface="Calibri"/>
              <a:cs typeface="Calibri"/>
            </a:endParaRPr>
          </a:p>
          <a:p>
            <a:pPr marL="641985" lvl="1" indent="-268605">
              <a:lnSpc>
                <a:spcPct val="100000"/>
              </a:lnSpc>
              <a:spcBef>
                <a:spcPts val="865"/>
              </a:spcBef>
              <a:buFont typeface="Wingdings"/>
              <a:buChar char=""/>
              <a:tabLst>
                <a:tab pos="641985" algn="l"/>
              </a:tabLst>
            </a:pPr>
            <a:r>
              <a:rPr sz="1800" dirty="0">
                <a:latin typeface="Calibri"/>
                <a:cs typeface="Calibri"/>
              </a:rPr>
              <a:t>Blowfish/</a:t>
            </a:r>
            <a:r>
              <a:rPr sz="1800" spc="-70" dirty="0">
                <a:latin typeface="Calibri"/>
                <a:cs typeface="Calibri"/>
              </a:rPr>
              <a:t> </a:t>
            </a:r>
            <a:r>
              <a:rPr sz="1800" spc="-10" dirty="0">
                <a:latin typeface="Calibri"/>
                <a:cs typeface="Calibri"/>
              </a:rPr>
              <a:t>Twofish</a:t>
            </a:r>
            <a:endParaRPr sz="1800">
              <a:latin typeface="Calibri"/>
              <a:cs typeface="Calibri"/>
            </a:endParaRPr>
          </a:p>
          <a:p>
            <a:pPr marL="641985" lvl="1" indent="-268605">
              <a:lnSpc>
                <a:spcPct val="100000"/>
              </a:lnSpc>
              <a:spcBef>
                <a:spcPts val="865"/>
              </a:spcBef>
              <a:buFont typeface="Wingdings"/>
              <a:buChar char=""/>
              <a:tabLst>
                <a:tab pos="641985" algn="l"/>
              </a:tabLst>
            </a:pPr>
            <a:r>
              <a:rPr sz="1800" dirty="0">
                <a:latin typeface="Calibri"/>
                <a:cs typeface="Calibri"/>
              </a:rPr>
              <a:t>RC4/</a:t>
            </a:r>
            <a:r>
              <a:rPr sz="1800" spc="-50" dirty="0">
                <a:latin typeface="Calibri"/>
                <a:cs typeface="Calibri"/>
              </a:rPr>
              <a:t> </a:t>
            </a:r>
            <a:r>
              <a:rPr sz="1800" dirty="0">
                <a:latin typeface="Calibri"/>
                <a:cs typeface="Calibri"/>
              </a:rPr>
              <a:t>RC5/</a:t>
            </a:r>
            <a:r>
              <a:rPr sz="1800" spc="-50" dirty="0">
                <a:latin typeface="Calibri"/>
                <a:cs typeface="Calibri"/>
              </a:rPr>
              <a:t> </a:t>
            </a:r>
            <a:r>
              <a:rPr sz="1800" spc="-25" dirty="0">
                <a:latin typeface="Calibri"/>
                <a:cs typeface="Calibri"/>
              </a:rPr>
              <a:t>RC6</a:t>
            </a:r>
            <a:endParaRPr sz="1800">
              <a:latin typeface="Calibri"/>
              <a:cs typeface="Calibri"/>
            </a:endParaRPr>
          </a:p>
          <a:p>
            <a:pPr marL="642620" lvl="1" indent="-269240">
              <a:lnSpc>
                <a:spcPct val="100000"/>
              </a:lnSpc>
              <a:spcBef>
                <a:spcPts val="865"/>
              </a:spcBef>
              <a:buFont typeface="Wingdings"/>
              <a:buChar char=""/>
              <a:tabLst>
                <a:tab pos="642620" algn="l"/>
              </a:tabLst>
            </a:pPr>
            <a:r>
              <a:rPr sz="1800" spc="-25" dirty="0">
                <a:latin typeface="Calibri"/>
                <a:cs typeface="Calibri"/>
              </a:rPr>
              <a:t>AES</a:t>
            </a:r>
            <a:endParaRPr sz="1800">
              <a:latin typeface="Calibri"/>
              <a:cs typeface="Calibri"/>
            </a:endParaRPr>
          </a:p>
          <a:p>
            <a:pPr marL="641985" lvl="1" indent="-268605">
              <a:lnSpc>
                <a:spcPct val="100000"/>
              </a:lnSpc>
              <a:spcBef>
                <a:spcPts val="865"/>
              </a:spcBef>
              <a:buFont typeface="Wingdings"/>
              <a:buChar char=""/>
              <a:tabLst>
                <a:tab pos="641985" algn="l"/>
              </a:tabLst>
            </a:pPr>
            <a:r>
              <a:rPr sz="1800" spc="-20" dirty="0">
                <a:latin typeface="Calibri"/>
                <a:cs typeface="Calibri"/>
              </a:rPr>
              <a:t>IDEA</a:t>
            </a:r>
            <a:endParaRPr sz="18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048" y="0"/>
            <a:ext cx="8287308" cy="665784"/>
          </a:xfrm>
          <a:prstGeom prst="rect">
            <a:avLst/>
          </a:prstGeom>
        </p:spPr>
        <p:txBody>
          <a:bodyPr vert="horz" wrap="square" lIns="0" tIns="97459" rIns="0" bIns="0" rtlCol="0">
            <a:spAutoFit/>
          </a:bodyPr>
          <a:lstStyle/>
          <a:p>
            <a:pPr marL="12700">
              <a:lnSpc>
                <a:spcPct val="100000"/>
              </a:lnSpc>
              <a:spcBef>
                <a:spcPts val="105"/>
              </a:spcBef>
            </a:pPr>
            <a:r>
              <a:rPr sz="2900" dirty="0"/>
              <a:t>Stream</a:t>
            </a:r>
            <a:r>
              <a:rPr sz="2900" spc="-125" dirty="0"/>
              <a:t> </a:t>
            </a:r>
            <a:r>
              <a:rPr sz="2900" spc="-10" dirty="0"/>
              <a:t>Cipher</a:t>
            </a:r>
            <a:endParaRPr sz="2900" dirty="0"/>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52</a:t>
            </a:fld>
            <a:r>
              <a:rPr spc="204" dirty="0"/>
              <a:t> </a:t>
            </a:r>
            <a:r>
              <a:rPr spc="-50" dirty="0"/>
              <a:t>|</a:t>
            </a:r>
          </a:p>
        </p:txBody>
      </p:sp>
      <p:sp>
        <p:nvSpPr>
          <p:cNvPr id="3" name="object 3"/>
          <p:cNvSpPr txBox="1"/>
          <p:nvPr/>
        </p:nvSpPr>
        <p:spPr>
          <a:xfrm>
            <a:off x="76199" y="978281"/>
            <a:ext cx="8988551" cy="3876072"/>
          </a:xfrm>
          <a:prstGeom prst="rect">
            <a:avLst/>
          </a:prstGeom>
        </p:spPr>
        <p:txBody>
          <a:bodyPr vert="horz" wrap="square" lIns="0" tIns="13335" rIns="0" bIns="0" rtlCol="0">
            <a:spAutoFit/>
          </a:bodyPr>
          <a:lstStyle/>
          <a:p>
            <a:pPr>
              <a:lnSpc>
                <a:spcPct val="150000"/>
              </a:lnSpc>
              <a:buNone/>
            </a:pPr>
            <a:r>
              <a:rPr lang="en-US" sz="2800" dirty="0">
                <a:latin typeface="+mj-lt"/>
              </a:rPr>
              <a:t>A </a:t>
            </a:r>
            <a:r>
              <a:rPr lang="en-US" sz="2800" b="1" dirty="0">
                <a:latin typeface="+mj-lt"/>
              </a:rPr>
              <a:t>stream cipher</a:t>
            </a:r>
            <a:r>
              <a:rPr lang="en-US" sz="2800" dirty="0">
                <a:latin typeface="+mj-lt"/>
              </a:rPr>
              <a:t> encrypts data </a:t>
            </a:r>
            <a:r>
              <a:rPr lang="en-US" sz="2800" b="1" dirty="0">
                <a:latin typeface="+mj-lt"/>
              </a:rPr>
              <a:t>one bit or byte at a time</a:t>
            </a:r>
            <a:r>
              <a:rPr lang="en-US" sz="2800" dirty="0">
                <a:latin typeface="+mj-lt"/>
              </a:rPr>
              <a:t> using a </a:t>
            </a:r>
            <a:r>
              <a:rPr lang="en-US" sz="2800" b="1" dirty="0">
                <a:latin typeface="+mj-lt"/>
              </a:rPr>
              <a:t>pseudo-random key stream</a:t>
            </a:r>
            <a:r>
              <a:rPr lang="en-US" sz="2800" dirty="0">
                <a:latin typeface="+mj-lt"/>
              </a:rPr>
              <a:t>, making it </a:t>
            </a:r>
            <a:r>
              <a:rPr lang="en-US" sz="2800" b="1" dirty="0">
                <a:latin typeface="+mj-lt"/>
              </a:rPr>
              <a:t>fast and simple</a:t>
            </a:r>
            <a:r>
              <a:rPr lang="en-US" sz="2800" dirty="0">
                <a:latin typeface="+mj-lt"/>
              </a:rPr>
              <a:t> for real-time communication.</a:t>
            </a:r>
          </a:p>
          <a:p>
            <a:pPr>
              <a:lnSpc>
                <a:spcPct val="150000"/>
              </a:lnSpc>
            </a:pPr>
            <a:r>
              <a:rPr lang="en-US" sz="2800" dirty="0">
                <a:latin typeface="+mj-lt"/>
              </a:rPr>
              <a:t>They're great for </a:t>
            </a:r>
            <a:r>
              <a:rPr lang="en-US" sz="2800" b="1" dirty="0">
                <a:latin typeface="+mj-lt"/>
              </a:rPr>
              <a:t>secure Wi-Fi (like WPA2)</a:t>
            </a:r>
            <a:r>
              <a:rPr lang="en-US" sz="2800" dirty="0">
                <a:latin typeface="+mj-lt"/>
              </a:rPr>
              <a:t>, mobile calls, or </a:t>
            </a:r>
            <a:r>
              <a:rPr lang="en-US" sz="2800" b="1" dirty="0">
                <a:latin typeface="+mj-lt"/>
              </a:rPr>
              <a:t>live video streaming</a:t>
            </a:r>
            <a:r>
              <a:rPr lang="en-US" sz="2800" dirty="0">
                <a:latin typeface="+mj-lt"/>
              </a:rPr>
              <a:t> in Australia where </a:t>
            </a:r>
            <a:r>
              <a:rPr lang="en-US" sz="2800" b="1" dirty="0">
                <a:latin typeface="+mj-lt"/>
              </a:rPr>
              <a:t>speed matters more than bulk encryption</a:t>
            </a:r>
            <a:r>
              <a:rPr lang="en-US" sz="2800" dirty="0">
                <a:latin typeface="+mj-lt"/>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03433-95D2-FE29-2F52-8A1AEA9BE2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D573D32-A9E8-989A-70DF-AA683DFA4BE9}"/>
              </a:ext>
            </a:extLst>
          </p:cNvPr>
          <p:cNvSpPr txBox="1">
            <a:spLocks noGrp="1"/>
          </p:cNvSpPr>
          <p:nvPr>
            <p:ph type="title"/>
          </p:nvPr>
        </p:nvSpPr>
        <p:spPr>
          <a:xfrm>
            <a:off x="0" y="0"/>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dirty="0"/>
              <a:t>Block vs Stream Cipher – Quick Comparison</a:t>
            </a:r>
            <a:endParaRPr sz="2900" dirty="0"/>
          </a:p>
        </p:txBody>
      </p:sp>
      <p:sp>
        <p:nvSpPr>
          <p:cNvPr id="4" name="object 4">
            <a:extLst>
              <a:ext uri="{FF2B5EF4-FFF2-40B4-BE49-F238E27FC236}">
                <a16:creationId xmlns:a16="http://schemas.microsoft.com/office/drawing/2014/main" id="{D9630992-15C9-964D-C9E9-A4A87782307B}"/>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53</a:t>
            </a:fld>
            <a:r>
              <a:rPr spc="204" dirty="0"/>
              <a:t> </a:t>
            </a:r>
            <a:r>
              <a:rPr spc="-50" dirty="0"/>
              <a:t>|</a:t>
            </a:r>
          </a:p>
        </p:txBody>
      </p:sp>
      <p:graphicFrame>
        <p:nvGraphicFramePr>
          <p:cNvPr id="5" name="Table 4">
            <a:extLst>
              <a:ext uri="{FF2B5EF4-FFF2-40B4-BE49-F238E27FC236}">
                <a16:creationId xmlns:a16="http://schemas.microsoft.com/office/drawing/2014/main" id="{FC60C5A1-CD37-2091-2595-C68AA62D8FBC}"/>
              </a:ext>
            </a:extLst>
          </p:cNvPr>
          <p:cNvGraphicFramePr>
            <a:graphicFrameLocks noGrp="1"/>
          </p:cNvGraphicFramePr>
          <p:nvPr>
            <p:extLst>
              <p:ext uri="{D42A27DB-BD31-4B8C-83A1-F6EECF244321}">
                <p14:modId xmlns:p14="http://schemas.microsoft.com/office/powerpoint/2010/main" val="2758240717"/>
              </p:ext>
            </p:extLst>
          </p:nvPr>
        </p:nvGraphicFramePr>
        <p:xfrm>
          <a:off x="39625" y="785990"/>
          <a:ext cx="9064749" cy="4016848"/>
        </p:xfrm>
        <a:graphic>
          <a:graphicData uri="http://schemas.openxmlformats.org/drawingml/2006/table">
            <a:tbl>
              <a:tblPr>
                <a:tableStyleId>{ED083AE6-46FA-4A59-8FB0-9F97EB10719F}</a:tableStyleId>
              </a:tblPr>
              <a:tblGrid>
                <a:gridCol w="3021583">
                  <a:extLst>
                    <a:ext uri="{9D8B030D-6E8A-4147-A177-3AD203B41FA5}">
                      <a16:colId xmlns:a16="http://schemas.microsoft.com/office/drawing/2014/main" val="200946236"/>
                    </a:ext>
                  </a:extLst>
                </a:gridCol>
                <a:gridCol w="3021583">
                  <a:extLst>
                    <a:ext uri="{9D8B030D-6E8A-4147-A177-3AD203B41FA5}">
                      <a16:colId xmlns:a16="http://schemas.microsoft.com/office/drawing/2014/main" val="2417964267"/>
                    </a:ext>
                  </a:extLst>
                </a:gridCol>
                <a:gridCol w="3021583">
                  <a:extLst>
                    <a:ext uri="{9D8B030D-6E8A-4147-A177-3AD203B41FA5}">
                      <a16:colId xmlns:a16="http://schemas.microsoft.com/office/drawing/2014/main" val="3367403004"/>
                    </a:ext>
                  </a:extLst>
                </a:gridCol>
              </a:tblGrid>
              <a:tr h="228600">
                <a:tc>
                  <a:txBody>
                    <a:bodyPr/>
                    <a:lstStyle/>
                    <a:p>
                      <a:r>
                        <a:rPr lang="en-US" sz="2800"/>
                        <a:t>Feature</a:t>
                      </a:r>
                    </a:p>
                  </a:txBody>
                  <a:tcPr marL="44092" marR="44092" marT="22046" marB="22046" anchor="ctr"/>
                </a:tc>
                <a:tc>
                  <a:txBody>
                    <a:bodyPr/>
                    <a:lstStyle/>
                    <a:p>
                      <a:r>
                        <a:rPr lang="en-US" sz="2800" b="1"/>
                        <a:t>Stream Cipher</a:t>
                      </a:r>
                      <a:endParaRPr lang="en-US" sz="2800"/>
                    </a:p>
                  </a:txBody>
                  <a:tcPr marL="44092" marR="44092" marT="22046" marB="22046" anchor="ctr"/>
                </a:tc>
                <a:tc>
                  <a:txBody>
                    <a:bodyPr/>
                    <a:lstStyle/>
                    <a:p>
                      <a:r>
                        <a:rPr lang="sv-SE" sz="2800" b="1"/>
                        <a:t>Block Cipher (e.g., AES)</a:t>
                      </a:r>
                      <a:endParaRPr lang="sv-SE" sz="2800"/>
                    </a:p>
                  </a:txBody>
                  <a:tcPr marL="44092" marR="44092" marT="22046" marB="22046" anchor="ctr"/>
                </a:tc>
                <a:extLst>
                  <a:ext uri="{0D108BD9-81ED-4DB2-BD59-A6C34878D82A}">
                    <a16:rowId xmlns:a16="http://schemas.microsoft.com/office/drawing/2014/main" val="1354972339"/>
                  </a:ext>
                </a:extLst>
              </a:tr>
              <a:tr h="245468">
                <a:tc>
                  <a:txBody>
                    <a:bodyPr/>
                    <a:lstStyle/>
                    <a:p>
                      <a:r>
                        <a:rPr lang="en-US" sz="2800" b="1"/>
                        <a:t>Data Handling</a:t>
                      </a:r>
                      <a:endParaRPr lang="en-US" sz="2800"/>
                    </a:p>
                  </a:txBody>
                  <a:tcPr marL="44092" marR="44092" marT="22046" marB="22046" anchor="ctr"/>
                </a:tc>
                <a:tc>
                  <a:txBody>
                    <a:bodyPr/>
                    <a:lstStyle/>
                    <a:p>
                      <a:r>
                        <a:rPr lang="en-US" sz="2800"/>
                        <a:t>Bit/byte at a time</a:t>
                      </a:r>
                    </a:p>
                  </a:txBody>
                  <a:tcPr marL="44092" marR="44092" marT="22046" marB="22046" anchor="ctr"/>
                </a:tc>
                <a:tc>
                  <a:txBody>
                    <a:bodyPr/>
                    <a:lstStyle/>
                    <a:p>
                      <a:r>
                        <a:rPr lang="en-US" sz="2800"/>
                        <a:t>Fixed-size blocks (e.g., 128 bits)</a:t>
                      </a:r>
                    </a:p>
                  </a:txBody>
                  <a:tcPr marL="44092" marR="44092" marT="22046" marB="22046" anchor="ctr"/>
                </a:tc>
                <a:extLst>
                  <a:ext uri="{0D108BD9-81ED-4DB2-BD59-A6C34878D82A}">
                    <a16:rowId xmlns:a16="http://schemas.microsoft.com/office/drawing/2014/main" val="2654127959"/>
                  </a:ext>
                </a:extLst>
              </a:tr>
              <a:tr h="0">
                <a:tc>
                  <a:txBody>
                    <a:bodyPr/>
                    <a:lstStyle/>
                    <a:p>
                      <a:r>
                        <a:rPr lang="en-US" sz="2800" b="1"/>
                        <a:t>Speed</a:t>
                      </a:r>
                      <a:endParaRPr lang="en-US" sz="2800"/>
                    </a:p>
                  </a:txBody>
                  <a:tcPr marL="44092" marR="44092" marT="22046" marB="22046" anchor="ctr"/>
                </a:tc>
                <a:tc>
                  <a:txBody>
                    <a:bodyPr/>
                    <a:lstStyle/>
                    <a:p>
                      <a:r>
                        <a:rPr lang="en-US" sz="2800" dirty="0"/>
                        <a:t>Faster for real-time data</a:t>
                      </a:r>
                    </a:p>
                  </a:txBody>
                  <a:tcPr marL="44092" marR="44092" marT="22046" marB="22046" anchor="ctr"/>
                </a:tc>
                <a:tc>
                  <a:txBody>
                    <a:bodyPr/>
                    <a:lstStyle/>
                    <a:p>
                      <a:r>
                        <a:rPr lang="en-US" sz="2800"/>
                        <a:t>Slower, but stronger for large files</a:t>
                      </a:r>
                    </a:p>
                  </a:txBody>
                  <a:tcPr marL="44092" marR="44092" marT="22046" marB="22046" anchor="ctr"/>
                </a:tc>
                <a:extLst>
                  <a:ext uri="{0D108BD9-81ED-4DB2-BD59-A6C34878D82A}">
                    <a16:rowId xmlns:a16="http://schemas.microsoft.com/office/drawing/2014/main" val="2798976624"/>
                  </a:ext>
                </a:extLst>
              </a:tr>
              <a:tr h="81084">
                <a:tc>
                  <a:txBody>
                    <a:bodyPr/>
                    <a:lstStyle/>
                    <a:p>
                      <a:r>
                        <a:rPr lang="en-US" sz="2800" b="1"/>
                        <a:t>Use Case in Australia</a:t>
                      </a:r>
                      <a:endParaRPr lang="en-US" sz="2800"/>
                    </a:p>
                  </a:txBody>
                  <a:tcPr marL="44092" marR="44092" marT="22046" marB="22046" anchor="ctr"/>
                </a:tc>
                <a:tc>
                  <a:txBody>
                    <a:bodyPr/>
                    <a:lstStyle/>
                    <a:p>
                      <a:r>
                        <a:rPr lang="en-US" sz="2800"/>
                        <a:t>Wi-Fi (WPA2), mobile comms</a:t>
                      </a:r>
                    </a:p>
                  </a:txBody>
                  <a:tcPr marL="44092" marR="44092" marT="22046" marB="22046" anchor="ctr"/>
                </a:tc>
                <a:tc>
                  <a:txBody>
                    <a:bodyPr/>
                    <a:lstStyle/>
                    <a:p>
                      <a:r>
                        <a:rPr lang="en-US" sz="2800" dirty="0" err="1"/>
                        <a:t>SecureGov</a:t>
                      </a:r>
                      <a:r>
                        <a:rPr lang="en-US" sz="2800" dirty="0"/>
                        <a:t>, ATO file encryption</a:t>
                      </a:r>
                    </a:p>
                  </a:txBody>
                  <a:tcPr marL="44092" marR="44092" marT="22046" marB="22046" anchor="ctr"/>
                </a:tc>
                <a:extLst>
                  <a:ext uri="{0D108BD9-81ED-4DB2-BD59-A6C34878D82A}">
                    <a16:rowId xmlns:a16="http://schemas.microsoft.com/office/drawing/2014/main" val="957761976"/>
                  </a:ext>
                </a:extLst>
              </a:tr>
            </a:tbl>
          </a:graphicData>
        </a:graphic>
      </p:graphicFrame>
    </p:spTree>
    <p:extLst>
      <p:ext uri="{BB962C8B-B14F-4D97-AF65-F5344CB8AC3E}">
        <p14:creationId xmlns:p14="http://schemas.microsoft.com/office/powerpoint/2010/main" val="1704614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21" y="22599"/>
            <a:ext cx="8287308" cy="665784"/>
          </a:xfrm>
          <a:prstGeom prst="rect">
            <a:avLst/>
          </a:prstGeom>
        </p:spPr>
        <p:txBody>
          <a:bodyPr vert="horz" wrap="square" lIns="0" tIns="97459" rIns="0" bIns="0" rtlCol="0">
            <a:spAutoFit/>
          </a:bodyPr>
          <a:lstStyle/>
          <a:p>
            <a:pPr marL="12700">
              <a:lnSpc>
                <a:spcPct val="100000"/>
              </a:lnSpc>
              <a:spcBef>
                <a:spcPts val="105"/>
              </a:spcBef>
            </a:pPr>
            <a:r>
              <a:rPr sz="2900" dirty="0"/>
              <a:t>Linear</a:t>
            </a:r>
            <a:r>
              <a:rPr sz="2900" spc="-55" dirty="0"/>
              <a:t> </a:t>
            </a:r>
            <a:r>
              <a:rPr sz="2900" dirty="0"/>
              <a:t>Feedback</a:t>
            </a:r>
            <a:r>
              <a:rPr sz="2900" spc="-65" dirty="0"/>
              <a:t> </a:t>
            </a:r>
            <a:r>
              <a:rPr sz="2900" dirty="0"/>
              <a:t>Shift</a:t>
            </a:r>
            <a:r>
              <a:rPr sz="2900" spc="-45" dirty="0"/>
              <a:t> </a:t>
            </a:r>
            <a:r>
              <a:rPr sz="2900" spc="-10" dirty="0"/>
              <a:t>Registers</a:t>
            </a:r>
            <a:endParaRPr sz="2900" dirty="0"/>
          </a:p>
        </p:txBody>
      </p:sp>
      <p:sp>
        <p:nvSpPr>
          <p:cNvPr id="21" name="object 21"/>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54</a:t>
            </a:fld>
            <a:r>
              <a:rPr spc="204" dirty="0"/>
              <a:t> </a:t>
            </a:r>
            <a:r>
              <a:rPr spc="-50" dirty="0"/>
              <a:t>|</a:t>
            </a:r>
          </a:p>
        </p:txBody>
      </p:sp>
      <p:sp>
        <p:nvSpPr>
          <p:cNvPr id="23" name="TextBox 22">
            <a:extLst>
              <a:ext uri="{FF2B5EF4-FFF2-40B4-BE49-F238E27FC236}">
                <a16:creationId xmlns:a16="http://schemas.microsoft.com/office/drawing/2014/main" id="{8FCB535F-5BA8-B579-F246-84B0B766DC02}"/>
              </a:ext>
            </a:extLst>
          </p:cNvPr>
          <p:cNvSpPr txBox="1"/>
          <p:nvPr/>
        </p:nvSpPr>
        <p:spPr>
          <a:xfrm>
            <a:off x="7721" y="671862"/>
            <a:ext cx="9169427" cy="1964512"/>
          </a:xfrm>
          <a:prstGeom prst="rect">
            <a:avLst/>
          </a:prstGeom>
          <a:noFill/>
        </p:spPr>
        <p:txBody>
          <a:bodyPr wrap="square">
            <a:spAutoFit/>
          </a:bodyPr>
          <a:lstStyle/>
          <a:p>
            <a:pPr>
              <a:lnSpc>
                <a:spcPct val="150000"/>
              </a:lnSpc>
            </a:pPr>
            <a:r>
              <a:rPr lang="en-US" sz="2800" dirty="0">
                <a:latin typeface="+mj-lt"/>
              </a:rPr>
              <a:t>An </a:t>
            </a:r>
            <a:r>
              <a:rPr lang="en-US" sz="2800" b="1" dirty="0">
                <a:latin typeface="+mj-lt"/>
              </a:rPr>
              <a:t>LFSR</a:t>
            </a:r>
            <a:r>
              <a:rPr lang="en-US" sz="2800" dirty="0">
                <a:latin typeface="+mj-lt"/>
              </a:rPr>
              <a:t> is a simple circuit that </a:t>
            </a:r>
            <a:r>
              <a:rPr lang="en-US" sz="2800" b="1" dirty="0">
                <a:latin typeface="+mj-lt"/>
              </a:rPr>
              <a:t>shifts bits</a:t>
            </a:r>
            <a:r>
              <a:rPr lang="en-US" sz="2800" dirty="0">
                <a:latin typeface="+mj-lt"/>
              </a:rPr>
              <a:t> and uses a </a:t>
            </a:r>
            <a:r>
              <a:rPr lang="en-US" sz="2800" b="1" dirty="0">
                <a:latin typeface="+mj-lt"/>
              </a:rPr>
              <a:t>linear function (like XOR)</a:t>
            </a:r>
            <a:r>
              <a:rPr lang="en-US" sz="2800" dirty="0">
                <a:latin typeface="+mj-lt"/>
              </a:rPr>
              <a:t> to create new ones — it's like a clever pattern generator.</a:t>
            </a:r>
          </a:p>
        </p:txBody>
      </p:sp>
      <p:sp>
        <p:nvSpPr>
          <p:cNvPr id="24" name="TextBox 23">
            <a:extLst>
              <a:ext uri="{FF2B5EF4-FFF2-40B4-BE49-F238E27FC236}">
                <a16:creationId xmlns:a16="http://schemas.microsoft.com/office/drawing/2014/main" id="{92A0B654-CCF3-6929-304F-2BB8A3E2EC24}"/>
              </a:ext>
            </a:extLst>
          </p:cNvPr>
          <p:cNvSpPr txBox="1"/>
          <p:nvPr/>
        </p:nvSpPr>
        <p:spPr>
          <a:xfrm>
            <a:off x="-16486" y="2797522"/>
            <a:ext cx="9160486" cy="1964512"/>
          </a:xfrm>
          <a:prstGeom prst="rect">
            <a:avLst/>
          </a:prstGeom>
          <a:noFill/>
        </p:spPr>
        <p:txBody>
          <a:bodyPr wrap="square">
            <a:spAutoFit/>
          </a:bodyPr>
          <a:lstStyle/>
          <a:p>
            <a:pPr>
              <a:lnSpc>
                <a:spcPct val="150000"/>
              </a:lnSpc>
            </a:pPr>
            <a:r>
              <a:rPr lang="en-US" sz="2800" dirty="0">
                <a:latin typeface="+mj-lt"/>
              </a:rPr>
              <a:t>Used in </a:t>
            </a:r>
            <a:r>
              <a:rPr lang="en-US" sz="2800" b="1" dirty="0">
                <a:latin typeface="+mj-lt"/>
              </a:rPr>
              <a:t>stream ciphers</a:t>
            </a:r>
            <a:r>
              <a:rPr lang="en-US" sz="2800" dirty="0">
                <a:latin typeface="+mj-lt"/>
              </a:rPr>
              <a:t>, </a:t>
            </a:r>
            <a:r>
              <a:rPr lang="en-US" sz="2800" b="1" dirty="0">
                <a:latin typeface="+mj-lt"/>
              </a:rPr>
              <a:t>random number generators</a:t>
            </a:r>
            <a:r>
              <a:rPr lang="en-US" sz="2800" dirty="0">
                <a:latin typeface="+mj-lt"/>
              </a:rPr>
              <a:t>, and </a:t>
            </a:r>
            <a:r>
              <a:rPr lang="en-US" sz="2800" b="1" dirty="0">
                <a:latin typeface="+mj-lt"/>
              </a:rPr>
              <a:t>secure wireless comms</a:t>
            </a:r>
            <a:r>
              <a:rPr lang="en-US" sz="2800" dirty="0">
                <a:latin typeface="+mj-lt"/>
              </a:rPr>
              <a:t> (like in mobile apps or IoT devices across Australia).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2DC26-EBFC-9A2B-C43D-B5E9FEEF5FC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B004869-C160-E814-1CCB-7B9695FB5440}"/>
              </a:ext>
            </a:extLst>
          </p:cNvPr>
          <p:cNvSpPr txBox="1">
            <a:spLocks noGrp="1"/>
          </p:cNvSpPr>
          <p:nvPr>
            <p:ph type="title"/>
          </p:nvPr>
        </p:nvSpPr>
        <p:spPr>
          <a:xfrm>
            <a:off x="7721" y="22599"/>
            <a:ext cx="8287308" cy="665784"/>
          </a:xfrm>
          <a:prstGeom prst="rect">
            <a:avLst/>
          </a:prstGeom>
        </p:spPr>
        <p:txBody>
          <a:bodyPr vert="horz" wrap="square" lIns="0" tIns="97459" rIns="0" bIns="0" rtlCol="0">
            <a:spAutoFit/>
          </a:bodyPr>
          <a:lstStyle/>
          <a:p>
            <a:pPr marL="12700">
              <a:lnSpc>
                <a:spcPct val="100000"/>
              </a:lnSpc>
              <a:spcBef>
                <a:spcPts val="105"/>
              </a:spcBef>
            </a:pPr>
            <a:r>
              <a:rPr sz="2900" dirty="0"/>
              <a:t>Linear</a:t>
            </a:r>
            <a:r>
              <a:rPr sz="2900" spc="-55" dirty="0"/>
              <a:t> </a:t>
            </a:r>
            <a:r>
              <a:rPr sz="2900" dirty="0"/>
              <a:t>Feedback</a:t>
            </a:r>
            <a:r>
              <a:rPr sz="2900" spc="-65" dirty="0"/>
              <a:t> </a:t>
            </a:r>
            <a:r>
              <a:rPr sz="2900" dirty="0"/>
              <a:t>Shift</a:t>
            </a:r>
            <a:r>
              <a:rPr sz="2900" spc="-45" dirty="0"/>
              <a:t> </a:t>
            </a:r>
            <a:r>
              <a:rPr sz="2900" spc="-10" dirty="0"/>
              <a:t>Registers</a:t>
            </a:r>
            <a:endParaRPr sz="2900" dirty="0"/>
          </a:p>
        </p:txBody>
      </p:sp>
      <p:sp>
        <p:nvSpPr>
          <p:cNvPr id="21" name="object 21">
            <a:extLst>
              <a:ext uri="{FF2B5EF4-FFF2-40B4-BE49-F238E27FC236}">
                <a16:creationId xmlns:a16="http://schemas.microsoft.com/office/drawing/2014/main" id="{452B5CE3-D611-5DA5-F351-D13FA90216F1}"/>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55</a:t>
            </a:fld>
            <a:r>
              <a:rPr spc="204" dirty="0"/>
              <a:t> </a:t>
            </a:r>
            <a:r>
              <a:rPr spc="-50" dirty="0"/>
              <a:t>|</a:t>
            </a:r>
          </a:p>
        </p:txBody>
      </p:sp>
      <p:sp>
        <p:nvSpPr>
          <p:cNvPr id="23" name="TextBox 22">
            <a:extLst>
              <a:ext uri="{FF2B5EF4-FFF2-40B4-BE49-F238E27FC236}">
                <a16:creationId xmlns:a16="http://schemas.microsoft.com/office/drawing/2014/main" id="{7A0028C3-B01F-ED49-C2CC-ECD8DAC34951}"/>
              </a:ext>
            </a:extLst>
          </p:cNvPr>
          <p:cNvSpPr txBox="1"/>
          <p:nvPr/>
        </p:nvSpPr>
        <p:spPr>
          <a:xfrm>
            <a:off x="7721" y="671862"/>
            <a:ext cx="9169427" cy="390350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LFSR Example (4-bit, XOR Feedback)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Let’s assume:</a:t>
            </a:r>
          </a:p>
          <a:p>
            <a:pPr marL="703263"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Initial register state: </a:t>
            </a:r>
            <a:r>
              <a:rPr kumimoji="0" lang="en-US" altLang="en-US" sz="2800" b="1" i="0" u="none" strike="noStrike" cap="none" normalizeH="0" baseline="0" dirty="0">
                <a:ln>
                  <a:noFill/>
                </a:ln>
                <a:solidFill>
                  <a:schemeClr val="tx1"/>
                </a:solidFill>
                <a:effectLst/>
                <a:latin typeface="+mj-lt"/>
              </a:rPr>
              <a:t>[1, 0, 0, 1]</a:t>
            </a:r>
            <a:r>
              <a:rPr kumimoji="0" lang="en-US" altLang="en-US" sz="2800" b="0" i="0" u="none" strike="noStrike" cap="none" normalizeH="0" baseline="0" dirty="0">
                <a:ln>
                  <a:noFill/>
                </a:ln>
                <a:solidFill>
                  <a:schemeClr val="tx1"/>
                </a:solidFill>
                <a:effectLst/>
                <a:latin typeface="+mj-lt"/>
              </a:rPr>
              <a:t> (this is the seed) </a:t>
            </a:r>
          </a:p>
          <a:p>
            <a:pPr marL="703263"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Feedback taps: </a:t>
            </a:r>
            <a:r>
              <a:rPr kumimoji="0" lang="en-US" altLang="en-US" sz="2800" b="1" i="0" u="none" strike="noStrike" cap="none" normalizeH="0" baseline="0" dirty="0">
                <a:ln>
                  <a:noFill/>
                </a:ln>
                <a:solidFill>
                  <a:schemeClr val="tx1"/>
                </a:solidFill>
                <a:effectLst/>
                <a:latin typeface="+mj-lt"/>
              </a:rPr>
              <a:t>first and fourth bits</a:t>
            </a:r>
            <a:r>
              <a:rPr kumimoji="0" lang="en-US" altLang="en-US" sz="2800" b="0" i="0" u="none" strike="noStrike" cap="none" normalizeH="0" baseline="0" dirty="0">
                <a:ln>
                  <a:noFill/>
                </a:ln>
                <a:solidFill>
                  <a:schemeClr val="tx1"/>
                </a:solidFill>
                <a:effectLst/>
                <a:latin typeface="+mj-lt"/>
              </a:rPr>
              <a:t> (XOR of bit 1 and bit 4) </a:t>
            </a:r>
          </a:p>
          <a:p>
            <a:pPr marL="703263"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Shift direction: left to right</a:t>
            </a:r>
          </a:p>
        </p:txBody>
      </p:sp>
    </p:spTree>
    <p:extLst>
      <p:ext uri="{BB962C8B-B14F-4D97-AF65-F5344CB8AC3E}">
        <p14:creationId xmlns:p14="http://schemas.microsoft.com/office/powerpoint/2010/main" val="471384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E7EF3-8098-4CCC-C296-C6D63F474518}"/>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5ABF47A6-B458-65EE-F710-8AA8338766D6}"/>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56</a:t>
            </a:fld>
            <a:r>
              <a:rPr spc="204" dirty="0"/>
              <a:t> </a:t>
            </a:r>
            <a:r>
              <a:rPr spc="-50" dirty="0"/>
              <a:t>|</a:t>
            </a:r>
          </a:p>
        </p:txBody>
      </p:sp>
      <p:graphicFrame>
        <p:nvGraphicFramePr>
          <p:cNvPr id="10" name="Table 9">
            <a:extLst>
              <a:ext uri="{FF2B5EF4-FFF2-40B4-BE49-F238E27FC236}">
                <a16:creationId xmlns:a16="http://schemas.microsoft.com/office/drawing/2014/main" id="{EBDEE536-A7DE-6D61-4F19-19AD2A8870FA}"/>
              </a:ext>
            </a:extLst>
          </p:cNvPr>
          <p:cNvGraphicFramePr>
            <a:graphicFrameLocks noGrp="1"/>
          </p:cNvGraphicFramePr>
          <p:nvPr>
            <p:extLst>
              <p:ext uri="{D42A27DB-BD31-4B8C-83A1-F6EECF244321}">
                <p14:modId xmlns:p14="http://schemas.microsoft.com/office/powerpoint/2010/main" val="3145462260"/>
              </p:ext>
            </p:extLst>
          </p:nvPr>
        </p:nvGraphicFramePr>
        <p:xfrm>
          <a:off x="79250" y="348144"/>
          <a:ext cx="8985500" cy="4548614"/>
        </p:xfrm>
        <a:graphic>
          <a:graphicData uri="http://schemas.openxmlformats.org/drawingml/2006/table">
            <a:tbl>
              <a:tblPr>
                <a:tableStyleId>{ED083AE6-46FA-4A59-8FB0-9F97EB10719F}</a:tableStyleId>
              </a:tblPr>
              <a:tblGrid>
                <a:gridCol w="1797100">
                  <a:extLst>
                    <a:ext uri="{9D8B030D-6E8A-4147-A177-3AD203B41FA5}">
                      <a16:colId xmlns:a16="http://schemas.microsoft.com/office/drawing/2014/main" val="1692886086"/>
                    </a:ext>
                  </a:extLst>
                </a:gridCol>
                <a:gridCol w="1797100">
                  <a:extLst>
                    <a:ext uri="{9D8B030D-6E8A-4147-A177-3AD203B41FA5}">
                      <a16:colId xmlns:a16="http://schemas.microsoft.com/office/drawing/2014/main" val="839575854"/>
                    </a:ext>
                  </a:extLst>
                </a:gridCol>
                <a:gridCol w="1797100">
                  <a:extLst>
                    <a:ext uri="{9D8B030D-6E8A-4147-A177-3AD203B41FA5}">
                      <a16:colId xmlns:a16="http://schemas.microsoft.com/office/drawing/2014/main" val="522250857"/>
                    </a:ext>
                  </a:extLst>
                </a:gridCol>
                <a:gridCol w="1797100">
                  <a:extLst>
                    <a:ext uri="{9D8B030D-6E8A-4147-A177-3AD203B41FA5}">
                      <a16:colId xmlns:a16="http://schemas.microsoft.com/office/drawing/2014/main" val="3322989070"/>
                    </a:ext>
                  </a:extLst>
                </a:gridCol>
                <a:gridCol w="1797100">
                  <a:extLst>
                    <a:ext uri="{9D8B030D-6E8A-4147-A177-3AD203B41FA5}">
                      <a16:colId xmlns:a16="http://schemas.microsoft.com/office/drawing/2014/main" val="1709155934"/>
                    </a:ext>
                  </a:extLst>
                </a:gridCol>
              </a:tblGrid>
              <a:tr h="0">
                <a:tc>
                  <a:txBody>
                    <a:bodyPr/>
                    <a:lstStyle/>
                    <a:p>
                      <a:r>
                        <a:rPr lang="en-US" sz="2800" dirty="0"/>
                        <a:t>Step</a:t>
                      </a:r>
                    </a:p>
                  </a:txBody>
                  <a:tcPr marL="40201" marR="40201" marT="20101" marB="20101" anchor="ctr">
                    <a:solidFill>
                      <a:schemeClr val="accent4">
                        <a:lumMod val="20000"/>
                        <a:lumOff val="80000"/>
                      </a:schemeClr>
                    </a:solidFill>
                  </a:tcPr>
                </a:tc>
                <a:tc>
                  <a:txBody>
                    <a:bodyPr/>
                    <a:lstStyle/>
                    <a:p>
                      <a:r>
                        <a:rPr lang="en-US" sz="2800" dirty="0"/>
                        <a:t>Register (Before Shift)</a:t>
                      </a:r>
                    </a:p>
                  </a:txBody>
                  <a:tcPr marL="40201" marR="40201" marT="20101" marB="20101" anchor="ctr">
                    <a:solidFill>
                      <a:schemeClr val="accent4">
                        <a:lumMod val="20000"/>
                        <a:lumOff val="80000"/>
                      </a:schemeClr>
                    </a:solidFill>
                  </a:tcPr>
                </a:tc>
                <a:tc>
                  <a:txBody>
                    <a:bodyPr/>
                    <a:lstStyle/>
                    <a:p>
                      <a:r>
                        <a:rPr lang="en-US" sz="2800" dirty="0"/>
                        <a:t>Feedback (1st ⊕ 4th)</a:t>
                      </a:r>
                    </a:p>
                  </a:txBody>
                  <a:tcPr marL="40201" marR="40201" marT="20101" marB="20101" anchor="ctr">
                    <a:solidFill>
                      <a:schemeClr val="accent4">
                        <a:lumMod val="20000"/>
                        <a:lumOff val="80000"/>
                      </a:schemeClr>
                    </a:solidFill>
                  </a:tcPr>
                </a:tc>
                <a:tc>
                  <a:txBody>
                    <a:bodyPr/>
                    <a:lstStyle/>
                    <a:p>
                      <a:r>
                        <a:rPr lang="en-US" sz="2800" dirty="0"/>
                        <a:t>New Bit (Inserted at Left)</a:t>
                      </a:r>
                    </a:p>
                  </a:txBody>
                  <a:tcPr marL="40201" marR="40201" marT="20101" marB="20101" anchor="ctr">
                    <a:solidFill>
                      <a:schemeClr val="accent4">
                        <a:lumMod val="20000"/>
                        <a:lumOff val="80000"/>
                      </a:schemeClr>
                    </a:solidFill>
                  </a:tcPr>
                </a:tc>
                <a:tc>
                  <a:txBody>
                    <a:bodyPr/>
                    <a:lstStyle/>
                    <a:p>
                      <a:r>
                        <a:rPr lang="en-US" sz="2800" dirty="0"/>
                        <a:t>Output = Rightmost Bit</a:t>
                      </a:r>
                    </a:p>
                  </a:txBody>
                  <a:tcPr marL="40201" marR="40201" marT="20101" marB="20101" anchor="ctr">
                    <a:solidFill>
                      <a:schemeClr val="accent4">
                        <a:lumMod val="20000"/>
                        <a:lumOff val="80000"/>
                      </a:schemeClr>
                    </a:solidFill>
                  </a:tcPr>
                </a:tc>
                <a:extLst>
                  <a:ext uri="{0D108BD9-81ED-4DB2-BD59-A6C34878D82A}">
                    <a16:rowId xmlns:a16="http://schemas.microsoft.com/office/drawing/2014/main" val="2064807153"/>
                  </a:ext>
                </a:extLst>
              </a:tr>
              <a:tr h="0">
                <a:tc>
                  <a:txBody>
                    <a:bodyPr/>
                    <a:lstStyle/>
                    <a:p>
                      <a:r>
                        <a:rPr lang="en-US" sz="2800"/>
                        <a:t>0</a:t>
                      </a:r>
                    </a:p>
                  </a:txBody>
                  <a:tcPr marL="40201" marR="40201" marT="20101" marB="20101" anchor="ctr"/>
                </a:tc>
                <a:tc>
                  <a:txBody>
                    <a:bodyPr/>
                    <a:lstStyle/>
                    <a:p>
                      <a:r>
                        <a:rPr lang="en-US" sz="2800"/>
                        <a:t>1 0 0 1</a:t>
                      </a:r>
                    </a:p>
                  </a:txBody>
                  <a:tcPr marL="40201" marR="40201" marT="20101" marB="20101" anchor="ctr"/>
                </a:tc>
                <a:tc>
                  <a:txBody>
                    <a:bodyPr/>
                    <a:lstStyle/>
                    <a:p>
                      <a:r>
                        <a:rPr lang="en-US" sz="2800"/>
                        <a:t>1 ⊕ 1 = 0</a:t>
                      </a:r>
                    </a:p>
                  </a:txBody>
                  <a:tcPr marL="40201" marR="40201" marT="20101" marB="20101" anchor="ctr"/>
                </a:tc>
                <a:tc>
                  <a:txBody>
                    <a:bodyPr/>
                    <a:lstStyle/>
                    <a:p>
                      <a:r>
                        <a:rPr lang="en-US" sz="2800"/>
                        <a:t>0</a:t>
                      </a:r>
                    </a:p>
                  </a:txBody>
                  <a:tcPr marL="40201" marR="40201" marT="20101" marB="20101" anchor="ctr"/>
                </a:tc>
                <a:tc>
                  <a:txBody>
                    <a:bodyPr/>
                    <a:lstStyle/>
                    <a:p>
                      <a:r>
                        <a:rPr lang="en-US" sz="2800" dirty="0"/>
                        <a:t>1 (rightmost)</a:t>
                      </a:r>
                    </a:p>
                  </a:txBody>
                  <a:tcPr marL="40201" marR="40201" marT="20101" marB="20101" anchor="ctr"/>
                </a:tc>
                <a:extLst>
                  <a:ext uri="{0D108BD9-81ED-4DB2-BD59-A6C34878D82A}">
                    <a16:rowId xmlns:a16="http://schemas.microsoft.com/office/drawing/2014/main" val="4033171921"/>
                  </a:ext>
                </a:extLst>
              </a:tr>
              <a:tr h="0">
                <a:tc>
                  <a:txBody>
                    <a:bodyPr/>
                    <a:lstStyle/>
                    <a:p>
                      <a:r>
                        <a:rPr lang="en-US" sz="2800"/>
                        <a:t>1</a:t>
                      </a:r>
                    </a:p>
                  </a:txBody>
                  <a:tcPr marL="40201" marR="40201" marT="20101" marB="20101" anchor="ctr"/>
                </a:tc>
                <a:tc>
                  <a:txBody>
                    <a:bodyPr/>
                    <a:lstStyle/>
                    <a:p>
                      <a:r>
                        <a:rPr lang="en-US" sz="2800"/>
                        <a:t>0 1 0 0</a:t>
                      </a:r>
                    </a:p>
                  </a:txBody>
                  <a:tcPr marL="40201" marR="40201" marT="20101" marB="20101" anchor="ctr"/>
                </a:tc>
                <a:tc>
                  <a:txBody>
                    <a:bodyPr/>
                    <a:lstStyle/>
                    <a:p>
                      <a:r>
                        <a:rPr lang="en-US" sz="2800"/>
                        <a:t>0 ⊕ 0 = 0</a:t>
                      </a:r>
                    </a:p>
                  </a:txBody>
                  <a:tcPr marL="40201" marR="40201" marT="20101" marB="20101" anchor="ctr"/>
                </a:tc>
                <a:tc>
                  <a:txBody>
                    <a:bodyPr/>
                    <a:lstStyle/>
                    <a:p>
                      <a:r>
                        <a:rPr lang="en-US" sz="2800" dirty="0"/>
                        <a:t>0</a:t>
                      </a:r>
                    </a:p>
                  </a:txBody>
                  <a:tcPr marL="40201" marR="40201" marT="20101" marB="20101" anchor="ctr"/>
                </a:tc>
                <a:tc>
                  <a:txBody>
                    <a:bodyPr/>
                    <a:lstStyle/>
                    <a:p>
                      <a:r>
                        <a:rPr lang="en-US" sz="2800"/>
                        <a:t>0</a:t>
                      </a:r>
                    </a:p>
                  </a:txBody>
                  <a:tcPr marL="40201" marR="40201" marT="20101" marB="20101" anchor="ctr"/>
                </a:tc>
                <a:extLst>
                  <a:ext uri="{0D108BD9-81ED-4DB2-BD59-A6C34878D82A}">
                    <a16:rowId xmlns:a16="http://schemas.microsoft.com/office/drawing/2014/main" val="2178249028"/>
                  </a:ext>
                </a:extLst>
              </a:tr>
              <a:tr h="0">
                <a:tc>
                  <a:txBody>
                    <a:bodyPr/>
                    <a:lstStyle/>
                    <a:p>
                      <a:r>
                        <a:rPr lang="en-US" sz="2800"/>
                        <a:t>2</a:t>
                      </a:r>
                    </a:p>
                  </a:txBody>
                  <a:tcPr marL="40201" marR="40201" marT="20101" marB="20101" anchor="ctr"/>
                </a:tc>
                <a:tc>
                  <a:txBody>
                    <a:bodyPr/>
                    <a:lstStyle/>
                    <a:p>
                      <a:r>
                        <a:rPr lang="en-US" sz="2800" dirty="0"/>
                        <a:t>0 0 1 0</a:t>
                      </a:r>
                    </a:p>
                  </a:txBody>
                  <a:tcPr marL="40201" marR="40201" marT="20101" marB="20101" anchor="ctr"/>
                </a:tc>
                <a:tc>
                  <a:txBody>
                    <a:bodyPr/>
                    <a:lstStyle/>
                    <a:p>
                      <a:r>
                        <a:rPr lang="en-US" sz="2800"/>
                        <a:t>0 ⊕ 0 = 0</a:t>
                      </a:r>
                    </a:p>
                  </a:txBody>
                  <a:tcPr marL="40201" marR="40201" marT="20101" marB="20101" anchor="ctr"/>
                </a:tc>
                <a:tc>
                  <a:txBody>
                    <a:bodyPr/>
                    <a:lstStyle/>
                    <a:p>
                      <a:r>
                        <a:rPr lang="en-US" sz="2800"/>
                        <a:t>0</a:t>
                      </a:r>
                    </a:p>
                  </a:txBody>
                  <a:tcPr marL="40201" marR="40201" marT="20101" marB="20101" anchor="ctr"/>
                </a:tc>
                <a:tc>
                  <a:txBody>
                    <a:bodyPr/>
                    <a:lstStyle/>
                    <a:p>
                      <a:r>
                        <a:rPr lang="en-US" sz="2800"/>
                        <a:t>0</a:t>
                      </a:r>
                    </a:p>
                  </a:txBody>
                  <a:tcPr marL="40201" marR="40201" marT="20101" marB="20101" anchor="ctr"/>
                </a:tc>
                <a:extLst>
                  <a:ext uri="{0D108BD9-81ED-4DB2-BD59-A6C34878D82A}">
                    <a16:rowId xmlns:a16="http://schemas.microsoft.com/office/drawing/2014/main" val="3247140351"/>
                  </a:ext>
                </a:extLst>
              </a:tr>
              <a:tr h="0">
                <a:tc>
                  <a:txBody>
                    <a:bodyPr/>
                    <a:lstStyle/>
                    <a:p>
                      <a:r>
                        <a:rPr lang="en-US" sz="2800"/>
                        <a:t>3</a:t>
                      </a:r>
                    </a:p>
                  </a:txBody>
                  <a:tcPr marL="40201" marR="40201" marT="20101" marB="20101" anchor="ctr"/>
                </a:tc>
                <a:tc>
                  <a:txBody>
                    <a:bodyPr/>
                    <a:lstStyle/>
                    <a:p>
                      <a:r>
                        <a:rPr lang="en-US" sz="2800"/>
                        <a:t>0 0 0 1</a:t>
                      </a:r>
                    </a:p>
                  </a:txBody>
                  <a:tcPr marL="40201" marR="40201" marT="20101" marB="20101" anchor="ctr"/>
                </a:tc>
                <a:tc>
                  <a:txBody>
                    <a:bodyPr/>
                    <a:lstStyle/>
                    <a:p>
                      <a:r>
                        <a:rPr lang="en-US" sz="2800"/>
                        <a:t>0 ⊕ 1 = 1</a:t>
                      </a:r>
                    </a:p>
                  </a:txBody>
                  <a:tcPr marL="40201" marR="40201" marT="20101" marB="20101" anchor="ctr"/>
                </a:tc>
                <a:tc>
                  <a:txBody>
                    <a:bodyPr/>
                    <a:lstStyle/>
                    <a:p>
                      <a:r>
                        <a:rPr lang="en-US" sz="2800"/>
                        <a:t>1</a:t>
                      </a:r>
                    </a:p>
                  </a:txBody>
                  <a:tcPr marL="40201" marR="40201" marT="20101" marB="20101" anchor="ctr"/>
                </a:tc>
                <a:tc>
                  <a:txBody>
                    <a:bodyPr/>
                    <a:lstStyle/>
                    <a:p>
                      <a:r>
                        <a:rPr lang="en-US" sz="2800"/>
                        <a:t>1</a:t>
                      </a:r>
                    </a:p>
                  </a:txBody>
                  <a:tcPr marL="40201" marR="40201" marT="20101" marB="20101" anchor="ctr"/>
                </a:tc>
                <a:extLst>
                  <a:ext uri="{0D108BD9-81ED-4DB2-BD59-A6C34878D82A}">
                    <a16:rowId xmlns:a16="http://schemas.microsoft.com/office/drawing/2014/main" val="855259456"/>
                  </a:ext>
                </a:extLst>
              </a:tr>
              <a:tr h="0">
                <a:tc>
                  <a:txBody>
                    <a:bodyPr/>
                    <a:lstStyle/>
                    <a:p>
                      <a:r>
                        <a:rPr lang="en-US" sz="2800"/>
                        <a:t>4</a:t>
                      </a:r>
                    </a:p>
                  </a:txBody>
                  <a:tcPr marL="40201" marR="40201" marT="20101" marB="20101" anchor="ctr"/>
                </a:tc>
                <a:tc>
                  <a:txBody>
                    <a:bodyPr/>
                    <a:lstStyle/>
                    <a:p>
                      <a:r>
                        <a:rPr lang="en-US" sz="2800"/>
                        <a:t>1 0 0 0</a:t>
                      </a:r>
                    </a:p>
                  </a:txBody>
                  <a:tcPr marL="40201" marR="40201" marT="20101" marB="20101" anchor="ctr"/>
                </a:tc>
                <a:tc>
                  <a:txBody>
                    <a:bodyPr/>
                    <a:lstStyle/>
                    <a:p>
                      <a:r>
                        <a:rPr lang="en-US" sz="2800"/>
                        <a:t>1 ⊕ 0 = 1</a:t>
                      </a:r>
                    </a:p>
                  </a:txBody>
                  <a:tcPr marL="40201" marR="40201" marT="20101" marB="20101" anchor="ctr"/>
                </a:tc>
                <a:tc>
                  <a:txBody>
                    <a:bodyPr/>
                    <a:lstStyle/>
                    <a:p>
                      <a:r>
                        <a:rPr lang="en-US" sz="2800"/>
                        <a:t>1</a:t>
                      </a:r>
                    </a:p>
                  </a:txBody>
                  <a:tcPr marL="40201" marR="40201" marT="20101" marB="20101" anchor="ctr"/>
                </a:tc>
                <a:tc>
                  <a:txBody>
                    <a:bodyPr/>
                    <a:lstStyle/>
                    <a:p>
                      <a:r>
                        <a:rPr lang="en-US" sz="2800"/>
                        <a:t>0</a:t>
                      </a:r>
                    </a:p>
                  </a:txBody>
                  <a:tcPr marL="40201" marR="40201" marT="20101" marB="20101" anchor="ctr"/>
                </a:tc>
                <a:extLst>
                  <a:ext uri="{0D108BD9-81ED-4DB2-BD59-A6C34878D82A}">
                    <a16:rowId xmlns:a16="http://schemas.microsoft.com/office/drawing/2014/main" val="947206391"/>
                  </a:ext>
                </a:extLst>
              </a:tr>
              <a:tr h="91281">
                <a:tc>
                  <a:txBody>
                    <a:bodyPr/>
                    <a:lstStyle/>
                    <a:p>
                      <a:r>
                        <a:rPr lang="en-US" sz="2800"/>
                        <a:t>...</a:t>
                      </a:r>
                    </a:p>
                  </a:txBody>
                  <a:tcPr marL="40201" marR="40201" marT="20101" marB="20101" anchor="ctr"/>
                </a:tc>
                <a:tc>
                  <a:txBody>
                    <a:bodyPr/>
                    <a:lstStyle/>
                    <a:p>
                      <a:r>
                        <a:rPr lang="en-US" sz="2800"/>
                        <a:t>...</a:t>
                      </a:r>
                    </a:p>
                  </a:txBody>
                  <a:tcPr marL="40201" marR="40201" marT="20101" marB="20101" anchor="ctr"/>
                </a:tc>
                <a:tc>
                  <a:txBody>
                    <a:bodyPr/>
                    <a:lstStyle/>
                    <a:p>
                      <a:r>
                        <a:rPr lang="en-US" sz="2800" dirty="0"/>
                        <a:t>...</a:t>
                      </a:r>
                    </a:p>
                  </a:txBody>
                  <a:tcPr marL="40201" marR="40201" marT="20101" marB="20101" anchor="ctr"/>
                </a:tc>
                <a:tc>
                  <a:txBody>
                    <a:bodyPr/>
                    <a:lstStyle/>
                    <a:p>
                      <a:r>
                        <a:rPr lang="en-US" sz="2800"/>
                        <a:t>...</a:t>
                      </a:r>
                    </a:p>
                  </a:txBody>
                  <a:tcPr marL="40201" marR="40201" marT="20101" marB="20101" anchor="ctr"/>
                </a:tc>
                <a:tc>
                  <a:txBody>
                    <a:bodyPr/>
                    <a:lstStyle/>
                    <a:p>
                      <a:r>
                        <a:rPr lang="en-US" sz="2800" dirty="0"/>
                        <a:t>...</a:t>
                      </a:r>
                    </a:p>
                  </a:txBody>
                  <a:tcPr marL="40201" marR="40201" marT="20101" marB="20101" anchor="ctr"/>
                </a:tc>
                <a:extLst>
                  <a:ext uri="{0D108BD9-81ED-4DB2-BD59-A6C34878D82A}">
                    <a16:rowId xmlns:a16="http://schemas.microsoft.com/office/drawing/2014/main" val="3153942334"/>
                  </a:ext>
                </a:extLst>
              </a:tr>
            </a:tbl>
          </a:graphicData>
        </a:graphic>
      </p:graphicFrame>
    </p:spTree>
    <p:extLst>
      <p:ext uri="{BB962C8B-B14F-4D97-AF65-F5344CB8AC3E}">
        <p14:creationId xmlns:p14="http://schemas.microsoft.com/office/powerpoint/2010/main" val="1635998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8E118-1EA2-8AA9-F13F-DF0174B0A805}"/>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1511E893-C65B-597A-35C1-B20DC15194C0}"/>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57</a:t>
            </a:fld>
            <a:r>
              <a:rPr spc="204" dirty="0"/>
              <a:t> </a:t>
            </a:r>
            <a:r>
              <a:rPr spc="-50" dirty="0"/>
              <a:t>|</a:t>
            </a:r>
          </a:p>
        </p:txBody>
      </p:sp>
      <p:sp>
        <p:nvSpPr>
          <p:cNvPr id="8" name="Rectangle 2">
            <a:extLst>
              <a:ext uri="{FF2B5EF4-FFF2-40B4-BE49-F238E27FC236}">
                <a16:creationId xmlns:a16="http://schemas.microsoft.com/office/drawing/2014/main" id="{079AE4B9-DCB9-355E-C72F-AD892E2759B3}"/>
              </a:ext>
            </a:extLst>
          </p:cNvPr>
          <p:cNvSpPr>
            <a:spLocks noChangeArrowheads="1"/>
          </p:cNvSpPr>
          <p:nvPr/>
        </p:nvSpPr>
        <p:spPr bwMode="auto">
          <a:xfrm>
            <a:off x="22418" y="619998"/>
            <a:ext cx="9099164"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 </a:t>
            </a:r>
            <a:r>
              <a:rPr kumimoji="0" lang="en-US" altLang="en-US" sz="2800" b="1" i="0" u="none" strike="noStrike" cap="none" normalizeH="0" baseline="0" dirty="0">
                <a:ln>
                  <a:noFill/>
                </a:ln>
                <a:solidFill>
                  <a:schemeClr val="tx1"/>
                </a:solidFill>
                <a:effectLst/>
                <a:latin typeface="+mj-lt"/>
              </a:rPr>
              <a:t>feedback bit</a:t>
            </a:r>
            <a:r>
              <a:rPr kumimoji="0" lang="en-US" altLang="en-US" sz="2800" b="0" i="0" u="none" strike="noStrike" cap="none" normalizeH="0" baseline="0" dirty="0">
                <a:ln>
                  <a:noFill/>
                </a:ln>
                <a:solidFill>
                  <a:schemeClr val="tx1"/>
                </a:solidFill>
                <a:effectLst/>
                <a:latin typeface="+mj-lt"/>
              </a:rPr>
              <a:t> (new bit) is computed using </a:t>
            </a:r>
            <a:r>
              <a:rPr kumimoji="0" lang="en-US" altLang="en-US" sz="2800" b="1" i="0" u="none" strike="noStrike" cap="none" normalizeH="0" baseline="0" dirty="0">
                <a:ln>
                  <a:noFill/>
                </a:ln>
                <a:solidFill>
                  <a:schemeClr val="tx1"/>
                </a:solidFill>
                <a:effectLst/>
                <a:latin typeface="+mj-lt"/>
              </a:rPr>
              <a:t>XOR</a:t>
            </a:r>
            <a:r>
              <a:rPr kumimoji="0" lang="en-US" altLang="en-US" sz="2800" b="0" i="0" u="none" strike="noStrike" cap="none" normalizeH="0" baseline="0" dirty="0">
                <a:ln>
                  <a:noFill/>
                </a:ln>
                <a:solidFill>
                  <a:schemeClr val="tx1"/>
                </a:solidFill>
                <a:effectLst/>
                <a:latin typeface="+mj-lt"/>
              </a:rPr>
              <a:t> of specific taps.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 register </a:t>
            </a:r>
            <a:r>
              <a:rPr kumimoji="0" lang="en-US" altLang="en-US" sz="2800" b="1" i="0" u="none" strike="noStrike" cap="none" normalizeH="0" baseline="0" dirty="0">
                <a:ln>
                  <a:noFill/>
                </a:ln>
                <a:solidFill>
                  <a:schemeClr val="tx1"/>
                </a:solidFill>
                <a:effectLst/>
                <a:latin typeface="+mj-lt"/>
              </a:rPr>
              <a:t>shifts right</a:t>
            </a:r>
            <a:r>
              <a:rPr kumimoji="0" lang="en-US" altLang="en-US" sz="2800" b="0" i="0" u="none" strike="noStrike" cap="none" normalizeH="0" baseline="0" dirty="0">
                <a:ln>
                  <a:noFill/>
                </a:ln>
                <a:solidFill>
                  <a:schemeClr val="tx1"/>
                </a:solidFill>
                <a:effectLst/>
                <a:latin typeface="+mj-lt"/>
              </a:rPr>
              <a:t>, and the </a:t>
            </a:r>
            <a:r>
              <a:rPr kumimoji="0" lang="en-US" altLang="en-US" sz="2800" b="1" i="0" u="none" strike="noStrike" cap="none" normalizeH="0" baseline="0" dirty="0">
                <a:ln>
                  <a:noFill/>
                </a:ln>
                <a:solidFill>
                  <a:schemeClr val="tx1"/>
                </a:solidFill>
                <a:effectLst/>
                <a:latin typeface="+mj-lt"/>
              </a:rPr>
              <a:t>new bit is inserted on the left</a:t>
            </a:r>
            <a:r>
              <a:rPr kumimoji="0" lang="en-US" altLang="en-US" sz="2800" b="0" i="0" u="none" strike="noStrike" cap="none" normalizeH="0" baseline="0" dirty="0">
                <a:ln>
                  <a:noFill/>
                </a:ln>
                <a:solidFill>
                  <a:schemeClr val="tx1"/>
                </a:solidFill>
                <a:effectLst/>
                <a:latin typeface="+mj-lt"/>
              </a:rPr>
              <a:t>.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Each step </a:t>
            </a:r>
            <a:r>
              <a:rPr kumimoji="0" lang="en-US" altLang="en-US" sz="2800" b="1" i="0" u="none" strike="noStrike" cap="none" normalizeH="0" baseline="0" dirty="0">
                <a:ln>
                  <a:noFill/>
                </a:ln>
                <a:solidFill>
                  <a:schemeClr val="tx1"/>
                </a:solidFill>
                <a:effectLst/>
                <a:latin typeface="+mj-lt"/>
              </a:rPr>
              <a:t>produces one output bit</a:t>
            </a:r>
            <a:r>
              <a:rPr kumimoji="0" lang="en-US" altLang="en-US" sz="2800" b="0" i="0" u="none" strike="noStrike" cap="none" normalizeH="0" baseline="0" dirty="0">
                <a:ln>
                  <a:noFill/>
                </a:ln>
                <a:solidFill>
                  <a:schemeClr val="tx1"/>
                </a:solidFill>
                <a:effectLst/>
                <a:latin typeface="+mj-lt"/>
              </a:rPr>
              <a:t>, forming a </a:t>
            </a:r>
            <a:r>
              <a:rPr kumimoji="0" lang="en-US" altLang="en-US" sz="2800" b="1" i="0" u="none" strike="noStrike" cap="none" normalizeH="0" baseline="0" dirty="0">
                <a:ln>
                  <a:noFill/>
                </a:ln>
                <a:solidFill>
                  <a:schemeClr val="tx1"/>
                </a:solidFill>
                <a:effectLst/>
                <a:latin typeface="+mj-lt"/>
              </a:rPr>
              <a:t>pseudo-random sequence</a:t>
            </a:r>
            <a:r>
              <a:rPr kumimoji="0" lang="en-US" altLang="en-US" sz="28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3745454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BDD5E-4C36-94EF-F903-2C5946A9D7C5}"/>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3FB339F8-D7A9-6452-0D58-BDC1BC23BA9B}"/>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58</a:t>
            </a:fld>
            <a:r>
              <a:rPr spc="204" dirty="0"/>
              <a:t> </a:t>
            </a:r>
            <a:r>
              <a:rPr spc="-50" dirty="0"/>
              <a:t>|</a:t>
            </a:r>
          </a:p>
        </p:txBody>
      </p:sp>
      <p:sp>
        <p:nvSpPr>
          <p:cNvPr id="8" name="Rectangle 2">
            <a:extLst>
              <a:ext uri="{FF2B5EF4-FFF2-40B4-BE49-F238E27FC236}">
                <a16:creationId xmlns:a16="http://schemas.microsoft.com/office/drawing/2014/main" id="{8B48E0F1-9E35-FF5D-4BBB-166A83917151}"/>
              </a:ext>
            </a:extLst>
          </p:cNvPr>
          <p:cNvSpPr>
            <a:spLocks noChangeArrowheads="1"/>
          </p:cNvSpPr>
          <p:nvPr/>
        </p:nvSpPr>
        <p:spPr bwMode="auto">
          <a:xfrm>
            <a:off x="11820" y="1266328"/>
            <a:ext cx="913218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Where is this used in Australia?</a:t>
            </a:r>
          </a:p>
          <a:p>
            <a:pPr marL="342900" indent="-342900">
              <a:lnSpc>
                <a:spcPct val="150000"/>
              </a:lnSpc>
              <a:buFont typeface="Arial" panose="020B0604020202020204" pitchFamily="34" charset="0"/>
              <a:buChar char="•"/>
            </a:pPr>
            <a:r>
              <a:rPr lang="en-US" sz="2800" b="1" dirty="0">
                <a:latin typeface="+mj-lt"/>
              </a:rPr>
              <a:t>LFSRs</a:t>
            </a:r>
            <a:r>
              <a:rPr lang="en-US" sz="2800" dirty="0">
                <a:latin typeface="+mj-lt"/>
              </a:rPr>
              <a:t> are used in </a:t>
            </a:r>
            <a:r>
              <a:rPr lang="en-US" sz="2800" b="1" dirty="0">
                <a:latin typeface="+mj-lt"/>
              </a:rPr>
              <a:t>digital TV encryption</a:t>
            </a:r>
            <a:r>
              <a:rPr lang="en-US" sz="2800" dirty="0">
                <a:latin typeface="+mj-lt"/>
              </a:rPr>
              <a:t>, </a:t>
            </a:r>
            <a:r>
              <a:rPr lang="en-US" sz="2800" b="1" dirty="0">
                <a:latin typeface="+mj-lt"/>
              </a:rPr>
              <a:t>mobile phone scrambling</a:t>
            </a:r>
            <a:r>
              <a:rPr lang="en-US" sz="2800" dirty="0">
                <a:latin typeface="+mj-lt"/>
              </a:rPr>
              <a:t>, and </a:t>
            </a:r>
            <a:r>
              <a:rPr lang="en-US" sz="2800" b="1" dirty="0">
                <a:latin typeface="+mj-lt"/>
              </a:rPr>
              <a:t>Bluetooth pairing</a:t>
            </a:r>
            <a:r>
              <a:rPr lang="en-US" sz="2800" dirty="0">
                <a:latin typeface="+mj-lt"/>
              </a:rPr>
              <a:t>, including devices used across Australia.</a:t>
            </a:r>
          </a:p>
        </p:txBody>
      </p:sp>
    </p:spTree>
    <p:extLst>
      <p:ext uri="{BB962C8B-B14F-4D97-AF65-F5344CB8AC3E}">
        <p14:creationId xmlns:p14="http://schemas.microsoft.com/office/powerpoint/2010/main" val="1223406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4610" y="1977898"/>
            <a:ext cx="3952875" cy="467995"/>
          </a:xfrm>
          <a:prstGeom prst="rect">
            <a:avLst/>
          </a:prstGeom>
        </p:spPr>
        <p:txBody>
          <a:bodyPr vert="horz" wrap="square" lIns="0" tIns="12700" rIns="0" bIns="0" rtlCol="0">
            <a:spAutoFit/>
          </a:bodyPr>
          <a:lstStyle/>
          <a:p>
            <a:pPr marL="12700">
              <a:lnSpc>
                <a:spcPct val="100000"/>
              </a:lnSpc>
              <a:spcBef>
                <a:spcPts val="100"/>
              </a:spcBef>
            </a:pPr>
            <a:r>
              <a:rPr sz="2900" dirty="0"/>
              <a:t>RC4</a:t>
            </a:r>
            <a:r>
              <a:rPr sz="2900" spc="-70" dirty="0"/>
              <a:t> </a:t>
            </a:r>
            <a:r>
              <a:rPr sz="2900" dirty="0"/>
              <a:t>Encryption</a:t>
            </a:r>
            <a:r>
              <a:rPr sz="2900" spc="-110" dirty="0"/>
              <a:t> </a:t>
            </a:r>
            <a:r>
              <a:rPr sz="2900" spc="-10" dirty="0"/>
              <a:t>Algorithm</a:t>
            </a:r>
            <a:endParaRPr sz="2900"/>
          </a:p>
        </p:txBody>
      </p:sp>
      <p:sp>
        <p:nvSpPr>
          <p:cNvPr id="3" name="object 3"/>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59</a:t>
            </a:fld>
            <a:r>
              <a:rPr spc="204" dirty="0"/>
              <a:t> </a:t>
            </a:r>
            <a:r>
              <a:rPr spc="-5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47" y="-171450"/>
            <a:ext cx="8287308" cy="665784"/>
          </a:xfrm>
          <a:prstGeom prst="rect">
            <a:avLst/>
          </a:prstGeom>
        </p:spPr>
        <p:txBody>
          <a:bodyPr vert="horz" wrap="square" lIns="0" tIns="97459" rIns="0" bIns="0" rtlCol="0">
            <a:spAutoFit/>
          </a:bodyPr>
          <a:lstStyle/>
          <a:p>
            <a:pPr marL="12700">
              <a:lnSpc>
                <a:spcPct val="100000"/>
              </a:lnSpc>
              <a:spcBef>
                <a:spcPts val="105"/>
              </a:spcBef>
            </a:pPr>
            <a:r>
              <a:rPr sz="2900" dirty="0"/>
              <a:t>Symmetric</a:t>
            </a:r>
            <a:r>
              <a:rPr sz="2900" spc="-150" dirty="0"/>
              <a:t> </a:t>
            </a:r>
            <a:r>
              <a:rPr sz="2900" spc="-10" dirty="0"/>
              <a:t>Encryption</a:t>
            </a:r>
            <a:endParaRPr sz="2900" dirty="0"/>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6</a:t>
            </a:fld>
            <a:r>
              <a:rPr spc="215" dirty="0"/>
              <a:t> </a:t>
            </a:r>
            <a:r>
              <a:rPr spc="-50" dirty="0"/>
              <a:t>|</a:t>
            </a:r>
          </a:p>
        </p:txBody>
      </p:sp>
      <p:sp>
        <p:nvSpPr>
          <p:cNvPr id="3" name="object 3"/>
          <p:cNvSpPr txBox="1"/>
          <p:nvPr/>
        </p:nvSpPr>
        <p:spPr>
          <a:xfrm>
            <a:off x="613968" y="1161669"/>
            <a:ext cx="7914640" cy="3177665"/>
          </a:xfrm>
          <a:prstGeom prst="rect">
            <a:avLst/>
          </a:prstGeom>
        </p:spPr>
        <p:txBody>
          <a:bodyPr vert="horz" wrap="square" lIns="0" tIns="12700" rIns="0" bIns="0" rtlCol="0">
            <a:spAutoFit/>
          </a:bodyPr>
          <a:lstStyle/>
          <a:p>
            <a:pPr>
              <a:lnSpc>
                <a:spcPct val="150000"/>
              </a:lnSpc>
              <a:buNone/>
            </a:pPr>
            <a:r>
              <a:rPr lang="en-US" sz="2800" b="1" dirty="0">
                <a:latin typeface="+mj-lt"/>
              </a:rPr>
              <a:t>What is Symmetric Encryption?</a:t>
            </a:r>
          </a:p>
          <a:p>
            <a:pPr>
              <a:lnSpc>
                <a:spcPct val="150000"/>
              </a:lnSpc>
            </a:pPr>
            <a:r>
              <a:rPr lang="en-US" sz="2800" dirty="0">
                <a:latin typeface="+mj-lt"/>
              </a:rPr>
              <a:t>Symmetric encryption is a method of securing data where the same key is used for both encryption and decryption. This means that both the sender and the receiver must have access to the same secret key.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7459" rIns="0" bIns="0" rtlCol="0">
            <a:spAutoFit/>
          </a:bodyPr>
          <a:lstStyle/>
          <a:p>
            <a:pPr marL="12700">
              <a:lnSpc>
                <a:spcPct val="100000"/>
              </a:lnSpc>
              <a:spcBef>
                <a:spcPts val="105"/>
              </a:spcBef>
            </a:pPr>
            <a:r>
              <a:rPr sz="2900" spc="-20" dirty="0"/>
              <a:t>Software-</a:t>
            </a:r>
            <a:r>
              <a:rPr sz="2900" dirty="0"/>
              <a:t>Oriented</a:t>
            </a:r>
            <a:r>
              <a:rPr sz="2900" spc="-100" dirty="0"/>
              <a:t> </a:t>
            </a:r>
            <a:r>
              <a:rPr sz="2900" dirty="0"/>
              <a:t>Stream</a:t>
            </a:r>
            <a:r>
              <a:rPr sz="2900" spc="-65" dirty="0"/>
              <a:t> </a:t>
            </a:r>
            <a:r>
              <a:rPr sz="2900" spc="-10" dirty="0"/>
              <a:t>Ciphers</a:t>
            </a:r>
            <a:endParaRPr sz="2900"/>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60</a:t>
            </a:fld>
            <a:r>
              <a:rPr spc="204" dirty="0"/>
              <a:t> </a:t>
            </a:r>
            <a:r>
              <a:rPr spc="-50" dirty="0"/>
              <a:t>|</a:t>
            </a:r>
          </a:p>
        </p:txBody>
      </p:sp>
      <p:sp>
        <p:nvSpPr>
          <p:cNvPr id="3" name="object 3"/>
          <p:cNvSpPr txBox="1"/>
          <p:nvPr/>
        </p:nvSpPr>
        <p:spPr>
          <a:xfrm>
            <a:off x="428345" y="1141603"/>
            <a:ext cx="6633845" cy="2597785"/>
          </a:xfrm>
          <a:prstGeom prst="rect">
            <a:avLst/>
          </a:prstGeom>
        </p:spPr>
        <p:txBody>
          <a:bodyPr vert="horz" wrap="square" lIns="0" tIns="15875" rIns="0" bIns="0" rtlCol="0">
            <a:spAutoFit/>
          </a:bodyPr>
          <a:lstStyle/>
          <a:p>
            <a:pPr marL="12700">
              <a:lnSpc>
                <a:spcPct val="100000"/>
              </a:lnSpc>
              <a:spcBef>
                <a:spcPts val="125"/>
              </a:spcBef>
            </a:pPr>
            <a:r>
              <a:rPr lang="en-US" sz="2000" dirty="0">
                <a:solidFill>
                  <a:srgbClr val="3C3935"/>
                </a:solidFill>
                <a:latin typeface="Arial"/>
                <a:cs typeface="Arial"/>
              </a:rPr>
              <a:t>LFSRs</a:t>
            </a:r>
            <a:r>
              <a:rPr lang="en-US" sz="2000" spc="15" dirty="0">
                <a:solidFill>
                  <a:srgbClr val="3C3935"/>
                </a:solidFill>
                <a:latin typeface="Arial"/>
                <a:cs typeface="Arial"/>
              </a:rPr>
              <a:t> </a:t>
            </a:r>
            <a:r>
              <a:rPr lang="en-US" sz="2000" dirty="0">
                <a:solidFill>
                  <a:srgbClr val="3C3935"/>
                </a:solidFill>
                <a:latin typeface="Arial"/>
                <a:cs typeface="Arial"/>
              </a:rPr>
              <a:t>are</a:t>
            </a:r>
            <a:r>
              <a:rPr lang="en-US" sz="2000" spc="35" dirty="0">
                <a:solidFill>
                  <a:srgbClr val="3C3935"/>
                </a:solidFill>
                <a:latin typeface="Arial"/>
                <a:cs typeface="Arial"/>
              </a:rPr>
              <a:t> </a:t>
            </a:r>
            <a:r>
              <a:rPr lang="en-US" sz="2000" dirty="0">
                <a:solidFill>
                  <a:srgbClr val="3C3935"/>
                </a:solidFill>
                <a:latin typeface="Arial"/>
                <a:cs typeface="Arial"/>
              </a:rPr>
              <a:t>slow</a:t>
            </a:r>
            <a:r>
              <a:rPr lang="en-US" sz="2000" spc="25" dirty="0">
                <a:solidFill>
                  <a:srgbClr val="3C3935"/>
                </a:solidFill>
                <a:latin typeface="Arial"/>
                <a:cs typeface="Arial"/>
              </a:rPr>
              <a:t> </a:t>
            </a:r>
            <a:r>
              <a:rPr lang="en-US" sz="2000" dirty="0">
                <a:solidFill>
                  <a:srgbClr val="3C3935"/>
                </a:solidFill>
                <a:latin typeface="Arial"/>
                <a:cs typeface="Arial"/>
              </a:rPr>
              <a:t>in</a:t>
            </a:r>
            <a:r>
              <a:rPr lang="en-US" sz="2000" spc="30" dirty="0">
                <a:solidFill>
                  <a:srgbClr val="3C3935"/>
                </a:solidFill>
                <a:latin typeface="Arial"/>
                <a:cs typeface="Arial"/>
              </a:rPr>
              <a:t> </a:t>
            </a:r>
            <a:r>
              <a:rPr lang="en-US" sz="2000" spc="-10" dirty="0">
                <a:solidFill>
                  <a:srgbClr val="3C3935"/>
                </a:solidFill>
                <a:latin typeface="Arial"/>
                <a:cs typeface="Arial"/>
              </a:rPr>
              <a:t>software</a:t>
            </a:r>
            <a:endParaRPr lang="en-US" sz="2000" dirty="0">
              <a:latin typeface="Arial"/>
              <a:cs typeface="Arial"/>
            </a:endParaRPr>
          </a:p>
          <a:p>
            <a:pPr marL="12700">
              <a:lnSpc>
                <a:spcPct val="100000"/>
              </a:lnSpc>
              <a:spcBef>
                <a:spcPts val="1490"/>
              </a:spcBef>
            </a:pPr>
            <a:r>
              <a:rPr lang="en-US" sz="2000" spc="-10" dirty="0">
                <a:solidFill>
                  <a:srgbClr val="3C3935"/>
                </a:solidFill>
                <a:latin typeface="Arial"/>
                <a:cs typeface="Arial"/>
              </a:rPr>
              <a:t>Alternatives:</a:t>
            </a:r>
            <a:endParaRPr lang="en-US" sz="2000" dirty="0">
              <a:latin typeface="Arial"/>
              <a:cs typeface="Arial"/>
            </a:endParaRPr>
          </a:p>
          <a:p>
            <a:pPr marL="756285" indent="-287020">
              <a:lnSpc>
                <a:spcPct val="100000"/>
              </a:lnSpc>
              <a:spcBef>
                <a:spcPts val="975"/>
              </a:spcBef>
              <a:buFont typeface="Arial"/>
              <a:buChar char="•"/>
              <a:tabLst>
                <a:tab pos="756285" algn="l"/>
              </a:tabLst>
            </a:pPr>
            <a:r>
              <a:rPr lang="en-US" sz="2000" dirty="0">
                <a:latin typeface="Calibri"/>
                <a:cs typeface="Calibri"/>
              </a:rPr>
              <a:t>Block</a:t>
            </a:r>
            <a:r>
              <a:rPr lang="en-US" sz="2000" spc="-40" dirty="0">
                <a:latin typeface="Calibri"/>
                <a:cs typeface="Calibri"/>
              </a:rPr>
              <a:t> </a:t>
            </a:r>
            <a:r>
              <a:rPr lang="en-US" sz="2000" dirty="0">
                <a:latin typeface="Calibri"/>
                <a:cs typeface="Calibri"/>
              </a:rPr>
              <a:t>ciphers</a:t>
            </a:r>
            <a:r>
              <a:rPr lang="en-US" sz="2000" spc="-30" dirty="0">
                <a:latin typeface="Calibri"/>
                <a:cs typeface="Calibri"/>
              </a:rPr>
              <a:t> </a:t>
            </a:r>
            <a:r>
              <a:rPr lang="en-US" sz="2000" dirty="0">
                <a:latin typeface="Calibri"/>
                <a:cs typeface="Calibri"/>
              </a:rPr>
              <a:t>(or</a:t>
            </a:r>
            <a:r>
              <a:rPr lang="en-US" sz="2000" spc="-30" dirty="0">
                <a:latin typeface="Calibri"/>
                <a:cs typeface="Calibri"/>
              </a:rPr>
              <a:t> </a:t>
            </a:r>
            <a:r>
              <a:rPr lang="en-US" sz="2000" dirty="0">
                <a:latin typeface="Calibri"/>
                <a:cs typeface="Calibri"/>
              </a:rPr>
              <a:t>hash</a:t>
            </a:r>
            <a:r>
              <a:rPr lang="en-US" sz="2000" spc="-35" dirty="0">
                <a:latin typeface="Calibri"/>
                <a:cs typeface="Calibri"/>
              </a:rPr>
              <a:t> </a:t>
            </a:r>
            <a:r>
              <a:rPr lang="en-US" sz="2000" dirty="0">
                <a:latin typeface="Calibri"/>
                <a:cs typeface="Calibri"/>
              </a:rPr>
              <a:t>functions)</a:t>
            </a:r>
            <a:r>
              <a:rPr lang="en-US" sz="2000" spc="-30" dirty="0">
                <a:latin typeface="Calibri"/>
                <a:cs typeface="Calibri"/>
              </a:rPr>
              <a:t> </a:t>
            </a:r>
            <a:r>
              <a:rPr lang="en-US" sz="2000" dirty="0">
                <a:latin typeface="Calibri"/>
                <a:cs typeface="Calibri"/>
              </a:rPr>
              <a:t>in</a:t>
            </a:r>
            <a:r>
              <a:rPr lang="en-US" sz="2000" spc="-30" dirty="0">
                <a:latin typeface="Calibri"/>
                <a:cs typeface="Calibri"/>
              </a:rPr>
              <a:t> </a:t>
            </a:r>
            <a:r>
              <a:rPr lang="en-US" sz="2000" dirty="0">
                <a:latin typeface="Calibri"/>
                <a:cs typeface="Calibri"/>
              </a:rPr>
              <a:t>CFB,</a:t>
            </a:r>
            <a:r>
              <a:rPr lang="en-US" sz="2000" spc="-30" dirty="0">
                <a:latin typeface="Calibri"/>
                <a:cs typeface="Calibri"/>
              </a:rPr>
              <a:t> </a:t>
            </a:r>
            <a:r>
              <a:rPr lang="en-US" sz="2000" dirty="0">
                <a:latin typeface="Calibri"/>
                <a:cs typeface="Calibri"/>
              </a:rPr>
              <a:t>OFB,</a:t>
            </a:r>
            <a:r>
              <a:rPr lang="en-US" sz="2000" spc="-45" dirty="0">
                <a:latin typeface="Calibri"/>
                <a:cs typeface="Calibri"/>
              </a:rPr>
              <a:t> </a:t>
            </a:r>
            <a:r>
              <a:rPr lang="en-US" sz="2000" dirty="0">
                <a:latin typeface="Calibri"/>
                <a:cs typeface="Calibri"/>
              </a:rPr>
              <a:t>CTR</a:t>
            </a:r>
            <a:r>
              <a:rPr lang="en-US" sz="2000" spc="-50" dirty="0">
                <a:latin typeface="Calibri"/>
                <a:cs typeface="Calibri"/>
              </a:rPr>
              <a:t> </a:t>
            </a:r>
            <a:r>
              <a:rPr lang="en-US" sz="2000" spc="-10" dirty="0">
                <a:latin typeface="Calibri"/>
                <a:cs typeface="Calibri"/>
              </a:rPr>
              <a:t>modes</a:t>
            </a:r>
            <a:endParaRPr lang="en-US" sz="2000" dirty="0">
              <a:latin typeface="Calibri"/>
              <a:cs typeface="Calibri"/>
            </a:endParaRPr>
          </a:p>
          <a:p>
            <a:pPr marL="756285" indent="-287020">
              <a:lnSpc>
                <a:spcPct val="100000"/>
              </a:lnSpc>
              <a:spcBef>
                <a:spcPts val="1440"/>
              </a:spcBef>
              <a:buFont typeface="Arial"/>
              <a:buChar char="•"/>
              <a:tabLst>
                <a:tab pos="756285" algn="l"/>
              </a:tabLst>
            </a:pPr>
            <a:r>
              <a:rPr lang="en-US" sz="2000" dirty="0">
                <a:latin typeface="Calibri"/>
                <a:cs typeface="Calibri"/>
              </a:rPr>
              <a:t>Stream</a:t>
            </a:r>
            <a:r>
              <a:rPr lang="en-US" sz="2000" spc="-65" dirty="0">
                <a:latin typeface="Calibri"/>
                <a:cs typeface="Calibri"/>
              </a:rPr>
              <a:t> </a:t>
            </a:r>
            <a:r>
              <a:rPr lang="en-US" sz="2000" dirty="0">
                <a:latin typeface="Calibri"/>
                <a:cs typeface="Calibri"/>
              </a:rPr>
              <a:t>ciphers</a:t>
            </a:r>
            <a:r>
              <a:rPr lang="en-US" sz="2000" spc="-65" dirty="0">
                <a:latin typeface="Calibri"/>
                <a:cs typeface="Calibri"/>
              </a:rPr>
              <a:t> </a:t>
            </a:r>
            <a:r>
              <a:rPr lang="en-US" sz="2000" dirty="0">
                <a:latin typeface="Calibri"/>
                <a:cs typeface="Calibri"/>
              </a:rPr>
              <a:t>designed</a:t>
            </a:r>
            <a:r>
              <a:rPr lang="en-US" sz="2000" spc="-70" dirty="0">
                <a:latin typeface="Calibri"/>
                <a:cs typeface="Calibri"/>
              </a:rPr>
              <a:t> </a:t>
            </a:r>
            <a:r>
              <a:rPr lang="en-US" sz="2000" dirty="0">
                <a:latin typeface="Calibri"/>
                <a:cs typeface="Calibri"/>
              </a:rPr>
              <a:t>for</a:t>
            </a:r>
            <a:r>
              <a:rPr lang="en-US" sz="2000" spc="-80" dirty="0">
                <a:latin typeface="Calibri"/>
                <a:cs typeface="Calibri"/>
              </a:rPr>
              <a:t> </a:t>
            </a:r>
            <a:r>
              <a:rPr lang="en-US" sz="2000" spc="-10" dirty="0">
                <a:latin typeface="Calibri"/>
                <a:cs typeface="Calibri"/>
              </a:rPr>
              <a:t>software:</a:t>
            </a:r>
            <a:endParaRPr lang="en-US" sz="2000" dirty="0">
              <a:latin typeface="Calibri"/>
              <a:cs typeface="Calibri"/>
            </a:endParaRPr>
          </a:p>
          <a:p>
            <a:pPr marL="1155065" lvl="1" indent="-227965">
              <a:lnSpc>
                <a:spcPct val="100000"/>
              </a:lnSpc>
              <a:spcBef>
                <a:spcPts val="960"/>
              </a:spcBef>
              <a:buFont typeface="Courier New"/>
              <a:buChar char="o"/>
              <a:tabLst>
                <a:tab pos="1155065" algn="l"/>
              </a:tabLst>
            </a:pPr>
            <a:r>
              <a:rPr lang="en-US" sz="2000" spc="-25" dirty="0">
                <a:latin typeface="Calibri"/>
                <a:cs typeface="Calibri"/>
              </a:rPr>
              <a:t>RC4</a:t>
            </a:r>
            <a:endParaRPr lang="en-US" sz="2000" dirty="0">
              <a:latin typeface="Calibri"/>
              <a:cs typeface="Calibri"/>
            </a:endParaRPr>
          </a:p>
          <a:p>
            <a:pPr marL="1155065" lvl="1" indent="-227965">
              <a:lnSpc>
                <a:spcPct val="100000"/>
              </a:lnSpc>
              <a:spcBef>
                <a:spcPts val="960"/>
              </a:spcBef>
              <a:buFont typeface="Courier New"/>
              <a:buChar char="o"/>
              <a:tabLst>
                <a:tab pos="1155065" algn="l"/>
              </a:tabLst>
            </a:pPr>
            <a:r>
              <a:rPr lang="en-US" sz="2000" dirty="0">
                <a:latin typeface="Calibri"/>
                <a:cs typeface="Calibri"/>
              </a:rPr>
              <a:t>SEAL</a:t>
            </a:r>
            <a:r>
              <a:rPr lang="en-US" sz="2000" spc="-10" dirty="0">
                <a:latin typeface="Calibri"/>
                <a:cs typeface="Calibri"/>
              </a:rPr>
              <a:t> </a:t>
            </a:r>
            <a:r>
              <a:rPr lang="en-US" sz="2000" spc="-20" dirty="0">
                <a:latin typeface="Calibri"/>
                <a:cs typeface="Calibri"/>
              </a:rPr>
              <a:t>(</a:t>
            </a:r>
            <a:r>
              <a:rPr lang="en-US" sz="2000" b="1" spc="-20" dirty="0">
                <a:latin typeface="Calibri"/>
                <a:cs typeface="Calibri"/>
              </a:rPr>
              <a:t>S</a:t>
            </a:r>
            <a:r>
              <a:rPr lang="en-US" sz="2000" spc="-20" dirty="0">
                <a:latin typeface="Calibri"/>
                <a:cs typeface="Calibri"/>
              </a:rPr>
              <a:t>oftware-</a:t>
            </a:r>
            <a:r>
              <a:rPr lang="en-US" sz="2000" spc="-10" dirty="0">
                <a:latin typeface="Calibri"/>
                <a:cs typeface="Calibri"/>
              </a:rPr>
              <a:t>Optimized</a:t>
            </a:r>
            <a:r>
              <a:rPr lang="en-US" sz="2000" spc="-5" dirty="0">
                <a:latin typeface="Calibri"/>
                <a:cs typeface="Calibri"/>
              </a:rPr>
              <a:t> </a:t>
            </a:r>
            <a:r>
              <a:rPr lang="en-US" sz="2000" b="1" dirty="0">
                <a:latin typeface="Calibri"/>
                <a:cs typeface="Calibri"/>
              </a:rPr>
              <a:t>E</a:t>
            </a:r>
            <a:r>
              <a:rPr lang="en-US" sz="2000" dirty="0">
                <a:latin typeface="Calibri"/>
                <a:cs typeface="Calibri"/>
              </a:rPr>
              <a:t>ncryption</a:t>
            </a:r>
            <a:r>
              <a:rPr lang="en-US" sz="2000" spc="-25" dirty="0">
                <a:latin typeface="Calibri"/>
                <a:cs typeface="Calibri"/>
              </a:rPr>
              <a:t> </a:t>
            </a:r>
            <a:r>
              <a:rPr lang="en-US" sz="2000" b="1" spc="-10" dirty="0">
                <a:latin typeface="Calibri"/>
                <a:cs typeface="Calibri"/>
              </a:rPr>
              <a:t>Al</a:t>
            </a:r>
            <a:r>
              <a:rPr lang="en-US" sz="2000" spc="-10" dirty="0">
                <a:latin typeface="Calibri"/>
                <a:cs typeface="Calibri"/>
              </a:rPr>
              <a:t>gorithm)</a:t>
            </a:r>
            <a:endParaRPr lang="en-US" sz="2000" dirty="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287308" cy="665784"/>
          </a:xfrm>
          <a:prstGeom prst="rect">
            <a:avLst/>
          </a:prstGeom>
        </p:spPr>
        <p:txBody>
          <a:bodyPr vert="horz" wrap="square" lIns="0" tIns="97459" rIns="0" bIns="0" rtlCol="0">
            <a:spAutoFit/>
          </a:bodyPr>
          <a:lstStyle/>
          <a:p>
            <a:pPr marL="12700">
              <a:lnSpc>
                <a:spcPct val="100000"/>
              </a:lnSpc>
              <a:spcBef>
                <a:spcPts val="105"/>
              </a:spcBef>
            </a:pPr>
            <a:r>
              <a:rPr sz="2900" spc="-25" dirty="0"/>
              <a:t>RC4</a:t>
            </a:r>
            <a:endParaRPr sz="2900" dirty="0"/>
          </a:p>
        </p:txBody>
      </p:sp>
      <p:sp>
        <p:nvSpPr>
          <p:cNvPr id="3" name="object 3"/>
          <p:cNvSpPr txBox="1"/>
          <p:nvPr/>
        </p:nvSpPr>
        <p:spPr>
          <a:xfrm>
            <a:off x="87758" y="590550"/>
            <a:ext cx="6313042" cy="4594078"/>
          </a:xfrm>
          <a:prstGeom prst="rect">
            <a:avLst/>
          </a:prstGeom>
        </p:spPr>
        <p:txBody>
          <a:bodyPr vert="horz" wrap="square" lIns="0" tIns="135255" rIns="0" bIns="0" rtlCol="0">
            <a:spAutoFit/>
          </a:bodyPr>
          <a:lstStyle/>
          <a:p>
            <a:pPr>
              <a:lnSpc>
                <a:spcPct val="150000"/>
              </a:lnSpc>
              <a:buNone/>
            </a:pPr>
            <a:r>
              <a:rPr lang="en-US" sz="2800" b="1" dirty="0">
                <a:latin typeface="+mj-lt"/>
              </a:rPr>
              <a:t>What is RC4?</a:t>
            </a:r>
            <a:endParaRPr lang="en-US" sz="2800" dirty="0">
              <a:latin typeface="+mj-lt"/>
            </a:endParaRPr>
          </a:p>
          <a:p>
            <a:pPr marL="555625" indent="-349250">
              <a:lnSpc>
                <a:spcPct val="150000"/>
              </a:lnSpc>
              <a:buFont typeface="Arial" panose="020B0604020202020204" pitchFamily="34" charset="0"/>
              <a:buChar char="•"/>
            </a:pPr>
            <a:r>
              <a:rPr lang="en-US" sz="2800" dirty="0">
                <a:latin typeface="+mj-lt"/>
              </a:rPr>
              <a:t>A </a:t>
            </a:r>
            <a:r>
              <a:rPr lang="en-US" sz="2800" b="1" dirty="0">
                <a:latin typeface="+mj-lt"/>
              </a:rPr>
              <a:t>fast, stream cipher</a:t>
            </a:r>
            <a:r>
              <a:rPr lang="en-US" sz="2800" dirty="0">
                <a:latin typeface="+mj-lt"/>
              </a:rPr>
              <a:t> that generates a </a:t>
            </a:r>
            <a:r>
              <a:rPr lang="en-US" sz="2800" b="1" dirty="0">
                <a:latin typeface="+mj-lt"/>
              </a:rPr>
              <a:t>pseudo-random keystream</a:t>
            </a:r>
            <a:r>
              <a:rPr lang="en-US" sz="2800" dirty="0">
                <a:latin typeface="+mj-lt"/>
              </a:rPr>
              <a:t>.</a:t>
            </a:r>
          </a:p>
          <a:p>
            <a:pPr marL="555625" indent="-349250">
              <a:lnSpc>
                <a:spcPct val="150000"/>
              </a:lnSpc>
              <a:buFont typeface="Arial" panose="020B0604020202020204" pitchFamily="34" charset="0"/>
              <a:buChar char="•"/>
            </a:pPr>
            <a:r>
              <a:rPr lang="en-US" sz="2800" dirty="0">
                <a:latin typeface="+mj-lt"/>
              </a:rPr>
              <a:t>Uses a </a:t>
            </a:r>
            <a:r>
              <a:rPr lang="en-US" sz="2800" b="1" dirty="0">
                <a:latin typeface="+mj-lt"/>
              </a:rPr>
              <a:t>256-byte state table (S-box)</a:t>
            </a:r>
            <a:r>
              <a:rPr lang="en-US" sz="2800" dirty="0">
                <a:latin typeface="+mj-lt"/>
              </a:rPr>
              <a:t> and a </a:t>
            </a:r>
            <a:r>
              <a:rPr lang="en-US" sz="2800" b="1" dirty="0">
                <a:latin typeface="+mj-lt"/>
              </a:rPr>
              <a:t>key scheduling algorithm (KSA)</a:t>
            </a:r>
            <a:r>
              <a:rPr lang="en-US" sz="2800" dirty="0">
                <a:latin typeface="+mj-lt"/>
              </a:rPr>
              <a:t>.</a:t>
            </a:r>
          </a:p>
          <a:p>
            <a:pPr marL="555625" indent="-349250">
              <a:lnSpc>
                <a:spcPct val="150000"/>
              </a:lnSpc>
              <a:buFont typeface="Arial" panose="020B0604020202020204" pitchFamily="34" charset="0"/>
              <a:buChar char="•"/>
            </a:pPr>
            <a:r>
              <a:rPr lang="en-US" sz="2800" dirty="0">
                <a:latin typeface="+mj-lt"/>
              </a:rPr>
              <a:t>Encrypts by </a:t>
            </a:r>
            <a:r>
              <a:rPr lang="en-US" sz="2800" b="1" dirty="0">
                <a:latin typeface="+mj-lt"/>
              </a:rPr>
              <a:t>XORing the keystream with plaintext</a:t>
            </a:r>
            <a:r>
              <a:rPr lang="en-US" sz="2800" dirty="0">
                <a:latin typeface="+mj-lt"/>
              </a:rPr>
              <a:t>.</a:t>
            </a:r>
          </a:p>
        </p:txBody>
      </p:sp>
      <p:pic>
        <p:nvPicPr>
          <p:cNvPr id="4" name="object 4"/>
          <p:cNvPicPr/>
          <p:nvPr/>
        </p:nvPicPr>
        <p:blipFill>
          <a:blip r:embed="rId2" cstate="print"/>
          <a:stretch>
            <a:fillRect/>
          </a:stretch>
        </p:blipFill>
        <p:spPr>
          <a:xfrm>
            <a:off x="6678168" y="1371600"/>
            <a:ext cx="1702307" cy="1901952"/>
          </a:xfrm>
          <a:prstGeom prst="rect">
            <a:avLst/>
          </a:prstGeom>
        </p:spPr>
      </p:pic>
      <p:sp>
        <p:nvSpPr>
          <p:cNvPr id="5" name="object 5"/>
          <p:cNvSpPr txBox="1"/>
          <p:nvPr/>
        </p:nvSpPr>
        <p:spPr>
          <a:xfrm>
            <a:off x="6512432" y="3322065"/>
            <a:ext cx="2543810" cy="577850"/>
          </a:xfrm>
          <a:prstGeom prst="rect">
            <a:avLst/>
          </a:prstGeom>
        </p:spPr>
        <p:txBody>
          <a:bodyPr vert="horz" wrap="square" lIns="0" tIns="12700" rIns="0" bIns="0" rtlCol="0">
            <a:spAutoFit/>
          </a:bodyPr>
          <a:lstStyle/>
          <a:p>
            <a:pPr marL="289560">
              <a:lnSpc>
                <a:spcPct val="100000"/>
              </a:lnSpc>
              <a:spcBef>
                <a:spcPts val="100"/>
              </a:spcBef>
            </a:pPr>
            <a:r>
              <a:rPr sz="1400" b="1" spc="-10" dirty="0">
                <a:latin typeface="Calibri"/>
                <a:cs typeface="Calibri"/>
              </a:rPr>
              <a:t>Professor</a:t>
            </a:r>
            <a:r>
              <a:rPr sz="1400" b="1" spc="-45" dirty="0">
                <a:latin typeface="Calibri"/>
                <a:cs typeface="Calibri"/>
              </a:rPr>
              <a:t> </a:t>
            </a:r>
            <a:r>
              <a:rPr sz="1400" b="1" dirty="0">
                <a:latin typeface="Calibri"/>
                <a:cs typeface="Calibri"/>
              </a:rPr>
              <a:t>Ron</a:t>
            </a:r>
            <a:r>
              <a:rPr sz="1400" b="1" spc="-10" dirty="0">
                <a:latin typeface="Calibri"/>
                <a:cs typeface="Calibri"/>
              </a:rPr>
              <a:t> Rivest</a:t>
            </a:r>
            <a:endParaRPr sz="1400">
              <a:latin typeface="Calibri"/>
              <a:cs typeface="Calibri"/>
            </a:endParaRPr>
          </a:p>
          <a:p>
            <a:pPr marL="12700" marR="5080">
              <a:lnSpc>
                <a:spcPct val="100000"/>
              </a:lnSpc>
              <a:spcBef>
                <a:spcPts val="25"/>
              </a:spcBef>
            </a:pPr>
            <a:r>
              <a:rPr sz="1100" dirty="0">
                <a:latin typeface="Calibri"/>
                <a:cs typeface="Calibri"/>
              </a:rPr>
              <a:t>Electrical</a:t>
            </a:r>
            <a:r>
              <a:rPr sz="1100" spc="-55" dirty="0">
                <a:latin typeface="Calibri"/>
                <a:cs typeface="Calibri"/>
              </a:rPr>
              <a:t> </a:t>
            </a:r>
            <a:r>
              <a:rPr sz="1100" dirty="0">
                <a:latin typeface="Calibri"/>
                <a:cs typeface="Calibri"/>
              </a:rPr>
              <a:t>Engineering</a:t>
            </a:r>
            <a:r>
              <a:rPr sz="1100" spc="-35" dirty="0">
                <a:latin typeface="Calibri"/>
                <a:cs typeface="Calibri"/>
              </a:rPr>
              <a:t> </a:t>
            </a:r>
            <a:r>
              <a:rPr sz="1100" dirty="0">
                <a:latin typeface="Calibri"/>
                <a:cs typeface="Calibri"/>
              </a:rPr>
              <a:t>&amp;</a:t>
            </a:r>
            <a:r>
              <a:rPr sz="1100" spc="-25" dirty="0">
                <a:latin typeface="Calibri"/>
                <a:cs typeface="Calibri"/>
              </a:rPr>
              <a:t> </a:t>
            </a:r>
            <a:r>
              <a:rPr sz="1100" dirty="0">
                <a:latin typeface="Calibri"/>
                <a:cs typeface="Calibri"/>
              </a:rPr>
              <a:t>Computer</a:t>
            </a:r>
            <a:r>
              <a:rPr sz="1100" spc="-50" dirty="0">
                <a:latin typeface="Calibri"/>
                <a:cs typeface="Calibri"/>
              </a:rPr>
              <a:t> </a:t>
            </a:r>
            <a:r>
              <a:rPr sz="1100" spc="-10" dirty="0">
                <a:latin typeface="Calibri"/>
                <a:cs typeface="Calibri"/>
              </a:rPr>
              <a:t>Science </a:t>
            </a:r>
            <a:r>
              <a:rPr sz="1100" dirty="0">
                <a:latin typeface="Calibri"/>
                <a:cs typeface="Calibri"/>
              </a:rPr>
              <a:t>Massachusetts</a:t>
            </a:r>
            <a:r>
              <a:rPr sz="1100" spc="-30" dirty="0">
                <a:latin typeface="Calibri"/>
                <a:cs typeface="Calibri"/>
              </a:rPr>
              <a:t> </a:t>
            </a:r>
            <a:r>
              <a:rPr sz="1100" dirty="0">
                <a:latin typeface="Calibri"/>
                <a:cs typeface="Calibri"/>
              </a:rPr>
              <a:t>Institute</a:t>
            </a:r>
            <a:r>
              <a:rPr sz="1100" spc="-20" dirty="0">
                <a:latin typeface="Calibri"/>
                <a:cs typeface="Calibri"/>
              </a:rPr>
              <a:t> </a:t>
            </a:r>
            <a:r>
              <a:rPr sz="1100" dirty="0">
                <a:latin typeface="Calibri"/>
                <a:cs typeface="Calibri"/>
              </a:rPr>
              <a:t>of </a:t>
            </a:r>
            <a:r>
              <a:rPr sz="1100" spc="-10" dirty="0">
                <a:latin typeface="Calibri"/>
                <a:cs typeface="Calibri"/>
              </a:rPr>
              <a:t>Technology</a:t>
            </a:r>
            <a:r>
              <a:rPr sz="1100" spc="-25" dirty="0">
                <a:latin typeface="Calibri"/>
                <a:cs typeface="Calibri"/>
              </a:rPr>
              <a:t> </a:t>
            </a:r>
            <a:r>
              <a:rPr sz="1100" spc="-20" dirty="0">
                <a:latin typeface="Calibri"/>
                <a:cs typeface="Calibri"/>
              </a:rPr>
              <a:t>(</a:t>
            </a:r>
            <a:r>
              <a:rPr sz="1100" b="1" spc="-20" dirty="0">
                <a:latin typeface="Calibri"/>
                <a:cs typeface="Calibri"/>
              </a:rPr>
              <a:t>MIT</a:t>
            </a:r>
            <a:r>
              <a:rPr sz="1100" spc="-20" dirty="0">
                <a:latin typeface="Calibri"/>
                <a:cs typeface="Calibri"/>
              </a:rPr>
              <a:t>)</a:t>
            </a:r>
            <a:endParaRPr sz="110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61</a:t>
            </a:fld>
            <a:r>
              <a:rPr spc="204" dirty="0"/>
              <a:t> </a:t>
            </a:r>
            <a:r>
              <a:rPr spc="-50"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BF3D8-15E7-5675-8425-746B52B010D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AC06A1C-4C68-648B-A811-D40B0F93BB81}"/>
              </a:ext>
            </a:extLst>
          </p:cNvPr>
          <p:cNvSpPr txBox="1">
            <a:spLocks noGrp="1"/>
          </p:cNvSpPr>
          <p:nvPr>
            <p:ph type="title"/>
          </p:nvPr>
        </p:nvSpPr>
        <p:spPr>
          <a:xfrm>
            <a:off x="0" y="0"/>
            <a:ext cx="8287308" cy="665784"/>
          </a:xfrm>
          <a:prstGeom prst="rect">
            <a:avLst/>
          </a:prstGeom>
        </p:spPr>
        <p:txBody>
          <a:bodyPr vert="horz" wrap="square" lIns="0" tIns="97459" rIns="0" bIns="0" rtlCol="0">
            <a:spAutoFit/>
          </a:bodyPr>
          <a:lstStyle/>
          <a:p>
            <a:pPr marL="12700">
              <a:lnSpc>
                <a:spcPct val="100000"/>
              </a:lnSpc>
              <a:spcBef>
                <a:spcPts val="105"/>
              </a:spcBef>
            </a:pPr>
            <a:r>
              <a:rPr sz="2900" spc="-25" dirty="0"/>
              <a:t>RC4</a:t>
            </a:r>
            <a:endParaRPr sz="2900" dirty="0"/>
          </a:p>
        </p:txBody>
      </p:sp>
      <p:sp>
        <p:nvSpPr>
          <p:cNvPr id="3" name="object 3">
            <a:extLst>
              <a:ext uri="{FF2B5EF4-FFF2-40B4-BE49-F238E27FC236}">
                <a16:creationId xmlns:a16="http://schemas.microsoft.com/office/drawing/2014/main" id="{69758A3E-3947-E2AC-463A-D09A460DBCA9}"/>
              </a:ext>
            </a:extLst>
          </p:cNvPr>
          <p:cNvSpPr txBox="1"/>
          <p:nvPr/>
        </p:nvSpPr>
        <p:spPr>
          <a:xfrm>
            <a:off x="87758" y="590550"/>
            <a:ext cx="9056242" cy="1362424"/>
          </a:xfrm>
          <a:prstGeom prst="rect">
            <a:avLst/>
          </a:prstGeom>
        </p:spPr>
        <p:txBody>
          <a:bodyPr vert="horz" wrap="square" lIns="0" tIns="135255" rIns="0" bIns="0" rtlCol="0">
            <a:spAutoFit/>
          </a:bodyPr>
          <a:lstStyle/>
          <a:p>
            <a:pPr>
              <a:lnSpc>
                <a:spcPct val="150000"/>
              </a:lnSpc>
              <a:buNone/>
            </a:pPr>
            <a:r>
              <a:rPr lang="en-US" sz="2800" dirty="0">
                <a:latin typeface="+mj-lt"/>
              </a:rPr>
              <a:t>RC4 is </a:t>
            </a:r>
            <a:r>
              <a:rPr lang="en-US" sz="2800" b="1" dirty="0">
                <a:latin typeface="+mj-lt"/>
              </a:rPr>
              <a:t>simple and fast</a:t>
            </a:r>
            <a:r>
              <a:rPr lang="en-US" sz="2800" dirty="0">
                <a:latin typeface="+mj-lt"/>
              </a:rPr>
              <a:t>, but modern cryptography </a:t>
            </a:r>
            <a:r>
              <a:rPr lang="en-US" sz="2800" b="1" dirty="0">
                <a:latin typeface="+mj-lt"/>
              </a:rPr>
              <a:t>no longer recommends it</a:t>
            </a:r>
            <a:r>
              <a:rPr lang="en-US" sz="2800" dirty="0">
                <a:latin typeface="+mj-lt"/>
              </a:rPr>
              <a:t> due to known vulnerabilities.</a:t>
            </a:r>
          </a:p>
        </p:txBody>
      </p:sp>
      <p:sp>
        <p:nvSpPr>
          <p:cNvPr id="6" name="object 6">
            <a:extLst>
              <a:ext uri="{FF2B5EF4-FFF2-40B4-BE49-F238E27FC236}">
                <a16:creationId xmlns:a16="http://schemas.microsoft.com/office/drawing/2014/main" id="{B1DBF0C5-EC87-52DD-3308-BEF1AC9BE5BE}"/>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62</a:t>
            </a:fld>
            <a:r>
              <a:rPr spc="204" dirty="0"/>
              <a:t> </a:t>
            </a:r>
            <a:r>
              <a:rPr spc="-50" dirty="0"/>
              <a:t>|</a:t>
            </a:r>
          </a:p>
        </p:txBody>
      </p:sp>
    </p:spTree>
    <p:extLst>
      <p:ext uri="{BB962C8B-B14F-4D97-AF65-F5344CB8AC3E}">
        <p14:creationId xmlns:p14="http://schemas.microsoft.com/office/powerpoint/2010/main" val="3191960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7459" rIns="0" bIns="0" rtlCol="0">
            <a:spAutoFit/>
          </a:bodyPr>
          <a:lstStyle/>
          <a:p>
            <a:pPr marL="12700">
              <a:lnSpc>
                <a:spcPct val="100000"/>
              </a:lnSpc>
              <a:spcBef>
                <a:spcPts val="105"/>
              </a:spcBef>
            </a:pPr>
            <a:r>
              <a:rPr sz="2900" dirty="0"/>
              <a:t>RC4</a:t>
            </a:r>
            <a:r>
              <a:rPr sz="2900" spc="-80" dirty="0"/>
              <a:t> </a:t>
            </a:r>
            <a:r>
              <a:rPr sz="2900" spc="-10" dirty="0"/>
              <a:t>Components</a:t>
            </a:r>
            <a:endParaRPr sz="2900"/>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63</a:t>
            </a:fld>
            <a:r>
              <a:rPr spc="204" dirty="0"/>
              <a:t> </a:t>
            </a:r>
            <a:r>
              <a:rPr spc="-50" dirty="0"/>
              <a:t>|</a:t>
            </a:r>
          </a:p>
        </p:txBody>
      </p:sp>
      <p:sp>
        <p:nvSpPr>
          <p:cNvPr id="3" name="object 3"/>
          <p:cNvSpPr txBox="1"/>
          <p:nvPr/>
        </p:nvSpPr>
        <p:spPr>
          <a:xfrm>
            <a:off x="613968" y="1074547"/>
            <a:ext cx="6894830" cy="2226945"/>
          </a:xfrm>
          <a:prstGeom prst="rect">
            <a:avLst/>
          </a:prstGeom>
        </p:spPr>
        <p:txBody>
          <a:bodyPr vert="horz" wrap="square" lIns="0" tIns="149860" rIns="0" bIns="0" rtlCol="0">
            <a:spAutoFit/>
          </a:bodyPr>
          <a:lstStyle/>
          <a:p>
            <a:pPr marL="354965" indent="-342265">
              <a:lnSpc>
                <a:spcPct val="100000"/>
              </a:lnSpc>
              <a:spcBef>
                <a:spcPts val="1180"/>
              </a:spcBef>
              <a:buFont typeface="Wingdings"/>
              <a:buChar char=""/>
              <a:tabLst>
                <a:tab pos="354965" algn="l"/>
              </a:tabLst>
            </a:pPr>
            <a:r>
              <a:rPr sz="1800" dirty="0">
                <a:latin typeface="Calibri"/>
                <a:cs typeface="Calibri"/>
              </a:rPr>
              <a:t>RC4</a:t>
            </a:r>
            <a:r>
              <a:rPr sz="1800" spc="-30" dirty="0">
                <a:latin typeface="Calibri"/>
                <a:cs typeface="Calibri"/>
              </a:rPr>
              <a:t> </a:t>
            </a:r>
            <a:r>
              <a:rPr sz="1800" dirty="0">
                <a:latin typeface="Calibri"/>
                <a:cs typeface="Calibri"/>
              </a:rPr>
              <a:t>uses</a:t>
            </a:r>
            <a:r>
              <a:rPr sz="1800" spc="-45" dirty="0">
                <a:latin typeface="Calibri"/>
                <a:cs typeface="Calibri"/>
              </a:rPr>
              <a:t> </a:t>
            </a:r>
            <a:r>
              <a:rPr sz="1800" dirty="0">
                <a:latin typeface="Calibri"/>
                <a:cs typeface="Calibri"/>
              </a:rPr>
              <a:t>two</a:t>
            </a:r>
            <a:r>
              <a:rPr sz="1800" spc="-40" dirty="0">
                <a:latin typeface="Calibri"/>
                <a:cs typeface="Calibri"/>
              </a:rPr>
              <a:t> </a:t>
            </a:r>
            <a:r>
              <a:rPr sz="1800" spc="-10" dirty="0">
                <a:latin typeface="Calibri"/>
                <a:cs typeface="Calibri"/>
              </a:rPr>
              <a:t>arrays</a:t>
            </a:r>
            <a:endParaRPr sz="1800">
              <a:latin typeface="Calibri"/>
              <a:cs typeface="Calibri"/>
            </a:endParaRPr>
          </a:p>
          <a:p>
            <a:pPr marL="756285" lvl="1" indent="-287020">
              <a:lnSpc>
                <a:spcPct val="100000"/>
              </a:lnSpc>
              <a:spcBef>
                <a:spcPts val="1080"/>
              </a:spcBef>
              <a:buFont typeface="Wingdings"/>
              <a:buChar char=""/>
              <a:tabLst>
                <a:tab pos="756285" algn="l"/>
              </a:tabLst>
            </a:pPr>
            <a:r>
              <a:rPr sz="1800" dirty="0">
                <a:latin typeface="Calibri"/>
                <a:cs typeface="Calibri"/>
              </a:rPr>
              <a:t>A</a:t>
            </a:r>
            <a:r>
              <a:rPr sz="1800" spc="-50" dirty="0">
                <a:latin typeface="Calibri"/>
                <a:cs typeface="Calibri"/>
              </a:rPr>
              <a:t> </a:t>
            </a:r>
            <a:r>
              <a:rPr sz="1800" spc="-10" dirty="0">
                <a:latin typeface="Calibri"/>
                <a:cs typeface="Calibri"/>
              </a:rPr>
              <a:t>256-</a:t>
            </a:r>
            <a:r>
              <a:rPr sz="1800" dirty="0">
                <a:latin typeface="Calibri"/>
                <a:cs typeface="Calibri"/>
              </a:rPr>
              <a:t>byte</a:t>
            </a:r>
            <a:r>
              <a:rPr sz="1800" spc="-50" dirty="0">
                <a:latin typeface="Calibri"/>
                <a:cs typeface="Calibri"/>
              </a:rPr>
              <a:t> </a:t>
            </a:r>
            <a:r>
              <a:rPr sz="1800" dirty="0">
                <a:latin typeface="Calibri"/>
                <a:cs typeface="Calibri"/>
              </a:rPr>
              <a:t>state</a:t>
            </a:r>
            <a:r>
              <a:rPr sz="1800" spc="-35" dirty="0">
                <a:latin typeface="Calibri"/>
                <a:cs typeface="Calibri"/>
              </a:rPr>
              <a:t> </a:t>
            </a:r>
            <a:r>
              <a:rPr sz="1800" dirty="0">
                <a:latin typeface="Calibri"/>
                <a:cs typeface="Calibri"/>
              </a:rPr>
              <a:t>table</a:t>
            </a:r>
            <a:r>
              <a:rPr sz="1800" spc="-45" dirty="0">
                <a:latin typeface="Calibri"/>
                <a:cs typeface="Calibri"/>
              </a:rPr>
              <a:t> </a:t>
            </a:r>
            <a:r>
              <a:rPr sz="1800" dirty="0">
                <a:latin typeface="Calibri"/>
                <a:cs typeface="Calibri"/>
              </a:rPr>
              <a:t>(also</a:t>
            </a:r>
            <a:r>
              <a:rPr sz="1800" spc="-40" dirty="0">
                <a:latin typeface="Calibri"/>
                <a:cs typeface="Calibri"/>
              </a:rPr>
              <a:t> </a:t>
            </a:r>
            <a:r>
              <a:rPr sz="1800" dirty="0">
                <a:latin typeface="Calibri"/>
                <a:cs typeface="Calibri"/>
              </a:rPr>
              <a:t>called</a:t>
            </a:r>
            <a:r>
              <a:rPr sz="1800" spc="-15" dirty="0">
                <a:latin typeface="Calibri"/>
                <a:cs typeface="Calibri"/>
              </a:rPr>
              <a:t> </a:t>
            </a:r>
            <a:r>
              <a:rPr sz="1800" b="1" i="1" dirty="0">
                <a:latin typeface="Calibri"/>
                <a:cs typeface="Calibri"/>
              </a:rPr>
              <a:t>S-</a:t>
            </a:r>
            <a:r>
              <a:rPr sz="1800" b="1" i="1" spc="-20" dirty="0">
                <a:latin typeface="Calibri"/>
                <a:cs typeface="Calibri"/>
              </a:rPr>
              <a:t>Box</a:t>
            </a:r>
            <a:r>
              <a:rPr sz="1800" spc="-20" dirty="0">
                <a:latin typeface="Calibri"/>
                <a:cs typeface="Calibri"/>
              </a:rPr>
              <a:t>)</a:t>
            </a:r>
            <a:endParaRPr sz="1800">
              <a:latin typeface="Calibri"/>
              <a:cs typeface="Calibri"/>
            </a:endParaRPr>
          </a:p>
          <a:p>
            <a:pPr marL="887094">
              <a:lnSpc>
                <a:spcPct val="100000"/>
              </a:lnSpc>
              <a:spcBef>
                <a:spcPts val="915"/>
              </a:spcBef>
            </a:pPr>
            <a:r>
              <a:rPr sz="2000" b="1" i="1" dirty="0">
                <a:latin typeface="Calibri"/>
                <a:cs typeface="Calibri"/>
              </a:rPr>
              <a:t>S</a:t>
            </a:r>
            <a:r>
              <a:rPr sz="2000" b="1" dirty="0">
                <a:latin typeface="Calibri"/>
                <a:cs typeface="Calibri"/>
              </a:rPr>
              <a:t>[</a:t>
            </a:r>
            <a:r>
              <a:rPr sz="2000" b="1" spc="-15" dirty="0">
                <a:latin typeface="Calibri"/>
                <a:cs typeface="Calibri"/>
              </a:rPr>
              <a:t> </a:t>
            </a:r>
            <a:r>
              <a:rPr sz="2000" b="1" dirty="0">
                <a:latin typeface="Calibri"/>
                <a:cs typeface="Calibri"/>
              </a:rPr>
              <a:t>]</a:t>
            </a:r>
            <a:r>
              <a:rPr sz="2000" b="1" spc="-10" dirty="0">
                <a:latin typeface="Calibri"/>
                <a:cs typeface="Calibri"/>
              </a:rPr>
              <a:t> </a:t>
            </a:r>
            <a:r>
              <a:rPr sz="2000" b="1" dirty="0">
                <a:latin typeface="Calibri"/>
                <a:cs typeface="Calibri"/>
              </a:rPr>
              <a:t>= [</a:t>
            </a:r>
            <a:r>
              <a:rPr sz="2000" b="1" spc="440" dirty="0">
                <a:latin typeface="Calibri"/>
                <a:cs typeface="Calibri"/>
              </a:rPr>
              <a:t> </a:t>
            </a:r>
            <a:r>
              <a:rPr sz="2000" b="1" i="1" dirty="0">
                <a:latin typeface="Calibri"/>
                <a:cs typeface="Calibri"/>
              </a:rPr>
              <a:t>S</a:t>
            </a:r>
            <a:r>
              <a:rPr sz="2000" b="1" dirty="0">
                <a:latin typeface="Calibri"/>
                <a:cs typeface="Calibri"/>
              </a:rPr>
              <a:t>[0],</a:t>
            </a:r>
            <a:r>
              <a:rPr sz="2000" b="1" spc="425" dirty="0">
                <a:latin typeface="Calibri"/>
                <a:cs typeface="Calibri"/>
              </a:rPr>
              <a:t> </a:t>
            </a:r>
            <a:r>
              <a:rPr sz="2000" b="1" dirty="0">
                <a:latin typeface="Calibri"/>
                <a:cs typeface="Calibri"/>
              </a:rPr>
              <a:t>…,</a:t>
            </a:r>
            <a:r>
              <a:rPr sz="2000" b="1" spc="445" dirty="0">
                <a:latin typeface="Calibri"/>
                <a:cs typeface="Calibri"/>
              </a:rPr>
              <a:t> </a:t>
            </a:r>
            <a:r>
              <a:rPr sz="2000" b="1" i="1" dirty="0">
                <a:latin typeface="Calibri"/>
                <a:cs typeface="Calibri"/>
              </a:rPr>
              <a:t>S</a:t>
            </a:r>
            <a:r>
              <a:rPr sz="2000" b="1" dirty="0">
                <a:latin typeface="Calibri"/>
                <a:cs typeface="Calibri"/>
              </a:rPr>
              <a:t>[255]</a:t>
            </a:r>
            <a:r>
              <a:rPr sz="2000" b="1" spc="400" dirty="0">
                <a:latin typeface="Calibri"/>
                <a:cs typeface="Calibri"/>
              </a:rPr>
              <a:t> </a:t>
            </a:r>
            <a:r>
              <a:rPr sz="2000" b="1" spc="-50" dirty="0">
                <a:latin typeface="Calibri"/>
                <a:cs typeface="Calibri"/>
              </a:rPr>
              <a:t>]</a:t>
            </a:r>
            <a:endParaRPr sz="2000">
              <a:latin typeface="Calibri"/>
              <a:cs typeface="Calibri"/>
            </a:endParaRPr>
          </a:p>
          <a:p>
            <a:pPr marL="756285" lvl="1" indent="-287020">
              <a:lnSpc>
                <a:spcPct val="100000"/>
              </a:lnSpc>
              <a:spcBef>
                <a:spcPts val="2350"/>
              </a:spcBef>
              <a:buFont typeface="Wingdings"/>
              <a:buChar char=""/>
              <a:tabLst>
                <a:tab pos="756285" algn="l"/>
              </a:tabLst>
            </a:pPr>
            <a:r>
              <a:rPr sz="1800" dirty="0">
                <a:latin typeface="Calibri"/>
                <a:cs typeface="Calibri"/>
              </a:rPr>
              <a:t>A</a:t>
            </a:r>
            <a:r>
              <a:rPr sz="1800" spc="-40" dirty="0">
                <a:latin typeface="Calibri"/>
                <a:cs typeface="Calibri"/>
              </a:rPr>
              <a:t> </a:t>
            </a:r>
            <a:r>
              <a:rPr sz="1800" dirty="0">
                <a:latin typeface="Calibri"/>
                <a:cs typeface="Calibri"/>
              </a:rPr>
              <a:t>key</a:t>
            </a:r>
            <a:r>
              <a:rPr sz="1800" spc="-40" dirty="0">
                <a:latin typeface="Calibri"/>
                <a:cs typeface="Calibri"/>
              </a:rPr>
              <a:t> </a:t>
            </a:r>
            <a:r>
              <a:rPr sz="1800" dirty="0">
                <a:latin typeface="Calibri"/>
                <a:cs typeface="Calibri"/>
              </a:rPr>
              <a:t>of</a:t>
            </a:r>
            <a:r>
              <a:rPr sz="1800" spc="-45" dirty="0">
                <a:latin typeface="Calibri"/>
                <a:cs typeface="Calibri"/>
              </a:rPr>
              <a:t> </a:t>
            </a:r>
            <a:r>
              <a:rPr sz="1800" dirty="0">
                <a:latin typeface="Calibri"/>
                <a:cs typeface="Calibri"/>
              </a:rPr>
              <a:t>variable</a:t>
            </a:r>
            <a:r>
              <a:rPr sz="1800" spc="-25" dirty="0">
                <a:latin typeface="Calibri"/>
                <a:cs typeface="Calibri"/>
              </a:rPr>
              <a:t> </a:t>
            </a:r>
            <a:r>
              <a:rPr sz="1800" dirty="0">
                <a:latin typeface="Calibri"/>
                <a:cs typeface="Calibri"/>
              </a:rPr>
              <a:t>size,</a:t>
            </a:r>
            <a:r>
              <a:rPr sz="1800" spc="-40" dirty="0">
                <a:latin typeface="Calibri"/>
                <a:cs typeface="Calibri"/>
              </a:rPr>
              <a:t> </a:t>
            </a:r>
            <a:r>
              <a:rPr sz="1800" dirty="0">
                <a:latin typeface="Calibri"/>
                <a:cs typeface="Calibri"/>
              </a:rPr>
              <a:t>consisting</a:t>
            </a:r>
            <a:r>
              <a:rPr sz="1800" spc="-25" dirty="0">
                <a:latin typeface="Calibri"/>
                <a:cs typeface="Calibri"/>
              </a:rPr>
              <a:t> </a:t>
            </a:r>
            <a:r>
              <a:rPr sz="1800" dirty="0">
                <a:latin typeface="Calibri"/>
                <a:cs typeface="Calibri"/>
              </a:rPr>
              <a:t>of</a:t>
            </a:r>
            <a:r>
              <a:rPr sz="1800" spc="-30" dirty="0">
                <a:latin typeface="Calibri"/>
                <a:cs typeface="Calibri"/>
              </a:rPr>
              <a:t> </a:t>
            </a:r>
            <a:r>
              <a:rPr sz="1800" dirty="0">
                <a:latin typeface="Calibri"/>
                <a:cs typeface="Calibri"/>
              </a:rPr>
              <a:t>up</a:t>
            </a:r>
            <a:r>
              <a:rPr sz="1800" spc="-40" dirty="0">
                <a:latin typeface="Calibri"/>
                <a:cs typeface="Calibri"/>
              </a:rPr>
              <a:t> </a:t>
            </a:r>
            <a:r>
              <a:rPr sz="1800" dirty="0">
                <a:latin typeface="Calibri"/>
                <a:cs typeface="Calibri"/>
              </a:rPr>
              <a:t>to</a:t>
            </a:r>
            <a:r>
              <a:rPr sz="1800" spc="-40" dirty="0">
                <a:latin typeface="Calibri"/>
                <a:cs typeface="Calibri"/>
              </a:rPr>
              <a:t> </a:t>
            </a:r>
            <a:r>
              <a:rPr sz="1800" dirty="0">
                <a:latin typeface="Calibri"/>
                <a:cs typeface="Calibri"/>
              </a:rPr>
              <a:t>2048</a:t>
            </a:r>
            <a:r>
              <a:rPr sz="1800" spc="-35" dirty="0">
                <a:latin typeface="Calibri"/>
                <a:cs typeface="Calibri"/>
              </a:rPr>
              <a:t> </a:t>
            </a:r>
            <a:r>
              <a:rPr sz="1800" dirty="0">
                <a:latin typeface="Calibri"/>
                <a:cs typeface="Calibri"/>
              </a:rPr>
              <a:t>bits</a:t>
            </a:r>
            <a:r>
              <a:rPr sz="1800" spc="-40" dirty="0">
                <a:latin typeface="Calibri"/>
                <a:cs typeface="Calibri"/>
              </a:rPr>
              <a:t> </a:t>
            </a:r>
            <a:r>
              <a:rPr sz="1800" dirty="0">
                <a:latin typeface="Calibri"/>
                <a:cs typeface="Calibri"/>
              </a:rPr>
              <a:t>(i.e.,</a:t>
            </a:r>
            <a:r>
              <a:rPr sz="1800" spc="-35" dirty="0">
                <a:latin typeface="Calibri"/>
                <a:cs typeface="Calibri"/>
              </a:rPr>
              <a:t> </a:t>
            </a:r>
            <a:r>
              <a:rPr sz="1800" dirty="0">
                <a:latin typeface="Calibri"/>
                <a:cs typeface="Calibri"/>
              </a:rPr>
              <a:t>256</a:t>
            </a:r>
            <a:r>
              <a:rPr sz="1800" spc="-35" dirty="0">
                <a:latin typeface="Calibri"/>
                <a:cs typeface="Calibri"/>
              </a:rPr>
              <a:t> </a:t>
            </a:r>
            <a:r>
              <a:rPr sz="1800" spc="-10" dirty="0">
                <a:latin typeface="Calibri"/>
                <a:cs typeface="Calibri"/>
              </a:rPr>
              <a:t>bytes)</a:t>
            </a:r>
            <a:endParaRPr sz="1800">
              <a:latin typeface="Calibri"/>
              <a:cs typeface="Calibri"/>
            </a:endParaRPr>
          </a:p>
          <a:p>
            <a:pPr marL="955675">
              <a:lnSpc>
                <a:spcPct val="100000"/>
              </a:lnSpc>
              <a:spcBef>
                <a:spcPts val="865"/>
              </a:spcBef>
            </a:pPr>
            <a:r>
              <a:rPr sz="1800" b="1" i="1" dirty="0">
                <a:latin typeface="Calibri"/>
                <a:cs typeface="Calibri"/>
              </a:rPr>
              <a:t>K</a:t>
            </a:r>
            <a:r>
              <a:rPr sz="1800" b="1" dirty="0">
                <a:latin typeface="Calibri"/>
                <a:cs typeface="Calibri"/>
              </a:rPr>
              <a:t>[</a:t>
            </a:r>
            <a:r>
              <a:rPr sz="1800" b="1" spc="-10" dirty="0">
                <a:latin typeface="Calibri"/>
                <a:cs typeface="Calibri"/>
              </a:rPr>
              <a:t> </a:t>
            </a:r>
            <a:r>
              <a:rPr sz="1800" b="1" dirty="0">
                <a:latin typeface="Calibri"/>
                <a:cs typeface="Calibri"/>
              </a:rPr>
              <a:t>]</a:t>
            </a:r>
            <a:r>
              <a:rPr sz="1800" b="1" spc="5" dirty="0">
                <a:latin typeface="Calibri"/>
                <a:cs typeface="Calibri"/>
              </a:rPr>
              <a:t> </a:t>
            </a:r>
            <a:r>
              <a:rPr sz="1800" b="1" i="1" dirty="0">
                <a:latin typeface="Calibri"/>
                <a:cs typeface="Calibri"/>
              </a:rPr>
              <a:t>=</a:t>
            </a:r>
            <a:r>
              <a:rPr sz="1800" b="1" i="1" spc="-10" dirty="0">
                <a:latin typeface="Calibri"/>
                <a:cs typeface="Calibri"/>
              </a:rPr>
              <a:t> </a:t>
            </a:r>
            <a:r>
              <a:rPr sz="1800" b="1" dirty="0">
                <a:latin typeface="Calibri"/>
                <a:cs typeface="Calibri"/>
              </a:rPr>
              <a:t>[</a:t>
            </a:r>
            <a:r>
              <a:rPr sz="1800" b="1" spc="405" dirty="0">
                <a:latin typeface="Calibri"/>
                <a:cs typeface="Calibri"/>
              </a:rPr>
              <a:t> </a:t>
            </a:r>
            <a:r>
              <a:rPr sz="1800" b="1" i="1" dirty="0">
                <a:latin typeface="Calibri"/>
                <a:cs typeface="Calibri"/>
              </a:rPr>
              <a:t>K</a:t>
            </a:r>
            <a:r>
              <a:rPr sz="1800" b="1" dirty="0">
                <a:latin typeface="Calibri"/>
                <a:cs typeface="Calibri"/>
              </a:rPr>
              <a:t>[</a:t>
            </a:r>
            <a:r>
              <a:rPr sz="1800" b="1" i="1" dirty="0">
                <a:latin typeface="Calibri"/>
                <a:cs typeface="Calibri"/>
              </a:rPr>
              <a:t>0</a:t>
            </a:r>
            <a:r>
              <a:rPr sz="1800" b="1" dirty="0">
                <a:latin typeface="Calibri"/>
                <a:cs typeface="Calibri"/>
              </a:rPr>
              <a:t>]</a:t>
            </a:r>
            <a:r>
              <a:rPr sz="1800" b="1" i="1" dirty="0">
                <a:latin typeface="Calibri"/>
                <a:cs typeface="Calibri"/>
              </a:rPr>
              <a:t>,</a:t>
            </a:r>
            <a:r>
              <a:rPr sz="1800" b="1" i="1" spc="395" dirty="0">
                <a:latin typeface="Calibri"/>
                <a:cs typeface="Calibri"/>
              </a:rPr>
              <a:t> </a:t>
            </a:r>
            <a:r>
              <a:rPr sz="1800" b="1" i="1" dirty="0">
                <a:latin typeface="Calibri"/>
                <a:cs typeface="Calibri"/>
              </a:rPr>
              <a:t>K</a:t>
            </a:r>
            <a:r>
              <a:rPr sz="1800" b="1" dirty="0">
                <a:latin typeface="Calibri"/>
                <a:cs typeface="Calibri"/>
              </a:rPr>
              <a:t>[</a:t>
            </a:r>
            <a:r>
              <a:rPr sz="1800" b="1" i="1" dirty="0">
                <a:latin typeface="Calibri"/>
                <a:cs typeface="Calibri"/>
              </a:rPr>
              <a:t>1</a:t>
            </a:r>
            <a:r>
              <a:rPr sz="1800" b="1" dirty="0">
                <a:latin typeface="Calibri"/>
                <a:cs typeface="Calibri"/>
              </a:rPr>
              <a:t>]</a:t>
            </a:r>
            <a:r>
              <a:rPr sz="1800" b="1" i="1" dirty="0">
                <a:latin typeface="Calibri"/>
                <a:cs typeface="Calibri"/>
              </a:rPr>
              <a:t>,</a:t>
            </a:r>
            <a:r>
              <a:rPr sz="1800" b="1" i="1" spc="405" dirty="0">
                <a:latin typeface="Calibri"/>
                <a:cs typeface="Calibri"/>
              </a:rPr>
              <a:t> </a:t>
            </a:r>
            <a:r>
              <a:rPr sz="1800" b="1" i="1" dirty="0">
                <a:latin typeface="Calibri"/>
                <a:cs typeface="Calibri"/>
              </a:rPr>
              <a:t>…</a:t>
            </a:r>
            <a:r>
              <a:rPr sz="1800" b="1" i="1" spc="-5" dirty="0">
                <a:latin typeface="Calibri"/>
                <a:cs typeface="Calibri"/>
              </a:rPr>
              <a:t> </a:t>
            </a:r>
            <a:r>
              <a:rPr sz="1800" b="1" spc="-50" dirty="0">
                <a:latin typeface="Calibri"/>
                <a:cs typeface="Calibri"/>
              </a:rPr>
              <a:t>]</a:t>
            </a:r>
            <a:endParaRPr sz="180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7459" rIns="0" bIns="0" rtlCol="0">
            <a:spAutoFit/>
          </a:bodyPr>
          <a:lstStyle/>
          <a:p>
            <a:pPr marL="12700">
              <a:lnSpc>
                <a:spcPct val="100000"/>
              </a:lnSpc>
              <a:spcBef>
                <a:spcPts val="105"/>
              </a:spcBef>
            </a:pPr>
            <a:r>
              <a:rPr sz="2900" dirty="0"/>
              <a:t>RC4</a:t>
            </a:r>
            <a:r>
              <a:rPr sz="2900" spc="-80" dirty="0"/>
              <a:t> </a:t>
            </a:r>
            <a:r>
              <a:rPr sz="2900" spc="-10" dirty="0"/>
              <a:t>Algorithm</a:t>
            </a:r>
            <a:endParaRPr sz="2900"/>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64</a:t>
            </a:fld>
            <a:r>
              <a:rPr spc="204" dirty="0"/>
              <a:t> </a:t>
            </a:r>
            <a:r>
              <a:rPr spc="-50" dirty="0"/>
              <a:t>|</a:t>
            </a:r>
          </a:p>
        </p:txBody>
      </p:sp>
      <p:sp>
        <p:nvSpPr>
          <p:cNvPr id="3" name="object 3"/>
          <p:cNvSpPr txBox="1"/>
          <p:nvPr/>
        </p:nvSpPr>
        <p:spPr>
          <a:xfrm>
            <a:off x="453644" y="1003596"/>
            <a:ext cx="8186420" cy="3439795"/>
          </a:xfrm>
          <a:prstGeom prst="rect">
            <a:avLst/>
          </a:prstGeom>
        </p:spPr>
        <p:txBody>
          <a:bodyPr vert="horz" wrap="square" lIns="0" tIns="133985" rIns="0" bIns="0" rtlCol="0">
            <a:spAutoFit/>
          </a:bodyPr>
          <a:lstStyle/>
          <a:p>
            <a:pPr marL="393065" indent="-342265">
              <a:lnSpc>
                <a:spcPct val="100000"/>
              </a:lnSpc>
              <a:spcBef>
                <a:spcPts val="1055"/>
              </a:spcBef>
              <a:buFont typeface="Wingdings"/>
              <a:buChar char=""/>
              <a:tabLst>
                <a:tab pos="393065" algn="l"/>
              </a:tabLst>
            </a:pPr>
            <a:r>
              <a:rPr sz="2000" dirty="0">
                <a:latin typeface="Calibri"/>
                <a:cs typeface="Calibri"/>
              </a:rPr>
              <a:t>It</a:t>
            </a:r>
            <a:r>
              <a:rPr sz="2000" spc="-40" dirty="0">
                <a:latin typeface="Calibri"/>
                <a:cs typeface="Calibri"/>
              </a:rPr>
              <a:t> </a:t>
            </a:r>
            <a:r>
              <a:rPr sz="2000" dirty="0">
                <a:latin typeface="Calibri"/>
                <a:cs typeface="Calibri"/>
              </a:rPr>
              <a:t>has</a:t>
            </a:r>
            <a:r>
              <a:rPr sz="2000" spc="-25" dirty="0">
                <a:latin typeface="Calibri"/>
                <a:cs typeface="Calibri"/>
              </a:rPr>
              <a:t> </a:t>
            </a:r>
            <a:r>
              <a:rPr sz="2000" dirty="0">
                <a:latin typeface="Calibri"/>
                <a:cs typeface="Calibri"/>
              </a:rPr>
              <a:t>2</a:t>
            </a:r>
            <a:r>
              <a:rPr sz="2000" spc="-30" dirty="0">
                <a:latin typeface="Calibri"/>
                <a:cs typeface="Calibri"/>
              </a:rPr>
              <a:t> </a:t>
            </a:r>
            <a:r>
              <a:rPr sz="2000" spc="-10" dirty="0">
                <a:latin typeface="Calibri"/>
                <a:cs typeface="Calibri"/>
              </a:rPr>
              <a:t>counters:</a:t>
            </a:r>
            <a:r>
              <a:rPr sz="2000" spc="-20" dirty="0">
                <a:latin typeface="Calibri"/>
                <a:cs typeface="Calibri"/>
              </a:rPr>
              <a:t> </a:t>
            </a:r>
            <a:r>
              <a:rPr sz="2000" dirty="0">
                <a:latin typeface="Calibri"/>
                <a:cs typeface="Calibri"/>
              </a:rPr>
              <a:t>i</a:t>
            </a:r>
            <a:r>
              <a:rPr sz="2000" spc="-30" dirty="0">
                <a:latin typeface="Calibri"/>
                <a:cs typeface="Calibri"/>
              </a:rPr>
              <a:t> </a:t>
            </a:r>
            <a:r>
              <a:rPr sz="2000" dirty="0">
                <a:latin typeface="Calibri"/>
                <a:cs typeface="Calibri"/>
              </a:rPr>
              <a:t>&amp;</a:t>
            </a:r>
            <a:r>
              <a:rPr sz="2000" spc="-35" dirty="0">
                <a:latin typeface="Calibri"/>
                <a:cs typeface="Calibri"/>
              </a:rPr>
              <a:t> </a:t>
            </a:r>
            <a:r>
              <a:rPr sz="2000" dirty="0">
                <a:latin typeface="Calibri"/>
                <a:cs typeface="Calibri"/>
              </a:rPr>
              <a:t>j</a:t>
            </a:r>
            <a:r>
              <a:rPr sz="2000" spc="-35" dirty="0">
                <a:latin typeface="Calibri"/>
                <a:cs typeface="Calibri"/>
              </a:rPr>
              <a:t> </a:t>
            </a:r>
            <a:r>
              <a:rPr sz="2000" dirty="0">
                <a:latin typeface="Calibri"/>
                <a:cs typeface="Calibri"/>
              </a:rPr>
              <a:t>and</a:t>
            </a:r>
            <a:r>
              <a:rPr sz="2000" spc="-30" dirty="0">
                <a:latin typeface="Calibri"/>
                <a:cs typeface="Calibri"/>
              </a:rPr>
              <a:t> </a:t>
            </a:r>
            <a:r>
              <a:rPr sz="2000" dirty="0">
                <a:latin typeface="Calibri"/>
                <a:cs typeface="Calibri"/>
              </a:rPr>
              <a:t>initialised</a:t>
            </a:r>
            <a:r>
              <a:rPr sz="2000" spc="-5" dirty="0">
                <a:latin typeface="Calibri"/>
                <a:cs typeface="Calibri"/>
              </a:rPr>
              <a:t> </a:t>
            </a:r>
            <a:r>
              <a:rPr sz="2000" dirty="0">
                <a:latin typeface="Calibri"/>
                <a:cs typeface="Calibri"/>
              </a:rPr>
              <a:t>to</a:t>
            </a:r>
            <a:r>
              <a:rPr sz="2000" spc="-25" dirty="0">
                <a:latin typeface="Calibri"/>
                <a:cs typeface="Calibri"/>
              </a:rPr>
              <a:t> </a:t>
            </a:r>
            <a:r>
              <a:rPr sz="2000" spc="-20" dirty="0">
                <a:latin typeface="Calibri"/>
                <a:cs typeface="Calibri"/>
              </a:rPr>
              <a:t>zero</a:t>
            </a:r>
            <a:endParaRPr sz="2000">
              <a:latin typeface="Calibri"/>
              <a:cs typeface="Calibri"/>
            </a:endParaRPr>
          </a:p>
          <a:p>
            <a:pPr marL="850900">
              <a:lnSpc>
                <a:spcPct val="100000"/>
              </a:lnSpc>
              <a:spcBef>
                <a:spcPts val="960"/>
              </a:spcBef>
            </a:pPr>
            <a:r>
              <a:rPr sz="2000" dirty="0">
                <a:latin typeface="Calibri"/>
                <a:cs typeface="Calibri"/>
              </a:rPr>
              <a:t>i</a:t>
            </a:r>
            <a:r>
              <a:rPr sz="2000" spc="-15" dirty="0">
                <a:latin typeface="Calibri"/>
                <a:cs typeface="Calibri"/>
              </a:rPr>
              <a:t> </a:t>
            </a:r>
            <a:r>
              <a:rPr sz="2000" dirty="0">
                <a:latin typeface="Calibri"/>
                <a:cs typeface="Calibri"/>
              </a:rPr>
              <a:t>=</a:t>
            </a:r>
            <a:r>
              <a:rPr sz="2000" spc="-10" dirty="0">
                <a:latin typeface="Calibri"/>
                <a:cs typeface="Calibri"/>
              </a:rPr>
              <a:t> </a:t>
            </a:r>
            <a:r>
              <a:rPr sz="2000" dirty="0">
                <a:latin typeface="Calibri"/>
                <a:cs typeface="Calibri"/>
              </a:rPr>
              <a:t>(i</a:t>
            </a:r>
            <a:r>
              <a:rPr sz="2000" spc="-10" dirty="0">
                <a:latin typeface="Calibri"/>
                <a:cs typeface="Calibri"/>
              </a:rPr>
              <a:t> </a:t>
            </a:r>
            <a:r>
              <a:rPr sz="2000" dirty="0">
                <a:latin typeface="Calibri"/>
                <a:cs typeface="Calibri"/>
              </a:rPr>
              <a:t>+</a:t>
            </a:r>
            <a:r>
              <a:rPr sz="2000" spc="-10" dirty="0">
                <a:latin typeface="Calibri"/>
                <a:cs typeface="Calibri"/>
              </a:rPr>
              <a:t> </a:t>
            </a:r>
            <a:r>
              <a:rPr sz="2000" dirty="0">
                <a:latin typeface="Calibri"/>
                <a:cs typeface="Calibri"/>
              </a:rPr>
              <a:t>1)</a:t>
            </a:r>
            <a:r>
              <a:rPr sz="2000" spc="-20" dirty="0">
                <a:latin typeface="Calibri"/>
                <a:cs typeface="Calibri"/>
              </a:rPr>
              <a:t> </a:t>
            </a:r>
            <a:r>
              <a:rPr sz="2000" dirty="0">
                <a:latin typeface="Calibri"/>
                <a:cs typeface="Calibri"/>
              </a:rPr>
              <a:t>mod</a:t>
            </a:r>
            <a:r>
              <a:rPr sz="2000" spc="-20" dirty="0">
                <a:latin typeface="Calibri"/>
                <a:cs typeface="Calibri"/>
              </a:rPr>
              <a:t> </a:t>
            </a:r>
            <a:r>
              <a:rPr sz="2000" spc="-25" dirty="0">
                <a:latin typeface="Calibri"/>
                <a:cs typeface="Calibri"/>
              </a:rPr>
              <a:t>256</a:t>
            </a:r>
            <a:endParaRPr sz="2000">
              <a:latin typeface="Calibri"/>
              <a:cs typeface="Calibri"/>
            </a:endParaRPr>
          </a:p>
          <a:p>
            <a:pPr marL="850900" marR="5375910">
              <a:lnSpc>
                <a:spcPct val="140000"/>
              </a:lnSpc>
            </a:pPr>
            <a:r>
              <a:rPr sz="2000" dirty="0">
                <a:latin typeface="Calibri"/>
                <a:cs typeface="Calibri"/>
              </a:rPr>
              <a:t>j</a:t>
            </a:r>
            <a:r>
              <a:rPr sz="2000" spc="-10" dirty="0">
                <a:latin typeface="Calibri"/>
                <a:cs typeface="Calibri"/>
              </a:rPr>
              <a:t> </a:t>
            </a:r>
            <a:r>
              <a:rPr sz="2000" dirty="0">
                <a:latin typeface="Calibri"/>
                <a:cs typeface="Calibri"/>
              </a:rPr>
              <a:t>= (j</a:t>
            </a:r>
            <a:r>
              <a:rPr sz="2000" spc="-10" dirty="0">
                <a:latin typeface="Calibri"/>
                <a:cs typeface="Calibri"/>
              </a:rPr>
              <a:t> </a:t>
            </a:r>
            <a:r>
              <a:rPr sz="2000" dirty="0">
                <a:latin typeface="Calibri"/>
                <a:cs typeface="Calibri"/>
              </a:rPr>
              <a:t>+</a:t>
            </a:r>
            <a:r>
              <a:rPr sz="2000" spc="5" dirty="0">
                <a:latin typeface="Calibri"/>
                <a:cs typeface="Calibri"/>
              </a:rPr>
              <a:t> </a:t>
            </a:r>
            <a:r>
              <a:rPr sz="2000" dirty="0">
                <a:latin typeface="Calibri"/>
                <a:cs typeface="Calibri"/>
              </a:rPr>
              <a:t>S</a:t>
            </a:r>
            <a:r>
              <a:rPr sz="1950" baseline="-21367" dirty="0">
                <a:latin typeface="Calibri"/>
                <a:cs typeface="Calibri"/>
              </a:rPr>
              <a:t>i</a:t>
            </a:r>
            <a:r>
              <a:rPr sz="1950" spc="240" baseline="-21367" dirty="0">
                <a:latin typeface="Calibri"/>
                <a:cs typeface="Calibri"/>
              </a:rPr>
              <a:t> </a:t>
            </a:r>
            <a:r>
              <a:rPr sz="2000" dirty="0">
                <a:latin typeface="Calibri"/>
                <a:cs typeface="Calibri"/>
              </a:rPr>
              <a:t>) mod</a:t>
            </a:r>
            <a:r>
              <a:rPr sz="2000" spc="5" dirty="0">
                <a:latin typeface="Calibri"/>
                <a:cs typeface="Calibri"/>
              </a:rPr>
              <a:t> </a:t>
            </a:r>
            <a:r>
              <a:rPr sz="2000" spc="-25" dirty="0">
                <a:latin typeface="Calibri"/>
                <a:cs typeface="Calibri"/>
              </a:rPr>
              <a:t>256 </a:t>
            </a:r>
            <a:r>
              <a:rPr sz="2000" dirty="0">
                <a:latin typeface="Calibri"/>
                <a:cs typeface="Calibri"/>
              </a:rPr>
              <a:t>Swap</a:t>
            </a:r>
            <a:r>
              <a:rPr sz="2000" spc="-30" dirty="0">
                <a:latin typeface="Calibri"/>
                <a:cs typeface="Calibri"/>
              </a:rPr>
              <a:t> </a:t>
            </a:r>
            <a:r>
              <a:rPr sz="2000" dirty="0">
                <a:latin typeface="Calibri"/>
                <a:cs typeface="Calibri"/>
              </a:rPr>
              <a:t>S</a:t>
            </a:r>
            <a:r>
              <a:rPr sz="1950" baseline="-21367" dirty="0">
                <a:latin typeface="Calibri"/>
                <a:cs typeface="Calibri"/>
              </a:rPr>
              <a:t>i</a:t>
            </a:r>
            <a:r>
              <a:rPr sz="1950" spc="-22" baseline="-21367" dirty="0">
                <a:latin typeface="Calibri"/>
                <a:cs typeface="Calibri"/>
              </a:rPr>
              <a:t> </a:t>
            </a:r>
            <a:r>
              <a:rPr sz="2000" dirty="0">
                <a:latin typeface="Calibri"/>
                <a:cs typeface="Calibri"/>
              </a:rPr>
              <a:t>and</a:t>
            </a:r>
            <a:r>
              <a:rPr sz="2000" spc="-35" dirty="0">
                <a:latin typeface="Calibri"/>
                <a:cs typeface="Calibri"/>
              </a:rPr>
              <a:t> </a:t>
            </a:r>
            <a:r>
              <a:rPr sz="2000" spc="-25" dirty="0">
                <a:latin typeface="Calibri"/>
                <a:cs typeface="Calibri"/>
              </a:rPr>
              <a:t>S</a:t>
            </a:r>
            <a:r>
              <a:rPr sz="1950" spc="-37" baseline="-21367" dirty="0">
                <a:latin typeface="Calibri"/>
                <a:cs typeface="Calibri"/>
              </a:rPr>
              <a:t>j</a:t>
            </a:r>
            <a:endParaRPr sz="1950" baseline="-21367">
              <a:latin typeface="Calibri"/>
              <a:cs typeface="Calibri"/>
            </a:endParaRPr>
          </a:p>
          <a:p>
            <a:pPr marL="850900">
              <a:lnSpc>
                <a:spcPct val="100000"/>
              </a:lnSpc>
              <a:spcBef>
                <a:spcPts val="960"/>
              </a:spcBef>
            </a:pPr>
            <a:r>
              <a:rPr sz="2000" dirty="0">
                <a:latin typeface="Calibri"/>
                <a:cs typeface="Calibri"/>
              </a:rPr>
              <a:t>t</a:t>
            </a:r>
            <a:r>
              <a:rPr sz="2000" spc="-10" dirty="0">
                <a:latin typeface="Calibri"/>
                <a:cs typeface="Calibri"/>
              </a:rPr>
              <a:t> </a:t>
            </a:r>
            <a:r>
              <a:rPr sz="2000" dirty="0">
                <a:latin typeface="Calibri"/>
                <a:cs typeface="Calibri"/>
              </a:rPr>
              <a:t>=</a:t>
            </a:r>
            <a:r>
              <a:rPr sz="2000" spc="-10" dirty="0">
                <a:latin typeface="Calibri"/>
                <a:cs typeface="Calibri"/>
              </a:rPr>
              <a:t> </a:t>
            </a:r>
            <a:r>
              <a:rPr sz="2000" dirty="0">
                <a:latin typeface="Calibri"/>
                <a:cs typeface="Calibri"/>
              </a:rPr>
              <a:t>(S</a:t>
            </a:r>
            <a:r>
              <a:rPr sz="1950" baseline="-21367" dirty="0">
                <a:latin typeface="Calibri"/>
                <a:cs typeface="Calibri"/>
              </a:rPr>
              <a:t>i</a:t>
            </a:r>
            <a:r>
              <a:rPr sz="1950" spc="-22" baseline="-21367" dirty="0">
                <a:latin typeface="Calibri"/>
                <a:cs typeface="Calibri"/>
              </a:rPr>
              <a:t> </a:t>
            </a:r>
            <a:r>
              <a:rPr sz="2000" dirty="0">
                <a:latin typeface="Calibri"/>
                <a:cs typeface="Calibri"/>
              </a:rPr>
              <a:t>+</a:t>
            </a:r>
            <a:r>
              <a:rPr sz="2000" spc="-5" dirty="0">
                <a:latin typeface="Calibri"/>
                <a:cs typeface="Calibri"/>
              </a:rPr>
              <a:t> </a:t>
            </a:r>
            <a:r>
              <a:rPr sz="2000" dirty="0">
                <a:latin typeface="Calibri"/>
                <a:cs typeface="Calibri"/>
              </a:rPr>
              <a:t>S</a:t>
            </a:r>
            <a:r>
              <a:rPr sz="1950" baseline="-21367" dirty="0">
                <a:latin typeface="Calibri"/>
                <a:cs typeface="Calibri"/>
              </a:rPr>
              <a:t>j </a:t>
            </a:r>
            <a:r>
              <a:rPr sz="2000" dirty="0">
                <a:latin typeface="Calibri"/>
                <a:cs typeface="Calibri"/>
              </a:rPr>
              <a:t>)</a:t>
            </a:r>
            <a:r>
              <a:rPr sz="2000" spc="-10" dirty="0">
                <a:latin typeface="Calibri"/>
                <a:cs typeface="Calibri"/>
              </a:rPr>
              <a:t> </a:t>
            </a:r>
            <a:r>
              <a:rPr sz="2000" dirty="0">
                <a:latin typeface="Calibri"/>
                <a:cs typeface="Calibri"/>
              </a:rPr>
              <a:t>mod</a:t>
            </a:r>
            <a:r>
              <a:rPr sz="2000" spc="-20" dirty="0">
                <a:latin typeface="Calibri"/>
                <a:cs typeface="Calibri"/>
              </a:rPr>
              <a:t> </a:t>
            </a:r>
            <a:r>
              <a:rPr sz="2000" spc="-25" dirty="0">
                <a:latin typeface="Calibri"/>
                <a:cs typeface="Calibri"/>
              </a:rPr>
              <a:t>256</a:t>
            </a:r>
            <a:endParaRPr sz="2000">
              <a:latin typeface="Calibri"/>
              <a:cs typeface="Calibri"/>
            </a:endParaRPr>
          </a:p>
          <a:p>
            <a:pPr marL="850900">
              <a:lnSpc>
                <a:spcPct val="100000"/>
              </a:lnSpc>
              <a:spcBef>
                <a:spcPts val="965"/>
              </a:spcBef>
            </a:pPr>
            <a:r>
              <a:rPr sz="2000" dirty="0">
                <a:latin typeface="Calibri"/>
                <a:cs typeface="Calibri"/>
              </a:rPr>
              <a:t>K</a:t>
            </a:r>
            <a:r>
              <a:rPr sz="2000" spc="-10" dirty="0">
                <a:latin typeface="Calibri"/>
                <a:cs typeface="Calibri"/>
              </a:rPr>
              <a:t> </a:t>
            </a:r>
            <a:r>
              <a:rPr sz="2000" dirty="0">
                <a:latin typeface="Calibri"/>
                <a:cs typeface="Calibri"/>
              </a:rPr>
              <a:t>=</a:t>
            </a:r>
            <a:r>
              <a:rPr sz="2000" spc="-5" dirty="0">
                <a:latin typeface="Calibri"/>
                <a:cs typeface="Calibri"/>
              </a:rPr>
              <a:t> </a:t>
            </a:r>
            <a:r>
              <a:rPr sz="2000" spc="-35" dirty="0">
                <a:latin typeface="Calibri"/>
                <a:cs typeface="Calibri"/>
              </a:rPr>
              <a:t>S</a:t>
            </a:r>
            <a:r>
              <a:rPr sz="1950" spc="-52" baseline="-21367" dirty="0">
                <a:latin typeface="Calibri"/>
                <a:cs typeface="Calibri"/>
              </a:rPr>
              <a:t>t</a:t>
            </a:r>
            <a:endParaRPr sz="1950" baseline="-21367">
              <a:latin typeface="Calibri"/>
              <a:cs typeface="Calibri"/>
            </a:endParaRPr>
          </a:p>
          <a:p>
            <a:pPr marL="393700" marR="55880" indent="-342900">
              <a:lnSpc>
                <a:spcPts val="3360"/>
              </a:lnSpc>
              <a:spcBef>
                <a:spcPts val="105"/>
              </a:spcBef>
              <a:buFont typeface="Wingdings"/>
              <a:buChar char=""/>
              <a:tabLst>
                <a:tab pos="393700" algn="l"/>
              </a:tabLst>
            </a:pPr>
            <a:r>
              <a:rPr sz="2000" dirty="0">
                <a:latin typeface="Calibri"/>
                <a:cs typeface="Calibri"/>
              </a:rPr>
              <a:t>Byte</a:t>
            </a:r>
            <a:r>
              <a:rPr sz="2000" spc="-55" dirty="0">
                <a:latin typeface="Calibri"/>
                <a:cs typeface="Calibri"/>
              </a:rPr>
              <a:t> </a:t>
            </a:r>
            <a:r>
              <a:rPr sz="2000" dirty="0">
                <a:latin typeface="Calibri"/>
                <a:cs typeface="Calibri"/>
              </a:rPr>
              <a:t>K</a:t>
            </a:r>
            <a:r>
              <a:rPr sz="2000" spc="-45" dirty="0">
                <a:latin typeface="Calibri"/>
                <a:cs typeface="Calibri"/>
              </a:rPr>
              <a:t> </a:t>
            </a:r>
            <a:r>
              <a:rPr sz="2000" dirty="0">
                <a:latin typeface="Calibri"/>
                <a:cs typeface="Calibri"/>
              </a:rPr>
              <a:t>is</a:t>
            </a:r>
            <a:r>
              <a:rPr sz="2000" spc="-35" dirty="0">
                <a:latin typeface="Calibri"/>
                <a:cs typeface="Calibri"/>
              </a:rPr>
              <a:t> </a:t>
            </a:r>
            <a:r>
              <a:rPr sz="2000" spc="-10" dirty="0">
                <a:latin typeface="Calibri"/>
                <a:cs typeface="Calibri"/>
              </a:rPr>
              <a:t>XORed</a:t>
            </a:r>
            <a:r>
              <a:rPr sz="2000" spc="-60" dirty="0">
                <a:latin typeface="Calibri"/>
                <a:cs typeface="Calibri"/>
              </a:rPr>
              <a:t> </a:t>
            </a:r>
            <a:r>
              <a:rPr sz="2000" dirty="0">
                <a:latin typeface="Calibri"/>
                <a:cs typeface="Calibri"/>
              </a:rPr>
              <a:t>with</a:t>
            </a:r>
            <a:r>
              <a:rPr sz="2000" spc="-40" dirty="0">
                <a:latin typeface="Calibri"/>
                <a:cs typeface="Calibri"/>
              </a:rPr>
              <a:t> </a:t>
            </a:r>
            <a:r>
              <a:rPr sz="2000" dirty="0">
                <a:latin typeface="Calibri"/>
                <a:cs typeface="Calibri"/>
              </a:rPr>
              <a:t>the</a:t>
            </a:r>
            <a:r>
              <a:rPr sz="2000" spc="-45" dirty="0">
                <a:latin typeface="Calibri"/>
                <a:cs typeface="Calibri"/>
              </a:rPr>
              <a:t> </a:t>
            </a:r>
            <a:r>
              <a:rPr sz="2000" spc="-10" dirty="0">
                <a:latin typeface="Calibri"/>
                <a:cs typeface="Calibri"/>
              </a:rPr>
              <a:t>plaintext</a:t>
            </a:r>
            <a:r>
              <a:rPr sz="2000" spc="-25" dirty="0">
                <a:latin typeface="Calibri"/>
                <a:cs typeface="Calibri"/>
              </a:rPr>
              <a:t> </a:t>
            </a:r>
            <a:r>
              <a:rPr sz="2000" dirty="0">
                <a:latin typeface="Calibri"/>
                <a:cs typeface="Calibri"/>
              </a:rPr>
              <a:t>to</a:t>
            </a:r>
            <a:r>
              <a:rPr sz="2000" spc="-45" dirty="0">
                <a:latin typeface="Calibri"/>
                <a:cs typeface="Calibri"/>
              </a:rPr>
              <a:t> </a:t>
            </a:r>
            <a:r>
              <a:rPr sz="2000" dirty="0">
                <a:latin typeface="Calibri"/>
                <a:cs typeface="Calibri"/>
              </a:rPr>
              <a:t>produce</a:t>
            </a:r>
            <a:r>
              <a:rPr sz="2000" spc="-45" dirty="0">
                <a:latin typeface="Calibri"/>
                <a:cs typeface="Calibri"/>
              </a:rPr>
              <a:t> </a:t>
            </a:r>
            <a:r>
              <a:rPr sz="2000" dirty="0">
                <a:latin typeface="Calibri"/>
                <a:cs typeface="Calibri"/>
              </a:rPr>
              <a:t>ciphertext</a:t>
            </a:r>
            <a:r>
              <a:rPr sz="2000" spc="-20" dirty="0">
                <a:latin typeface="Calibri"/>
                <a:cs typeface="Calibri"/>
              </a:rPr>
              <a:t> </a:t>
            </a:r>
            <a:r>
              <a:rPr sz="2000" dirty="0">
                <a:latin typeface="Calibri"/>
                <a:cs typeface="Calibri"/>
              </a:rPr>
              <a:t>or</a:t>
            </a:r>
            <a:r>
              <a:rPr sz="2000" spc="-55" dirty="0">
                <a:latin typeface="Calibri"/>
                <a:cs typeface="Calibri"/>
              </a:rPr>
              <a:t> </a:t>
            </a:r>
            <a:r>
              <a:rPr sz="2000" spc="-10" dirty="0">
                <a:latin typeface="Calibri"/>
                <a:cs typeface="Calibri"/>
              </a:rPr>
              <a:t>XORed</a:t>
            </a:r>
            <a:r>
              <a:rPr sz="2000" spc="-65" dirty="0">
                <a:latin typeface="Calibri"/>
                <a:cs typeface="Calibri"/>
              </a:rPr>
              <a:t> </a:t>
            </a:r>
            <a:r>
              <a:rPr sz="2000" dirty="0">
                <a:latin typeface="Calibri"/>
                <a:cs typeface="Calibri"/>
              </a:rPr>
              <a:t>with</a:t>
            </a:r>
            <a:r>
              <a:rPr sz="2000" spc="-35" dirty="0">
                <a:latin typeface="Calibri"/>
                <a:cs typeface="Calibri"/>
              </a:rPr>
              <a:t> </a:t>
            </a:r>
            <a:r>
              <a:rPr sz="2000" spc="-25" dirty="0">
                <a:latin typeface="Calibri"/>
                <a:cs typeface="Calibri"/>
              </a:rPr>
              <a:t>the </a:t>
            </a:r>
            <a:r>
              <a:rPr sz="2000" dirty="0">
                <a:latin typeface="Calibri"/>
                <a:cs typeface="Calibri"/>
              </a:rPr>
              <a:t>cipertext</a:t>
            </a:r>
            <a:r>
              <a:rPr sz="2000" spc="-60" dirty="0">
                <a:latin typeface="Calibri"/>
                <a:cs typeface="Calibri"/>
              </a:rPr>
              <a:t> </a:t>
            </a:r>
            <a:r>
              <a:rPr sz="2000" dirty="0">
                <a:latin typeface="Calibri"/>
                <a:cs typeface="Calibri"/>
              </a:rPr>
              <a:t>to</a:t>
            </a:r>
            <a:r>
              <a:rPr sz="2000" spc="-75" dirty="0">
                <a:latin typeface="Calibri"/>
                <a:cs typeface="Calibri"/>
              </a:rPr>
              <a:t> </a:t>
            </a:r>
            <a:r>
              <a:rPr sz="2000" dirty="0">
                <a:latin typeface="Calibri"/>
                <a:cs typeface="Calibri"/>
              </a:rPr>
              <a:t>produce</a:t>
            </a:r>
            <a:r>
              <a:rPr sz="2000" spc="-90" dirty="0">
                <a:latin typeface="Calibri"/>
                <a:cs typeface="Calibri"/>
              </a:rPr>
              <a:t> </a:t>
            </a:r>
            <a:r>
              <a:rPr sz="2000" spc="-10" dirty="0">
                <a:latin typeface="Calibri"/>
                <a:cs typeface="Calibri"/>
              </a:rPr>
              <a:t>plaintext</a:t>
            </a:r>
            <a:endParaRPr sz="20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7459" rIns="0" bIns="0" rtlCol="0">
            <a:spAutoFit/>
          </a:bodyPr>
          <a:lstStyle/>
          <a:p>
            <a:pPr marL="12700">
              <a:lnSpc>
                <a:spcPct val="100000"/>
              </a:lnSpc>
              <a:spcBef>
                <a:spcPts val="105"/>
              </a:spcBef>
            </a:pPr>
            <a:r>
              <a:rPr sz="2900" dirty="0"/>
              <a:t>RC4</a:t>
            </a:r>
            <a:r>
              <a:rPr sz="2900" spc="-80" dirty="0"/>
              <a:t> </a:t>
            </a:r>
            <a:r>
              <a:rPr sz="2900" dirty="0"/>
              <a:t>Algorithm</a:t>
            </a:r>
            <a:r>
              <a:rPr sz="2900" spc="-110" dirty="0"/>
              <a:t> </a:t>
            </a:r>
            <a:r>
              <a:rPr sz="2900" spc="-10" dirty="0"/>
              <a:t>(Cont.)</a:t>
            </a:r>
            <a:endParaRPr sz="2900"/>
          </a:p>
        </p:txBody>
      </p:sp>
      <p:sp>
        <p:nvSpPr>
          <p:cNvPr id="3" name="object 3"/>
          <p:cNvSpPr txBox="1"/>
          <p:nvPr/>
        </p:nvSpPr>
        <p:spPr>
          <a:xfrm>
            <a:off x="512165" y="1217142"/>
            <a:ext cx="2895600" cy="3611245"/>
          </a:xfrm>
          <a:prstGeom prst="rect">
            <a:avLst/>
          </a:prstGeom>
        </p:spPr>
        <p:txBody>
          <a:bodyPr vert="horz" wrap="square" lIns="0" tIns="55244" rIns="0" bIns="0" rtlCol="0">
            <a:spAutoFit/>
          </a:bodyPr>
          <a:lstStyle/>
          <a:p>
            <a:pPr marR="1704975" algn="r">
              <a:lnSpc>
                <a:spcPct val="100000"/>
              </a:lnSpc>
              <a:spcBef>
                <a:spcPts val="434"/>
              </a:spcBef>
            </a:pPr>
            <a:r>
              <a:rPr sz="1400" b="1" spc="-10" dirty="0">
                <a:latin typeface="Times New Roman"/>
                <a:cs typeface="Times New Roman"/>
              </a:rPr>
              <a:t>S-</a:t>
            </a:r>
            <a:r>
              <a:rPr sz="1400" b="1" dirty="0">
                <a:latin typeface="Times New Roman"/>
                <a:cs typeface="Times New Roman"/>
              </a:rPr>
              <a:t>Box</a:t>
            </a:r>
            <a:r>
              <a:rPr sz="1400" b="1" spc="-10" dirty="0">
                <a:latin typeface="Times New Roman"/>
                <a:cs typeface="Times New Roman"/>
              </a:rPr>
              <a:t> Creation</a:t>
            </a:r>
            <a:endParaRPr sz="1400">
              <a:latin typeface="Times New Roman"/>
              <a:cs typeface="Times New Roman"/>
            </a:endParaRPr>
          </a:p>
          <a:p>
            <a:pPr marR="1701164" algn="r">
              <a:lnSpc>
                <a:spcPct val="100000"/>
              </a:lnSpc>
              <a:spcBef>
                <a:spcPts val="335"/>
              </a:spcBef>
            </a:pPr>
            <a:r>
              <a:rPr sz="1400" dirty="0">
                <a:latin typeface="Times New Roman"/>
                <a:cs typeface="Times New Roman"/>
              </a:rPr>
              <a:t>input</a:t>
            </a:r>
            <a:r>
              <a:rPr sz="1400" spc="-30" dirty="0">
                <a:latin typeface="Times New Roman"/>
                <a:cs typeface="Times New Roman"/>
              </a:rPr>
              <a:t> </a:t>
            </a:r>
            <a:r>
              <a:rPr sz="1400" spc="-20" dirty="0">
                <a:latin typeface="Times New Roman"/>
                <a:cs typeface="Times New Roman"/>
              </a:rPr>
              <a:t>key;</a:t>
            </a:r>
            <a:endParaRPr sz="1400">
              <a:latin typeface="Times New Roman"/>
              <a:cs typeface="Times New Roman"/>
            </a:endParaRPr>
          </a:p>
          <a:p>
            <a:pPr marL="469900">
              <a:lnSpc>
                <a:spcPct val="100000"/>
              </a:lnSpc>
              <a:spcBef>
                <a:spcPts val="335"/>
              </a:spcBef>
            </a:pPr>
            <a:r>
              <a:rPr sz="1400" dirty="0">
                <a:latin typeface="Times New Roman"/>
                <a:cs typeface="Times New Roman"/>
              </a:rPr>
              <a:t>if</a:t>
            </a:r>
            <a:r>
              <a:rPr sz="1400" spc="-15" dirty="0">
                <a:latin typeface="Times New Roman"/>
                <a:cs typeface="Times New Roman"/>
              </a:rPr>
              <a:t> </a:t>
            </a:r>
            <a:r>
              <a:rPr sz="1400" dirty="0">
                <a:latin typeface="Times New Roman"/>
                <a:cs typeface="Times New Roman"/>
              </a:rPr>
              <a:t>(key</a:t>
            </a:r>
            <a:r>
              <a:rPr sz="1400" spc="-15" dirty="0">
                <a:latin typeface="Times New Roman"/>
                <a:cs typeface="Times New Roman"/>
              </a:rPr>
              <a:t> </a:t>
            </a:r>
            <a:r>
              <a:rPr sz="1400" dirty="0">
                <a:latin typeface="Times New Roman"/>
                <a:cs typeface="Times New Roman"/>
              </a:rPr>
              <a:t>&lt;</a:t>
            </a:r>
            <a:r>
              <a:rPr sz="1400" spc="-5" dirty="0">
                <a:latin typeface="Times New Roman"/>
                <a:cs typeface="Times New Roman"/>
              </a:rPr>
              <a:t> </a:t>
            </a:r>
            <a:r>
              <a:rPr sz="1400" dirty="0">
                <a:latin typeface="Times New Roman"/>
                <a:cs typeface="Times New Roman"/>
              </a:rPr>
              <a:t>256</a:t>
            </a:r>
            <a:r>
              <a:rPr sz="1400" spc="-25" dirty="0">
                <a:latin typeface="Times New Roman"/>
                <a:cs typeface="Times New Roman"/>
              </a:rPr>
              <a:t> </a:t>
            </a:r>
            <a:r>
              <a:rPr sz="1400" dirty="0">
                <a:latin typeface="Times New Roman"/>
                <a:cs typeface="Times New Roman"/>
              </a:rPr>
              <a:t>bytes) </a:t>
            </a:r>
            <a:r>
              <a:rPr sz="1400" spc="-50" dirty="0">
                <a:latin typeface="Times New Roman"/>
                <a:cs typeface="Times New Roman"/>
              </a:rPr>
              <a:t>{</a:t>
            </a:r>
            <a:endParaRPr sz="1400">
              <a:latin typeface="Times New Roman"/>
              <a:cs typeface="Times New Roman"/>
            </a:endParaRPr>
          </a:p>
          <a:p>
            <a:pPr marL="648335">
              <a:lnSpc>
                <a:spcPct val="100000"/>
              </a:lnSpc>
              <a:spcBef>
                <a:spcPts val="340"/>
              </a:spcBef>
            </a:pPr>
            <a:r>
              <a:rPr sz="1400" dirty="0">
                <a:latin typeface="Times New Roman"/>
                <a:cs typeface="Times New Roman"/>
              </a:rPr>
              <a:t>repeat</a:t>
            </a:r>
            <a:r>
              <a:rPr sz="1400" spc="-30" dirty="0">
                <a:latin typeface="Times New Roman"/>
                <a:cs typeface="Times New Roman"/>
              </a:rPr>
              <a:t> </a:t>
            </a:r>
            <a:r>
              <a:rPr sz="1400" dirty="0">
                <a:latin typeface="Times New Roman"/>
                <a:cs typeface="Times New Roman"/>
              </a:rPr>
              <a:t>key</a:t>
            </a:r>
            <a:r>
              <a:rPr sz="1400" spc="-15" dirty="0">
                <a:latin typeface="Times New Roman"/>
                <a:cs typeface="Times New Roman"/>
              </a:rPr>
              <a:t> </a:t>
            </a:r>
            <a:r>
              <a:rPr sz="1400" dirty="0">
                <a:latin typeface="Times New Roman"/>
                <a:cs typeface="Times New Roman"/>
              </a:rPr>
              <a:t>until</a:t>
            </a:r>
            <a:r>
              <a:rPr sz="1400" spc="-35" dirty="0">
                <a:latin typeface="Times New Roman"/>
                <a:cs typeface="Times New Roman"/>
              </a:rPr>
              <a:t> </a:t>
            </a:r>
            <a:r>
              <a:rPr sz="1400" dirty="0">
                <a:latin typeface="Times New Roman"/>
                <a:cs typeface="Times New Roman"/>
              </a:rPr>
              <a:t>256</a:t>
            </a:r>
            <a:r>
              <a:rPr sz="1400" spc="-30" dirty="0">
                <a:latin typeface="Times New Roman"/>
                <a:cs typeface="Times New Roman"/>
              </a:rPr>
              <a:t> </a:t>
            </a:r>
            <a:r>
              <a:rPr sz="1400" spc="-10" dirty="0">
                <a:latin typeface="Times New Roman"/>
                <a:cs typeface="Times New Roman"/>
              </a:rPr>
              <a:t>bytes;</a:t>
            </a:r>
            <a:endParaRPr sz="1400">
              <a:latin typeface="Times New Roman"/>
              <a:cs typeface="Times New Roman"/>
            </a:endParaRPr>
          </a:p>
          <a:p>
            <a:pPr marL="469900">
              <a:lnSpc>
                <a:spcPct val="100000"/>
              </a:lnSpc>
              <a:spcBef>
                <a:spcPts val="335"/>
              </a:spcBef>
            </a:pPr>
            <a:r>
              <a:rPr sz="1400" spc="-50" dirty="0">
                <a:latin typeface="Times New Roman"/>
                <a:cs typeface="Times New Roman"/>
              </a:rPr>
              <a:t>}</a:t>
            </a:r>
            <a:endParaRPr sz="1400">
              <a:latin typeface="Times New Roman"/>
              <a:cs typeface="Times New Roman"/>
            </a:endParaRPr>
          </a:p>
          <a:p>
            <a:pPr marL="469900">
              <a:lnSpc>
                <a:spcPct val="100000"/>
              </a:lnSpc>
              <a:spcBef>
                <a:spcPts val="335"/>
              </a:spcBef>
            </a:pPr>
            <a:r>
              <a:rPr sz="1400" dirty="0">
                <a:latin typeface="Times New Roman"/>
                <a:cs typeface="Times New Roman"/>
              </a:rPr>
              <a:t>for</a:t>
            </a:r>
            <a:r>
              <a:rPr sz="1400" spc="-15" dirty="0">
                <a:latin typeface="Times New Roman"/>
                <a:cs typeface="Times New Roman"/>
              </a:rPr>
              <a:t> </a:t>
            </a:r>
            <a:r>
              <a:rPr sz="1400" dirty="0">
                <a:latin typeface="Times New Roman"/>
                <a:cs typeface="Times New Roman"/>
              </a:rPr>
              <a:t>(i=0;</a:t>
            </a:r>
            <a:r>
              <a:rPr sz="1400" spc="-30" dirty="0">
                <a:latin typeface="Times New Roman"/>
                <a:cs typeface="Times New Roman"/>
              </a:rPr>
              <a:t> </a:t>
            </a:r>
            <a:r>
              <a:rPr sz="1400" dirty="0">
                <a:latin typeface="Times New Roman"/>
                <a:cs typeface="Times New Roman"/>
              </a:rPr>
              <a:t>i</a:t>
            </a:r>
            <a:r>
              <a:rPr sz="1400" spc="-5" dirty="0">
                <a:latin typeface="Times New Roman"/>
                <a:cs typeface="Times New Roman"/>
              </a:rPr>
              <a:t> </a:t>
            </a:r>
            <a:r>
              <a:rPr sz="1400" dirty="0">
                <a:latin typeface="Times New Roman"/>
                <a:cs typeface="Times New Roman"/>
              </a:rPr>
              <a:t>&lt;</a:t>
            </a:r>
            <a:r>
              <a:rPr sz="1400" spc="5" dirty="0">
                <a:latin typeface="Times New Roman"/>
                <a:cs typeface="Times New Roman"/>
              </a:rPr>
              <a:t> </a:t>
            </a:r>
            <a:r>
              <a:rPr sz="1400" dirty="0">
                <a:latin typeface="Times New Roman"/>
                <a:cs typeface="Times New Roman"/>
              </a:rPr>
              <a:t>256;</a:t>
            </a:r>
            <a:r>
              <a:rPr sz="1400" spc="-20" dirty="0">
                <a:latin typeface="Times New Roman"/>
                <a:cs typeface="Times New Roman"/>
              </a:rPr>
              <a:t> </a:t>
            </a:r>
            <a:r>
              <a:rPr sz="1400" dirty="0">
                <a:latin typeface="Times New Roman"/>
                <a:cs typeface="Times New Roman"/>
              </a:rPr>
              <a:t>++i)</a:t>
            </a:r>
            <a:r>
              <a:rPr sz="1400" spc="-25" dirty="0">
                <a:latin typeface="Times New Roman"/>
                <a:cs typeface="Times New Roman"/>
              </a:rPr>
              <a:t> </a:t>
            </a:r>
            <a:r>
              <a:rPr sz="1400" spc="-50" dirty="0">
                <a:latin typeface="Times New Roman"/>
                <a:cs typeface="Times New Roman"/>
              </a:rPr>
              <a:t>{</a:t>
            </a:r>
            <a:endParaRPr sz="1400">
              <a:latin typeface="Times New Roman"/>
              <a:cs typeface="Times New Roman"/>
            </a:endParaRPr>
          </a:p>
          <a:p>
            <a:pPr marL="736600" marR="287020">
              <a:lnSpc>
                <a:spcPts val="2020"/>
              </a:lnSpc>
              <a:spcBef>
                <a:spcPts val="120"/>
              </a:spcBef>
            </a:pPr>
            <a:r>
              <a:rPr sz="1400" dirty="0">
                <a:latin typeface="Times New Roman"/>
                <a:cs typeface="Times New Roman"/>
              </a:rPr>
              <a:t>S[i]</a:t>
            </a:r>
            <a:r>
              <a:rPr sz="1400" spc="-30" dirty="0">
                <a:latin typeface="Times New Roman"/>
                <a:cs typeface="Times New Roman"/>
              </a:rPr>
              <a:t> </a:t>
            </a:r>
            <a:r>
              <a:rPr sz="1400" dirty="0">
                <a:latin typeface="Times New Roman"/>
                <a:cs typeface="Times New Roman"/>
              </a:rPr>
              <a:t>=</a:t>
            </a:r>
            <a:r>
              <a:rPr sz="1400" spc="-5" dirty="0">
                <a:latin typeface="Times New Roman"/>
                <a:cs typeface="Times New Roman"/>
              </a:rPr>
              <a:t> </a:t>
            </a:r>
            <a:r>
              <a:rPr sz="1400" dirty="0">
                <a:latin typeface="Times New Roman"/>
                <a:cs typeface="Times New Roman"/>
              </a:rPr>
              <a:t>i;</a:t>
            </a:r>
            <a:r>
              <a:rPr sz="1400" spc="-15" dirty="0">
                <a:latin typeface="Times New Roman"/>
                <a:cs typeface="Times New Roman"/>
              </a:rPr>
              <a:t> </a:t>
            </a:r>
            <a:r>
              <a:rPr sz="1400" dirty="0">
                <a:latin typeface="Times New Roman"/>
                <a:cs typeface="Times New Roman"/>
              </a:rPr>
              <a:t>//</a:t>
            </a:r>
            <a:r>
              <a:rPr sz="1400" spc="-20" dirty="0">
                <a:latin typeface="Times New Roman"/>
                <a:cs typeface="Times New Roman"/>
              </a:rPr>
              <a:t> </a:t>
            </a:r>
            <a:r>
              <a:rPr sz="1400" dirty="0">
                <a:latin typeface="Times New Roman"/>
                <a:cs typeface="Times New Roman"/>
              </a:rPr>
              <a:t>initialize</a:t>
            </a:r>
            <a:r>
              <a:rPr sz="1400" spc="-40" dirty="0">
                <a:latin typeface="Times New Roman"/>
                <a:cs typeface="Times New Roman"/>
              </a:rPr>
              <a:t> </a:t>
            </a:r>
            <a:r>
              <a:rPr sz="1400" dirty="0">
                <a:latin typeface="Times New Roman"/>
                <a:cs typeface="Times New Roman"/>
              </a:rPr>
              <a:t>S-</a:t>
            </a:r>
            <a:r>
              <a:rPr sz="1400" spc="-25" dirty="0">
                <a:latin typeface="Times New Roman"/>
                <a:cs typeface="Times New Roman"/>
              </a:rPr>
              <a:t>Box </a:t>
            </a:r>
            <a:r>
              <a:rPr sz="1400" dirty="0">
                <a:latin typeface="Times New Roman"/>
                <a:cs typeface="Times New Roman"/>
              </a:rPr>
              <a:t>K[i]</a:t>
            </a:r>
            <a:r>
              <a:rPr sz="1400" spc="-25" dirty="0">
                <a:latin typeface="Times New Roman"/>
                <a:cs typeface="Times New Roman"/>
              </a:rPr>
              <a:t> </a:t>
            </a:r>
            <a:r>
              <a:rPr sz="1400" dirty="0">
                <a:latin typeface="Times New Roman"/>
                <a:cs typeface="Times New Roman"/>
              </a:rPr>
              <a:t>=</a:t>
            </a:r>
            <a:r>
              <a:rPr sz="1400" spc="-20" dirty="0">
                <a:latin typeface="Times New Roman"/>
                <a:cs typeface="Times New Roman"/>
              </a:rPr>
              <a:t> </a:t>
            </a:r>
            <a:r>
              <a:rPr sz="1400" dirty="0">
                <a:latin typeface="Times New Roman"/>
                <a:cs typeface="Times New Roman"/>
              </a:rPr>
              <a:t>K[i</a:t>
            </a:r>
            <a:r>
              <a:rPr sz="1400" spc="-20" dirty="0">
                <a:latin typeface="Times New Roman"/>
                <a:cs typeface="Times New Roman"/>
              </a:rPr>
              <a:t> </a:t>
            </a:r>
            <a:r>
              <a:rPr sz="1400" dirty="0">
                <a:latin typeface="Times New Roman"/>
                <a:cs typeface="Times New Roman"/>
              </a:rPr>
              <a:t>mod</a:t>
            </a:r>
            <a:r>
              <a:rPr sz="1400" spc="5" dirty="0">
                <a:latin typeface="Times New Roman"/>
                <a:cs typeface="Times New Roman"/>
              </a:rPr>
              <a:t> </a:t>
            </a:r>
            <a:r>
              <a:rPr sz="1400" spc="-10" dirty="0">
                <a:latin typeface="Times New Roman"/>
                <a:cs typeface="Times New Roman"/>
              </a:rPr>
              <a:t>keylen];</a:t>
            </a:r>
            <a:endParaRPr sz="1400">
              <a:latin typeface="Times New Roman"/>
              <a:cs typeface="Times New Roman"/>
            </a:endParaRPr>
          </a:p>
          <a:p>
            <a:pPr marL="469900">
              <a:lnSpc>
                <a:spcPct val="100000"/>
              </a:lnSpc>
              <a:spcBef>
                <a:spcPts val="210"/>
              </a:spcBef>
            </a:pPr>
            <a:r>
              <a:rPr sz="1400" spc="-50" dirty="0">
                <a:latin typeface="Times New Roman"/>
                <a:cs typeface="Times New Roman"/>
              </a:rPr>
              <a:t>}</a:t>
            </a:r>
            <a:endParaRPr sz="1400">
              <a:latin typeface="Times New Roman"/>
              <a:cs typeface="Times New Roman"/>
            </a:endParaRPr>
          </a:p>
          <a:p>
            <a:pPr marL="469900">
              <a:lnSpc>
                <a:spcPct val="100000"/>
              </a:lnSpc>
              <a:spcBef>
                <a:spcPts val="340"/>
              </a:spcBef>
            </a:pPr>
            <a:r>
              <a:rPr sz="1400" dirty="0">
                <a:latin typeface="Times New Roman"/>
                <a:cs typeface="Times New Roman"/>
              </a:rPr>
              <a:t>j</a:t>
            </a:r>
            <a:r>
              <a:rPr sz="1400" spc="-5" dirty="0">
                <a:latin typeface="Times New Roman"/>
                <a:cs typeface="Times New Roman"/>
              </a:rPr>
              <a:t> </a:t>
            </a:r>
            <a:r>
              <a:rPr sz="1400" dirty="0">
                <a:latin typeface="Times New Roman"/>
                <a:cs typeface="Times New Roman"/>
              </a:rPr>
              <a:t>= </a:t>
            </a:r>
            <a:r>
              <a:rPr sz="1400" spc="-25" dirty="0">
                <a:latin typeface="Times New Roman"/>
                <a:cs typeface="Times New Roman"/>
              </a:rPr>
              <a:t>0;</a:t>
            </a:r>
            <a:endParaRPr sz="1400">
              <a:latin typeface="Times New Roman"/>
              <a:cs typeface="Times New Roman"/>
            </a:endParaRPr>
          </a:p>
          <a:p>
            <a:pPr marL="469900">
              <a:lnSpc>
                <a:spcPct val="100000"/>
              </a:lnSpc>
              <a:spcBef>
                <a:spcPts val="335"/>
              </a:spcBef>
            </a:pPr>
            <a:r>
              <a:rPr sz="1400" dirty="0">
                <a:latin typeface="Times New Roman"/>
                <a:cs typeface="Times New Roman"/>
              </a:rPr>
              <a:t>for</a:t>
            </a:r>
            <a:r>
              <a:rPr sz="1400" spc="-10" dirty="0">
                <a:latin typeface="Times New Roman"/>
                <a:cs typeface="Times New Roman"/>
              </a:rPr>
              <a:t> </a:t>
            </a:r>
            <a:r>
              <a:rPr sz="1400" dirty="0">
                <a:latin typeface="Times New Roman"/>
                <a:cs typeface="Times New Roman"/>
              </a:rPr>
              <a:t>(g =</a:t>
            </a:r>
            <a:r>
              <a:rPr sz="1400" spc="-10" dirty="0">
                <a:latin typeface="Times New Roman"/>
                <a:cs typeface="Times New Roman"/>
              </a:rPr>
              <a:t> </a:t>
            </a:r>
            <a:r>
              <a:rPr sz="1400" dirty="0">
                <a:latin typeface="Times New Roman"/>
                <a:cs typeface="Times New Roman"/>
              </a:rPr>
              <a:t>0;</a:t>
            </a:r>
            <a:r>
              <a:rPr sz="1400" spc="-10" dirty="0">
                <a:latin typeface="Times New Roman"/>
                <a:cs typeface="Times New Roman"/>
              </a:rPr>
              <a:t> </a:t>
            </a:r>
            <a:r>
              <a:rPr sz="1400" dirty="0">
                <a:latin typeface="Times New Roman"/>
                <a:cs typeface="Times New Roman"/>
              </a:rPr>
              <a:t>g</a:t>
            </a:r>
            <a:r>
              <a:rPr sz="1400" spc="10" dirty="0">
                <a:latin typeface="Times New Roman"/>
                <a:cs typeface="Times New Roman"/>
              </a:rPr>
              <a:t> </a:t>
            </a:r>
            <a:r>
              <a:rPr sz="1400" dirty="0">
                <a:latin typeface="Times New Roman"/>
                <a:cs typeface="Times New Roman"/>
              </a:rPr>
              <a:t>&lt;256;</a:t>
            </a:r>
            <a:r>
              <a:rPr sz="1400" spc="-30" dirty="0">
                <a:latin typeface="Times New Roman"/>
                <a:cs typeface="Times New Roman"/>
              </a:rPr>
              <a:t> </a:t>
            </a:r>
            <a:r>
              <a:rPr sz="1400" dirty="0">
                <a:latin typeface="Times New Roman"/>
                <a:cs typeface="Times New Roman"/>
              </a:rPr>
              <a:t>++g)</a:t>
            </a:r>
            <a:r>
              <a:rPr sz="1400" spc="-20" dirty="0">
                <a:latin typeface="Times New Roman"/>
                <a:cs typeface="Times New Roman"/>
              </a:rPr>
              <a:t> </a:t>
            </a:r>
            <a:r>
              <a:rPr sz="1400" spc="-50" dirty="0">
                <a:latin typeface="Times New Roman"/>
                <a:cs typeface="Times New Roman"/>
              </a:rPr>
              <a:t>{</a:t>
            </a:r>
            <a:endParaRPr sz="1400">
              <a:latin typeface="Times New Roman"/>
              <a:cs typeface="Times New Roman"/>
            </a:endParaRPr>
          </a:p>
          <a:p>
            <a:pPr marL="736600">
              <a:lnSpc>
                <a:spcPct val="100000"/>
              </a:lnSpc>
              <a:spcBef>
                <a:spcPts val="335"/>
              </a:spcBef>
            </a:pPr>
            <a:r>
              <a:rPr sz="1400" dirty="0">
                <a:latin typeface="Times New Roman"/>
                <a:cs typeface="Times New Roman"/>
              </a:rPr>
              <a:t>j</a:t>
            </a:r>
            <a:r>
              <a:rPr sz="1400" spc="-20" dirty="0">
                <a:latin typeface="Times New Roman"/>
                <a:cs typeface="Times New Roman"/>
              </a:rPr>
              <a:t> </a:t>
            </a:r>
            <a:r>
              <a:rPr sz="1400" dirty="0">
                <a:latin typeface="Times New Roman"/>
                <a:cs typeface="Times New Roman"/>
              </a:rPr>
              <a:t>=</a:t>
            </a:r>
            <a:r>
              <a:rPr sz="1400" spc="-10" dirty="0">
                <a:latin typeface="Times New Roman"/>
                <a:cs typeface="Times New Roman"/>
              </a:rPr>
              <a:t> </a:t>
            </a:r>
            <a:r>
              <a:rPr sz="1400" dirty="0">
                <a:latin typeface="Times New Roman"/>
                <a:cs typeface="Times New Roman"/>
              </a:rPr>
              <a:t>(j</a:t>
            </a:r>
            <a:r>
              <a:rPr sz="1400" spc="-15" dirty="0">
                <a:latin typeface="Times New Roman"/>
                <a:cs typeface="Times New Roman"/>
              </a:rPr>
              <a:t> </a:t>
            </a:r>
            <a:r>
              <a:rPr sz="1400" dirty="0">
                <a:latin typeface="Times New Roman"/>
                <a:cs typeface="Times New Roman"/>
              </a:rPr>
              <a:t>+</a:t>
            </a:r>
            <a:r>
              <a:rPr sz="1400" spc="-10" dirty="0">
                <a:latin typeface="Times New Roman"/>
                <a:cs typeface="Times New Roman"/>
              </a:rPr>
              <a:t> </a:t>
            </a:r>
            <a:r>
              <a:rPr sz="1400" dirty="0">
                <a:latin typeface="Times New Roman"/>
                <a:cs typeface="Times New Roman"/>
              </a:rPr>
              <a:t>S[g]</a:t>
            </a:r>
            <a:r>
              <a:rPr sz="1400" spc="-35" dirty="0">
                <a:latin typeface="Times New Roman"/>
                <a:cs typeface="Times New Roman"/>
              </a:rPr>
              <a:t> </a:t>
            </a:r>
            <a:r>
              <a:rPr sz="1400" dirty="0">
                <a:latin typeface="Times New Roman"/>
                <a:cs typeface="Times New Roman"/>
              </a:rPr>
              <a:t>+</a:t>
            </a:r>
            <a:r>
              <a:rPr sz="1400" spc="-10" dirty="0">
                <a:latin typeface="Times New Roman"/>
                <a:cs typeface="Times New Roman"/>
              </a:rPr>
              <a:t> </a:t>
            </a:r>
            <a:r>
              <a:rPr sz="1400" dirty="0">
                <a:latin typeface="Times New Roman"/>
                <a:cs typeface="Times New Roman"/>
              </a:rPr>
              <a:t>K[g])</a:t>
            </a:r>
            <a:r>
              <a:rPr sz="1400" spc="-5" dirty="0">
                <a:latin typeface="Times New Roman"/>
                <a:cs typeface="Times New Roman"/>
              </a:rPr>
              <a:t> </a:t>
            </a:r>
            <a:r>
              <a:rPr sz="1400" dirty="0">
                <a:latin typeface="Times New Roman"/>
                <a:cs typeface="Times New Roman"/>
              </a:rPr>
              <a:t>mod</a:t>
            </a:r>
            <a:r>
              <a:rPr sz="1400" spc="-5" dirty="0">
                <a:latin typeface="Times New Roman"/>
                <a:cs typeface="Times New Roman"/>
              </a:rPr>
              <a:t> </a:t>
            </a:r>
            <a:r>
              <a:rPr sz="1400" spc="-20" dirty="0">
                <a:latin typeface="Times New Roman"/>
                <a:cs typeface="Times New Roman"/>
              </a:rPr>
              <a:t>256;</a:t>
            </a:r>
            <a:endParaRPr sz="1400">
              <a:latin typeface="Times New Roman"/>
              <a:cs typeface="Times New Roman"/>
            </a:endParaRPr>
          </a:p>
          <a:p>
            <a:pPr marL="736600">
              <a:lnSpc>
                <a:spcPct val="100000"/>
              </a:lnSpc>
              <a:spcBef>
                <a:spcPts val="340"/>
              </a:spcBef>
            </a:pPr>
            <a:r>
              <a:rPr sz="1400" spc="-10" dirty="0">
                <a:latin typeface="Times New Roman"/>
                <a:cs typeface="Times New Roman"/>
              </a:rPr>
              <a:t>swap(S[g],S[j]);</a:t>
            </a:r>
            <a:endParaRPr sz="1400">
              <a:latin typeface="Times New Roman"/>
              <a:cs typeface="Times New Roman"/>
            </a:endParaRPr>
          </a:p>
          <a:p>
            <a:pPr marL="469900">
              <a:lnSpc>
                <a:spcPct val="100000"/>
              </a:lnSpc>
              <a:spcBef>
                <a:spcPts val="335"/>
              </a:spcBef>
            </a:pPr>
            <a:r>
              <a:rPr sz="1400" spc="-50" dirty="0">
                <a:latin typeface="Times New Roman"/>
                <a:cs typeface="Times New Roman"/>
              </a:rPr>
              <a:t>}</a:t>
            </a:r>
            <a:endParaRPr sz="1400">
              <a:latin typeface="Times New Roman"/>
              <a:cs typeface="Times New Roman"/>
            </a:endParaRPr>
          </a:p>
        </p:txBody>
      </p:sp>
      <p:sp>
        <p:nvSpPr>
          <p:cNvPr id="4" name="object 4"/>
          <p:cNvSpPr txBox="1"/>
          <p:nvPr/>
        </p:nvSpPr>
        <p:spPr>
          <a:xfrm>
            <a:off x="4876800" y="1182624"/>
            <a:ext cx="3657600" cy="2225040"/>
          </a:xfrm>
          <a:prstGeom prst="rect">
            <a:avLst/>
          </a:prstGeom>
          <a:ln w="9525">
            <a:solidFill>
              <a:srgbClr val="000000"/>
            </a:solidFill>
          </a:ln>
        </p:spPr>
        <p:txBody>
          <a:bodyPr vert="horz" wrap="square" lIns="0" tIns="50800" rIns="0" bIns="0" rtlCol="0">
            <a:spAutoFit/>
          </a:bodyPr>
          <a:lstStyle/>
          <a:p>
            <a:pPr marR="1647825" algn="ctr">
              <a:lnSpc>
                <a:spcPct val="100000"/>
              </a:lnSpc>
              <a:spcBef>
                <a:spcPts val="400"/>
              </a:spcBef>
            </a:pPr>
            <a:r>
              <a:rPr sz="1400" b="1" dirty="0">
                <a:latin typeface="Times New Roman"/>
                <a:cs typeface="Times New Roman"/>
              </a:rPr>
              <a:t>Keystream</a:t>
            </a:r>
            <a:r>
              <a:rPr sz="1400" b="1" spc="-65" dirty="0">
                <a:latin typeface="Times New Roman"/>
                <a:cs typeface="Times New Roman"/>
              </a:rPr>
              <a:t> </a:t>
            </a:r>
            <a:r>
              <a:rPr sz="1400" b="1" spc="-10" dirty="0">
                <a:latin typeface="Times New Roman"/>
                <a:cs typeface="Times New Roman"/>
              </a:rPr>
              <a:t>Generator</a:t>
            </a:r>
            <a:endParaRPr sz="1400">
              <a:latin typeface="Times New Roman"/>
              <a:cs typeface="Times New Roman"/>
            </a:endParaRPr>
          </a:p>
          <a:p>
            <a:pPr marR="1600835" algn="ctr">
              <a:lnSpc>
                <a:spcPct val="100000"/>
              </a:lnSpc>
              <a:spcBef>
                <a:spcPts val="170"/>
              </a:spcBef>
            </a:pPr>
            <a:r>
              <a:rPr sz="1400" dirty="0">
                <a:latin typeface="Times New Roman"/>
                <a:cs typeface="Times New Roman"/>
              </a:rPr>
              <a:t>i</a:t>
            </a:r>
            <a:r>
              <a:rPr sz="1400" spc="-10" dirty="0">
                <a:latin typeface="Times New Roman"/>
                <a:cs typeface="Times New Roman"/>
              </a:rPr>
              <a:t> </a:t>
            </a:r>
            <a:r>
              <a:rPr sz="1400" dirty="0">
                <a:latin typeface="Times New Roman"/>
                <a:cs typeface="Times New Roman"/>
              </a:rPr>
              <a:t>= 0;</a:t>
            </a:r>
            <a:r>
              <a:rPr sz="1400" spc="-10" dirty="0">
                <a:latin typeface="Times New Roman"/>
                <a:cs typeface="Times New Roman"/>
              </a:rPr>
              <a:t> </a:t>
            </a:r>
            <a:r>
              <a:rPr sz="1400" dirty="0">
                <a:latin typeface="Times New Roman"/>
                <a:cs typeface="Times New Roman"/>
              </a:rPr>
              <a:t>j</a:t>
            </a:r>
            <a:r>
              <a:rPr sz="1400" spc="-5" dirty="0">
                <a:latin typeface="Times New Roman"/>
                <a:cs typeface="Times New Roman"/>
              </a:rPr>
              <a:t> </a:t>
            </a:r>
            <a:r>
              <a:rPr sz="1400" dirty="0">
                <a:latin typeface="Times New Roman"/>
                <a:cs typeface="Times New Roman"/>
              </a:rPr>
              <a:t>=</a:t>
            </a:r>
            <a:r>
              <a:rPr sz="1400" spc="-5" dirty="0">
                <a:latin typeface="Times New Roman"/>
                <a:cs typeface="Times New Roman"/>
              </a:rPr>
              <a:t> </a:t>
            </a:r>
            <a:r>
              <a:rPr sz="1400" spc="-25" dirty="0">
                <a:latin typeface="Times New Roman"/>
                <a:cs typeface="Times New Roman"/>
              </a:rPr>
              <a:t>0;</a:t>
            </a:r>
            <a:endParaRPr sz="1400">
              <a:latin typeface="Times New Roman"/>
              <a:cs typeface="Times New Roman"/>
            </a:endParaRPr>
          </a:p>
          <a:p>
            <a:pPr marR="1953895" algn="ctr">
              <a:lnSpc>
                <a:spcPct val="100000"/>
              </a:lnSpc>
              <a:spcBef>
                <a:spcPts val="165"/>
              </a:spcBef>
            </a:pPr>
            <a:r>
              <a:rPr sz="1400" dirty="0">
                <a:latin typeface="Times New Roman"/>
                <a:cs typeface="Times New Roman"/>
              </a:rPr>
              <a:t>loop</a:t>
            </a:r>
            <a:r>
              <a:rPr sz="1400" spc="-35" dirty="0">
                <a:latin typeface="Times New Roman"/>
                <a:cs typeface="Times New Roman"/>
              </a:rPr>
              <a:t> </a:t>
            </a:r>
            <a:r>
              <a:rPr sz="1400" spc="-60" dirty="0">
                <a:latin typeface="Times New Roman"/>
                <a:cs typeface="Times New Roman"/>
              </a:rPr>
              <a:t>{</a:t>
            </a:r>
            <a:endParaRPr sz="1400">
              <a:latin typeface="Times New Roman"/>
              <a:cs typeface="Times New Roman"/>
            </a:endParaRPr>
          </a:p>
          <a:p>
            <a:pPr marL="1082675">
              <a:lnSpc>
                <a:spcPct val="100000"/>
              </a:lnSpc>
              <a:spcBef>
                <a:spcPts val="170"/>
              </a:spcBef>
            </a:pPr>
            <a:r>
              <a:rPr sz="1400" dirty="0">
                <a:latin typeface="Times New Roman"/>
                <a:cs typeface="Times New Roman"/>
              </a:rPr>
              <a:t>i</a:t>
            </a:r>
            <a:r>
              <a:rPr sz="1400" spc="-15" dirty="0">
                <a:latin typeface="Times New Roman"/>
                <a:cs typeface="Times New Roman"/>
              </a:rPr>
              <a:t> </a:t>
            </a:r>
            <a:r>
              <a:rPr sz="1400" dirty="0">
                <a:latin typeface="Times New Roman"/>
                <a:cs typeface="Times New Roman"/>
              </a:rPr>
              <a:t>=</a:t>
            </a:r>
            <a:r>
              <a:rPr sz="1400" spc="-5" dirty="0">
                <a:latin typeface="Times New Roman"/>
                <a:cs typeface="Times New Roman"/>
              </a:rPr>
              <a:t> </a:t>
            </a:r>
            <a:r>
              <a:rPr sz="1400" dirty="0">
                <a:latin typeface="Times New Roman"/>
                <a:cs typeface="Times New Roman"/>
              </a:rPr>
              <a:t>(i+1)</a:t>
            </a:r>
            <a:r>
              <a:rPr sz="1400" spc="-35" dirty="0">
                <a:latin typeface="Times New Roman"/>
                <a:cs typeface="Times New Roman"/>
              </a:rPr>
              <a:t> </a:t>
            </a:r>
            <a:r>
              <a:rPr sz="1400" dirty="0">
                <a:latin typeface="Times New Roman"/>
                <a:cs typeface="Times New Roman"/>
              </a:rPr>
              <a:t>mod </a:t>
            </a:r>
            <a:r>
              <a:rPr sz="1400" spc="-20" dirty="0">
                <a:latin typeface="Times New Roman"/>
                <a:cs typeface="Times New Roman"/>
              </a:rPr>
              <a:t>256;</a:t>
            </a:r>
            <a:endParaRPr sz="1400">
              <a:latin typeface="Times New Roman"/>
              <a:cs typeface="Times New Roman"/>
            </a:endParaRPr>
          </a:p>
          <a:p>
            <a:pPr marL="1082675">
              <a:lnSpc>
                <a:spcPct val="100000"/>
              </a:lnSpc>
              <a:spcBef>
                <a:spcPts val="165"/>
              </a:spcBef>
            </a:pPr>
            <a:r>
              <a:rPr sz="1400" dirty="0">
                <a:latin typeface="Times New Roman"/>
                <a:cs typeface="Times New Roman"/>
              </a:rPr>
              <a:t>j</a:t>
            </a:r>
            <a:r>
              <a:rPr sz="1400" spc="-25" dirty="0">
                <a:latin typeface="Times New Roman"/>
                <a:cs typeface="Times New Roman"/>
              </a:rPr>
              <a:t> </a:t>
            </a:r>
            <a:r>
              <a:rPr sz="1400" dirty="0">
                <a:latin typeface="Times New Roman"/>
                <a:cs typeface="Times New Roman"/>
              </a:rPr>
              <a:t>=</a:t>
            </a:r>
            <a:r>
              <a:rPr sz="1400" spc="-15" dirty="0">
                <a:latin typeface="Times New Roman"/>
                <a:cs typeface="Times New Roman"/>
              </a:rPr>
              <a:t> </a:t>
            </a:r>
            <a:r>
              <a:rPr sz="1400" dirty="0">
                <a:latin typeface="Times New Roman"/>
                <a:cs typeface="Times New Roman"/>
              </a:rPr>
              <a:t>(j+S[i])</a:t>
            </a:r>
            <a:r>
              <a:rPr sz="1400" spc="-40" dirty="0">
                <a:latin typeface="Times New Roman"/>
                <a:cs typeface="Times New Roman"/>
              </a:rPr>
              <a:t> </a:t>
            </a:r>
            <a:r>
              <a:rPr sz="1400" dirty="0">
                <a:latin typeface="Times New Roman"/>
                <a:cs typeface="Times New Roman"/>
              </a:rPr>
              <a:t>mod </a:t>
            </a:r>
            <a:r>
              <a:rPr sz="1400" spc="-20" dirty="0">
                <a:latin typeface="Times New Roman"/>
                <a:cs typeface="Times New Roman"/>
              </a:rPr>
              <a:t>256;</a:t>
            </a:r>
            <a:endParaRPr sz="1400">
              <a:latin typeface="Times New Roman"/>
              <a:cs typeface="Times New Roman"/>
            </a:endParaRPr>
          </a:p>
          <a:p>
            <a:pPr marL="1082675">
              <a:lnSpc>
                <a:spcPct val="100000"/>
              </a:lnSpc>
              <a:spcBef>
                <a:spcPts val="175"/>
              </a:spcBef>
            </a:pPr>
            <a:r>
              <a:rPr sz="1400" spc="-10" dirty="0">
                <a:latin typeface="Times New Roman"/>
                <a:cs typeface="Times New Roman"/>
              </a:rPr>
              <a:t>Swap(S[i],S[j]);</a:t>
            </a:r>
            <a:endParaRPr sz="1400">
              <a:latin typeface="Times New Roman"/>
              <a:cs typeface="Times New Roman"/>
            </a:endParaRPr>
          </a:p>
          <a:p>
            <a:pPr marL="1082675" marR="768350">
              <a:lnSpc>
                <a:spcPct val="110000"/>
              </a:lnSpc>
            </a:pPr>
            <a:r>
              <a:rPr sz="1400" dirty="0">
                <a:latin typeface="Times New Roman"/>
                <a:cs typeface="Times New Roman"/>
              </a:rPr>
              <a:t>t</a:t>
            </a:r>
            <a:r>
              <a:rPr sz="1400" spc="-25" dirty="0">
                <a:latin typeface="Times New Roman"/>
                <a:cs typeface="Times New Roman"/>
              </a:rPr>
              <a:t> </a:t>
            </a:r>
            <a:r>
              <a:rPr sz="1400" dirty="0">
                <a:latin typeface="Times New Roman"/>
                <a:cs typeface="Times New Roman"/>
              </a:rPr>
              <a:t>=</a:t>
            </a:r>
            <a:r>
              <a:rPr sz="1400" spc="-5" dirty="0">
                <a:latin typeface="Times New Roman"/>
                <a:cs typeface="Times New Roman"/>
              </a:rPr>
              <a:t> </a:t>
            </a:r>
            <a:r>
              <a:rPr sz="1400" dirty="0">
                <a:latin typeface="Times New Roman"/>
                <a:cs typeface="Times New Roman"/>
              </a:rPr>
              <a:t>(S[i]</a:t>
            </a:r>
            <a:r>
              <a:rPr sz="1400" spc="-35" dirty="0">
                <a:latin typeface="Times New Roman"/>
                <a:cs typeface="Times New Roman"/>
              </a:rPr>
              <a:t> </a:t>
            </a:r>
            <a:r>
              <a:rPr sz="1400" dirty="0">
                <a:latin typeface="Times New Roman"/>
                <a:cs typeface="Times New Roman"/>
              </a:rPr>
              <a:t>+</a:t>
            </a:r>
            <a:r>
              <a:rPr sz="1400" spc="-5" dirty="0">
                <a:latin typeface="Times New Roman"/>
                <a:cs typeface="Times New Roman"/>
              </a:rPr>
              <a:t> </a:t>
            </a:r>
            <a:r>
              <a:rPr sz="1400" dirty="0">
                <a:latin typeface="Times New Roman"/>
                <a:cs typeface="Times New Roman"/>
              </a:rPr>
              <a:t>S[j])</a:t>
            </a:r>
            <a:r>
              <a:rPr sz="1400" spc="-20" dirty="0">
                <a:latin typeface="Times New Roman"/>
                <a:cs typeface="Times New Roman"/>
              </a:rPr>
              <a:t> </a:t>
            </a:r>
            <a:r>
              <a:rPr sz="1400" dirty="0">
                <a:latin typeface="Times New Roman"/>
                <a:cs typeface="Times New Roman"/>
              </a:rPr>
              <a:t>mod</a:t>
            </a:r>
            <a:r>
              <a:rPr sz="1400" spc="5" dirty="0">
                <a:latin typeface="Times New Roman"/>
                <a:cs typeface="Times New Roman"/>
              </a:rPr>
              <a:t> </a:t>
            </a:r>
            <a:r>
              <a:rPr sz="1400" spc="-20" dirty="0">
                <a:latin typeface="Times New Roman"/>
                <a:cs typeface="Times New Roman"/>
              </a:rPr>
              <a:t>256; </a:t>
            </a:r>
            <a:r>
              <a:rPr sz="1400" dirty="0">
                <a:latin typeface="Times New Roman"/>
                <a:cs typeface="Times New Roman"/>
              </a:rPr>
              <a:t>ks_byte</a:t>
            </a:r>
            <a:r>
              <a:rPr sz="1400" spc="-25" dirty="0">
                <a:latin typeface="Times New Roman"/>
                <a:cs typeface="Times New Roman"/>
              </a:rPr>
              <a:t> </a:t>
            </a:r>
            <a:r>
              <a:rPr sz="1400" dirty="0">
                <a:latin typeface="Times New Roman"/>
                <a:cs typeface="Times New Roman"/>
              </a:rPr>
              <a:t>=</a:t>
            </a:r>
            <a:r>
              <a:rPr sz="1400" spc="-30" dirty="0">
                <a:latin typeface="Times New Roman"/>
                <a:cs typeface="Times New Roman"/>
              </a:rPr>
              <a:t> </a:t>
            </a:r>
            <a:r>
              <a:rPr sz="1400" spc="-10" dirty="0">
                <a:latin typeface="Times New Roman"/>
                <a:cs typeface="Times New Roman"/>
              </a:rPr>
              <a:t>S[t];</a:t>
            </a:r>
            <a:endParaRPr sz="1400">
              <a:latin typeface="Times New Roman"/>
              <a:cs typeface="Times New Roman"/>
            </a:endParaRPr>
          </a:p>
          <a:p>
            <a:pPr marL="625475">
              <a:lnSpc>
                <a:spcPct val="100000"/>
              </a:lnSpc>
              <a:spcBef>
                <a:spcPts val="165"/>
              </a:spcBef>
            </a:pPr>
            <a:r>
              <a:rPr sz="1400" spc="-50" dirty="0">
                <a:latin typeface="Times New Roman"/>
                <a:cs typeface="Times New Roman"/>
              </a:rPr>
              <a:t>}</a:t>
            </a:r>
            <a:endParaRPr sz="1400">
              <a:latin typeface="Times New Roman"/>
              <a:cs typeface="Times New Roman"/>
            </a:endParaRPr>
          </a:p>
        </p:txBody>
      </p:sp>
      <p:sp>
        <p:nvSpPr>
          <p:cNvPr id="5" name="object 5"/>
          <p:cNvSpPr txBox="1"/>
          <p:nvPr/>
        </p:nvSpPr>
        <p:spPr>
          <a:xfrm>
            <a:off x="4876800" y="3515867"/>
            <a:ext cx="4191000" cy="307975"/>
          </a:xfrm>
          <a:prstGeom prst="rect">
            <a:avLst/>
          </a:prstGeom>
          <a:solidFill>
            <a:srgbClr val="CCFFCC"/>
          </a:solidFill>
        </p:spPr>
        <p:txBody>
          <a:bodyPr vert="horz" wrap="square" lIns="0" tIns="40640" rIns="0" bIns="0" rtlCol="0">
            <a:spAutoFit/>
          </a:bodyPr>
          <a:lstStyle/>
          <a:p>
            <a:pPr marL="92075">
              <a:lnSpc>
                <a:spcPct val="100000"/>
              </a:lnSpc>
              <a:spcBef>
                <a:spcPts val="320"/>
              </a:spcBef>
            </a:pPr>
            <a:r>
              <a:rPr sz="1400" dirty="0">
                <a:latin typeface="Times New Roman"/>
                <a:cs typeface="Times New Roman"/>
              </a:rPr>
              <a:t>Output</a:t>
            </a:r>
            <a:r>
              <a:rPr sz="1400" spc="-45" dirty="0">
                <a:latin typeface="Times New Roman"/>
                <a:cs typeface="Times New Roman"/>
              </a:rPr>
              <a:t> </a:t>
            </a:r>
            <a:r>
              <a:rPr sz="1400" dirty="0">
                <a:latin typeface="Times New Roman"/>
                <a:cs typeface="Times New Roman"/>
              </a:rPr>
              <a:t>S-Box</a:t>
            </a:r>
            <a:r>
              <a:rPr sz="1400" spc="-30" dirty="0">
                <a:latin typeface="Times New Roman"/>
                <a:cs typeface="Times New Roman"/>
              </a:rPr>
              <a:t> </a:t>
            </a:r>
            <a:r>
              <a:rPr sz="1400" dirty="0">
                <a:latin typeface="Times New Roman"/>
                <a:cs typeface="Times New Roman"/>
              </a:rPr>
              <a:t>entry</a:t>
            </a:r>
            <a:r>
              <a:rPr sz="1400" spc="-25" dirty="0">
                <a:latin typeface="Times New Roman"/>
                <a:cs typeface="Times New Roman"/>
              </a:rPr>
              <a:t> </a:t>
            </a:r>
            <a:r>
              <a:rPr sz="1400" dirty="0">
                <a:latin typeface="Times New Roman"/>
                <a:cs typeface="Times New Roman"/>
              </a:rPr>
              <a:t>(byte)</a:t>
            </a:r>
            <a:r>
              <a:rPr sz="1400" spc="-25" dirty="0">
                <a:latin typeface="Times New Roman"/>
                <a:cs typeface="Times New Roman"/>
              </a:rPr>
              <a:t> </a:t>
            </a:r>
            <a:r>
              <a:rPr sz="1400" dirty="0">
                <a:latin typeface="Times New Roman"/>
                <a:cs typeface="Times New Roman"/>
              </a:rPr>
              <a:t>as a</a:t>
            </a:r>
            <a:r>
              <a:rPr sz="1400" spc="-5" dirty="0">
                <a:latin typeface="Times New Roman"/>
                <a:cs typeface="Times New Roman"/>
              </a:rPr>
              <a:t> </a:t>
            </a:r>
            <a:r>
              <a:rPr sz="1400" dirty="0">
                <a:latin typeface="Times New Roman"/>
                <a:cs typeface="Times New Roman"/>
              </a:rPr>
              <a:t>byte</a:t>
            </a:r>
            <a:r>
              <a:rPr sz="1400" spc="-5" dirty="0">
                <a:latin typeface="Times New Roman"/>
                <a:cs typeface="Times New Roman"/>
              </a:rPr>
              <a:t> </a:t>
            </a:r>
            <a:r>
              <a:rPr sz="1400" dirty="0">
                <a:latin typeface="Times New Roman"/>
                <a:cs typeface="Times New Roman"/>
              </a:rPr>
              <a:t>of</a:t>
            </a:r>
            <a:r>
              <a:rPr sz="1400" spc="-20" dirty="0">
                <a:latin typeface="Times New Roman"/>
                <a:cs typeface="Times New Roman"/>
              </a:rPr>
              <a:t> </a:t>
            </a:r>
            <a:r>
              <a:rPr sz="1400" dirty="0">
                <a:latin typeface="Times New Roman"/>
                <a:cs typeface="Times New Roman"/>
              </a:rPr>
              <a:t>the</a:t>
            </a:r>
            <a:r>
              <a:rPr sz="1400" spc="-25" dirty="0">
                <a:latin typeface="Times New Roman"/>
                <a:cs typeface="Times New Roman"/>
              </a:rPr>
              <a:t> </a:t>
            </a:r>
            <a:r>
              <a:rPr sz="1400" spc="-10" dirty="0">
                <a:latin typeface="Times New Roman"/>
                <a:cs typeface="Times New Roman"/>
              </a:rPr>
              <a:t>keystream</a:t>
            </a:r>
            <a:endParaRPr sz="1400">
              <a:latin typeface="Times New Roman"/>
              <a:cs typeface="Times New Roman"/>
            </a:endParaRPr>
          </a:p>
        </p:txBody>
      </p:sp>
      <p:sp>
        <p:nvSpPr>
          <p:cNvPr id="6" name="object 6"/>
          <p:cNvSpPr/>
          <p:nvPr/>
        </p:nvSpPr>
        <p:spPr>
          <a:xfrm>
            <a:off x="381000" y="1182624"/>
            <a:ext cx="3505200" cy="3721735"/>
          </a:xfrm>
          <a:custGeom>
            <a:avLst/>
            <a:gdLst/>
            <a:ahLst/>
            <a:cxnLst/>
            <a:rect l="l" t="t" r="r" b="b"/>
            <a:pathLst>
              <a:path w="3505200" h="3721735">
                <a:moveTo>
                  <a:pt x="0" y="3721608"/>
                </a:moveTo>
                <a:lnTo>
                  <a:pt x="3505200" y="3721608"/>
                </a:lnTo>
                <a:lnTo>
                  <a:pt x="3505200" y="0"/>
                </a:lnTo>
                <a:lnTo>
                  <a:pt x="0" y="0"/>
                </a:lnTo>
                <a:lnTo>
                  <a:pt x="0" y="3721608"/>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4293108" y="4157471"/>
            <a:ext cx="1995170" cy="826135"/>
          </a:xfrm>
          <a:prstGeom prst="rect">
            <a:avLst/>
          </a:prstGeom>
          <a:solidFill>
            <a:srgbClr val="CCFFCC"/>
          </a:solidFill>
        </p:spPr>
        <p:txBody>
          <a:bodyPr vert="horz" wrap="square" lIns="0" tIns="14605" rIns="0" bIns="0" rtlCol="0">
            <a:spAutoFit/>
          </a:bodyPr>
          <a:lstStyle/>
          <a:p>
            <a:pPr marL="91440" marR="173355">
              <a:lnSpc>
                <a:spcPts val="2020"/>
              </a:lnSpc>
              <a:spcBef>
                <a:spcPts val="115"/>
              </a:spcBef>
            </a:pPr>
            <a:r>
              <a:rPr sz="1400" spc="-10" dirty="0">
                <a:latin typeface="Times New Roman"/>
                <a:cs typeface="Times New Roman"/>
              </a:rPr>
              <a:t>S-</a:t>
            </a:r>
            <a:r>
              <a:rPr sz="1400" dirty="0">
                <a:latin typeface="Times New Roman"/>
                <a:cs typeface="Times New Roman"/>
              </a:rPr>
              <a:t>Box:</a:t>
            </a:r>
            <a:r>
              <a:rPr sz="1400" spc="-30" dirty="0">
                <a:latin typeface="Times New Roman"/>
                <a:cs typeface="Times New Roman"/>
              </a:rPr>
              <a:t> </a:t>
            </a:r>
            <a:r>
              <a:rPr sz="1400" dirty="0">
                <a:latin typeface="Times New Roman"/>
                <a:cs typeface="Times New Roman"/>
              </a:rPr>
              <a:t>key </a:t>
            </a:r>
            <a:r>
              <a:rPr sz="1400" spc="-10" dirty="0">
                <a:latin typeface="Times New Roman"/>
                <a:cs typeface="Times New Roman"/>
              </a:rPr>
              <a:t>dependent </a:t>
            </a:r>
            <a:r>
              <a:rPr sz="1400" dirty="0">
                <a:latin typeface="Times New Roman"/>
                <a:cs typeface="Times New Roman"/>
              </a:rPr>
              <a:t>permutation</a:t>
            </a:r>
            <a:r>
              <a:rPr sz="1400" spc="-40" dirty="0">
                <a:latin typeface="Times New Roman"/>
                <a:cs typeface="Times New Roman"/>
              </a:rPr>
              <a:t> </a:t>
            </a:r>
            <a:r>
              <a:rPr sz="1400" dirty="0">
                <a:latin typeface="Times New Roman"/>
                <a:cs typeface="Times New Roman"/>
              </a:rPr>
              <a:t>of</a:t>
            </a:r>
            <a:r>
              <a:rPr sz="1400" spc="-20" dirty="0">
                <a:latin typeface="Times New Roman"/>
                <a:cs typeface="Times New Roman"/>
              </a:rPr>
              <a:t> </a:t>
            </a:r>
            <a:r>
              <a:rPr sz="1400" dirty="0">
                <a:latin typeface="Times New Roman"/>
                <a:cs typeface="Times New Roman"/>
              </a:rPr>
              <a:t>0</a:t>
            </a:r>
            <a:r>
              <a:rPr sz="1400" spc="-25" dirty="0">
                <a:latin typeface="Times New Roman"/>
                <a:cs typeface="Times New Roman"/>
              </a:rPr>
              <a:t> </a:t>
            </a:r>
            <a:r>
              <a:rPr sz="1400" dirty="0">
                <a:latin typeface="Times New Roman"/>
                <a:cs typeface="Times New Roman"/>
              </a:rPr>
              <a:t>to</a:t>
            </a:r>
            <a:r>
              <a:rPr sz="1400" spc="-20" dirty="0">
                <a:latin typeface="Times New Roman"/>
                <a:cs typeface="Times New Roman"/>
              </a:rPr>
              <a:t> 255. </a:t>
            </a:r>
            <a:r>
              <a:rPr sz="1400" dirty="0">
                <a:latin typeface="Times New Roman"/>
                <a:cs typeface="Times New Roman"/>
              </a:rPr>
              <a:t>Update</a:t>
            </a:r>
            <a:r>
              <a:rPr sz="1400" spc="-25" dirty="0">
                <a:latin typeface="Times New Roman"/>
                <a:cs typeface="Times New Roman"/>
              </a:rPr>
              <a:t> </a:t>
            </a:r>
            <a:r>
              <a:rPr sz="1400" dirty="0">
                <a:latin typeface="Times New Roman"/>
                <a:cs typeface="Times New Roman"/>
              </a:rPr>
              <a:t>S-Box</a:t>
            </a:r>
            <a:r>
              <a:rPr sz="1400" spc="-30" dirty="0">
                <a:latin typeface="Times New Roman"/>
                <a:cs typeface="Times New Roman"/>
              </a:rPr>
              <a:t> </a:t>
            </a:r>
            <a:r>
              <a:rPr sz="1400" spc="-20" dirty="0">
                <a:latin typeface="Times New Roman"/>
                <a:cs typeface="Times New Roman"/>
              </a:rPr>
              <a:t>entry</a:t>
            </a:r>
            <a:endParaRPr sz="1400">
              <a:latin typeface="Times New Roman"/>
              <a:cs typeface="Times New Roman"/>
            </a:endParaRPr>
          </a:p>
        </p:txBody>
      </p:sp>
      <p:sp>
        <p:nvSpPr>
          <p:cNvPr id="8" name="object 8"/>
          <p:cNvSpPr/>
          <p:nvPr/>
        </p:nvSpPr>
        <p:spPr>
          <a:xfrm>
            <a:off x="5481828" y="3052572"/>
            <a:ext cx="463550" cy="467995"/>
          </a:xfrm>
          <a:custGeom>
            <a:avLst/>
            <a:gdLst/>
            <a:ahLst/>
            <a:cxnLst/>
            <a:rect l="l" t="t" r="r" b="b"/>
            <a:pathLst>
              <a:path w="463550" h="467995">
                <a:moveTo>
                  <a:pt x="405216" y="49658"/>
                </a:moveTo>
                <a:lnTo>
                  <a:pt x="0" y="458850"/>
                </a:lnTo>
                <a:lnTo>
                  <a:pt x="9144" y="467740"/>
                </a:lnTo>
                <a:lnTo>
                  <a:pt x="414213" y="58571"/>
                </a:lnTo>
                <a:lnTo>
                  <a:pt x="405216" y="49658"/>
                </a:lnTo>
                <a:close/>
              </a:path>
              <a:path w="463550" h="467995">
                <a:moveTo>
                  <a:pt x="449961" y="40639"/>
                </a:moveTo>
                <a:lnTo>
                  <a:pt x="414147" y="40639"/>
                </a:lnTo>
                <a:lnTo>
                  <a:pt x="423163" y="49529"/>
                </a:lnTo>
                <a:lnTo>
                  <a:pt x="414213" y="58571"/>
                </a:lnTo>
                <a:lnTo>
                  <a:pt x="436752" y="80898"/>
                </a:lnTo>
                <a:lnTo>
                  <a:pt x="449961" y="40639"/>
                </a:lnTo>
                <a:close/>
              </a:path>
              <a:path w="463550" h="467995">
                <a:moveTo>
                  <a:pt x="414147" y="40639"/>
                </a:moveTo>
                <a:lnTo>
                  <a:pt x="405216" y="49658"/>
                </a:lnTo>
                <a:lnTo>
                  <a:pt x="414213" y="58571"/>
                </a:lnTo>
                <a:lnTo>
                  <a:pt x="423163" y="49529"/>
                </a:lnTo>
                <a:lnTo>
                  <a:pt x="414147" y="40639"/>
                </a:lnTo>
                <a:close/>
              </a:path>
              <a:path w="463550" h="467995">
                <a:moveTo>
                  <a:pt x="463296" y="0"/>
                </a:moveTo>
                <a:lnTo>
                  <a:pt x="382650" y="27304"/>
                </a:lnTo>
                <a:lnTo>
                  <a:pt x="405216" y="49658"/>
                </a:lnTo>
                <a:lnTo>
                  <a:pt x="414147" y="40639"/>
                </a:lnTo>
                <a:lnTo>
                  <a:pt x="449961" y="40639"/>
                </a:lnTo>
                <a:lnTo>
                  <a:pt x="463296" y="0"/>
                </a:lnTo>
                <a:close/>
              </a:path>
            </a:pathLst>
          </a:custGeom>
          <a:solidFill>
            <a:srgbClr val="008000"/>
          </a:solidFill>
        </p:spPr>
        <p:txBody>
          <a:bodyPr wrap="square" lIns="0" tIns="0" rIns="0" bIns="0" rtlCol="0"/>
          <a:lstStyle/>
          <a:p>
            <a:endParaRPr/>
          </a:p>
        </p:txBody>
      </p:sp>
      <p:sp>
        <p:nvSpPr>
          <p:cNvPr id="9" name="object 9"/>
          <p:cNvSpPr/>
          <p:nvPr/>
        </p:nvSpPr>
        <p:spPr>
          <a:xfrm>
            <a:off x="2551176" y="2996183"/>
            <a:ext cx="1744980" cy="1758950"/>
          </a:xfrm>
          <a:custGeom>
            <a:avLst/>
            <a:gdLst/>
            <a:ahLst/>
            <a:cxnLst/>
            <a:rect l="l" t="t" r="r" b="b"/>
            <a:pathLst>
              <a:path w="1744979" h="1758950">
                <a:moveTo>
                  <a:pt x="1741932" y="1746427"/>
                </a:moveTo>
                <a:lnTo>
                  <a:pt x="75539" y="1339316"/>
                </a:lnTo>
                <a:lnTo>
                  <a:pt x="76276" y="1336306"/>
                </a:lnTo>
                <a:lnTo>
                  <a:pt x="83058" y="1308481"/>
                </a:lnTo>
                <a:lnTo>
                  <a:pt x="0" y="1327404"/>
                </a:lnTo>
                <a:lnTo>
                  <a:pt x="65024" y="1382496"/>
                </a:lnTo>
                <a:lnTo>
                  <a:pt x="72529" y="1351661"/>
                </a:lnTo>
                <a:lnTo>
                  <a:pt x="1738884" y="1758772"/>
                </a:lnTo>
                <a:lnTo>
                  <a:pt x="1741932" y="1746427"/>
                </a:lnTo>
                <a:close/>
              </a:path>
              <a:path w="1744979" h="1758950">
                <a:moveTo>
                  <a:pt x="1744853" y="1414297"/>
                </a:moveTo>
                <a:lnTo>
                  <a:pt x="342506" y="48653"/>
                </a:lnTo>
                <a:lnTo>
                  <a:pt x="351155" y="39751"/>
                </a:lnTo>
                <a:lnTo>
                  <a:pt x="364617" y="25908"/>
                </a:lnTo>
                <a:lnTo>
                  <a:pt x="283464" y="0"/>
                </a:lnTo>
                <a:lnTo>
                  <a:pt x="311531" y="80518"/>
                </a:lnTo>
                <a:lnTo>
                  <a:pt x="333616" y="57797"/>
                </a:lnTo>
                <a:lnTo>
                  <a:pt x="1735963" y="1423390"/>
                </a:lnTo>
                <a:lnTo>
                  <a:pt x="1744853" y="1414297"/>
                </a:lnTo>
                <a:close/>
              </a:path>
            </a:pathLst>
          </a:custGeom>
          <a:solidFill>
            <a:srgbClr val="008000"/>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65</a:t>
            </a:fld>
            <a:r>
              <a:rPr spc="204" dirty="0"/>
              <a:t> </a:t>
            </a:r>
            <a:r>
              <a:rPr spc="-50"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0538" y="1977898"/>
            <a:ext cx="3580765" cy="467995"/>
          </a:xfrm>
          <a:prstGeom prst="rect">
            <a:avLst/>
          </a:prstGeom>
        </p:spPr>
        <p:txBody>
          <a:bodyPr vert="horz" wrap="square" lIns="0" tIns="12700" rIns="0" bIns="0" rtlCol="0">
            <a:spAutoFit/>
          </a:bodyPr>
          <a:lstStyle/>
          <a:p>
            <a:pPr marL="12700">
              <a:lnSpc>
                <a:spcPct val="100000"/>
              </a:lnSpc>
              <a:spcBef>
                <a:spcPts val="100"/>
              </a:spcBef>
            </a:pPr>
            <a:r>
              <a:rPr sz="2900" spc="-10" dirty="0"/>
              <a:t>Asymmetric</a:t>
            </a:r>
            <a:r>
              <a:rPr sz="2900" spc="-65" dirty="0"/>
              <a:t> </a:t>
            </a:r>
            <a:r>
              <a:rPr sz="2900" spc="-10" dirty="0"/>
              <a:t>Encryption</a:t>
            </a:r>
            <a:endParaRPr sz="2900" dirty="0"/>
          </a:p>
        </p:txBody>
      </p:sp>
      <p:sp>
        <p:nvSpPr>
          <p:cNvPr id="3" name="object 3"/>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66</a:t>
            </a:fld>
            <a:r>
              <a:rPr spc="204" dirty="0"/>
              <a:t> </a:t>
            </a:r>
            <a:r>
              <a:rPr spc="-50" dirty="0"/>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spc="-10" dirty="0"/>
              <a:t>Public-Key Encryption (Asymmetric Encryption)</a:t>
            </a:r>
            <a:endParaRPr lang="en-US" sz="2900" dirty="0"/>
          </a:p>
        </p:txBody>
      </p:sp>
      <p:sp>
        <p:nvSpPr>
          <p:cNvPr id="7" name="object 7"/>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67</a:t>
            </a:fld>
            <a:r>
              <a:rPr spc="204" dirty="0"/>
              <a:t> </a:t>
            </a:r>
            <a:r>
              <a:rPr spc="-50" dirty="0"/>
              <a:t>|</a:t>
            </a:r>
          </a:p>
        </p:txBody>
      </p:sp>
      <p:sp>
        <p:nvSpPr>
          <p:cNvPr id="9" name="TextBox 8">
            <a:extLst>
              <a:ext uri="{FF2B5EF4-FFF2-40B4-BE49-F238E27FC236}">
                <a16:creationId xmlns:a16="http://schemas.microsoft.com/office/drawing/2014/main" id="{25673D96-CD9E-F1F9-F65D-B35ABBD1ECD5}"/>
              </a:ext>
            </a:extLst>
          </p:cNvPr>
          <p:cNvSpPr txBox="1"/>
          <p:nvPr/>
        </p:nvSpPr>
        <p:spPr>
          <a:xfrm>
            <a:off x="79248" y="666750"/>
            <a:ext cx="9064751" cy="4549835"/>
          </a:xfrm>
          <a:prstGeom prst="rect">
            <a:avLst/>
          </a:prstGeom>
          <a:noFill/>
        </p:spPr>
        <p:txBody>
          <a:bodyPr wrap="square">
            <a:spAutoFit/>
          </a:bodyPr>
          <a:lstStyle/>
          <a:p>
            <a:pPr>
              <a:lnSpc>
                <a:spcPct val="150000"/>
              </a:lnSpc>
              <a:buNone/>
            </a:pPr>
            <a:r>
              <a:rPr lang="en-US" sz="2800" b="1" dirty="0">
                <a:latin typeface="+mj-lt"/>
              </a:rPr>
              <a:t>Key Idea:</a:t>
            </a:r>
            <a:endParaRPr lang="en-US" sz="2800" dirty="0">
              <a:latin typeface="+mj-lt"/>
            </a:endParaRPr>
          </a:p>
          <a:p>
            <a:pPr marL="600075" indent="-430213">
              <a:lnSpc>
                <a:spcPct val="150000"/>
              </a:lnSpc>
              <a:buFont typeface="Arial" panose="020B0604020202020204" pitchFamily="34" charset="0"/>
              <a:buChar char="•"/>
            </a:pPr>
            <a:r>
              <a:rPr lang="en-US" sz="2800" dirty="0">
                <a:latin typeface="+mj-lt"/>
              </a:rPr>
              <a:t>Uses </a:t>
            </a:r>
            <a:r>
              <a:rPr lang="en-US" sz="2800" b="1" dirty="0">
                <a:latin typeface="+mj-lt"/>
              </a:rPr>
              <a:t>two keys</a:t>
            </a:r>
            <a:r>
              <a:rPr lang="en-US" sz="2800" dirty="0">
                <a:latin typeface="+mj-lt"/>
              </a:rPr>
              <a:t>: </a:t>
            </a:r>
            <a:r>
              <a:rPr lang="en-US" sz="2800" b="1" dirty="0">
                <a:latin typeface="+mj-lt"/>
              </a:rPr>
              <a:t>Public Key (for encryption)</a:t>
            </a:r>
            <a:r>
              <a:rPr lang="en-US" sz="2800" dirty="0">
                <a:latin typeface="+mj-lt"/>
              </a:rPr>
              <a:t> and </a:t>
            </a:r>
            <a:r>
              <a:rPr lang="en-US" sz="2800" b="1" dirty="0">
                <a:latin typeface="+mj-lt"/>
              </a:rPr>
              <a:t>Private Key (for decryption)</a:t>
            </a:r>
            <a:r>
              <a:rPr lang="en-US" sz="2800" dirty="0">
                <a:latin typeface="+mj-lt"/>
              </a:rPr>
              <a:t>.</a:t>
            </a:r>
          </a:p>
          <a:p>
            <a:pPr marL="600075" indent="-430213">
              <a:lnSpc>
                <a:spcPct val="150000"/>
              </a:lnSpc>
              <a:buFont typeface="Arial" panose="020B0604020202020204" pitchFamily="34" charset="0"/>
              <a:buChar char="•"/>
            </a:pPr>
            <a:r>
              <a:rPr lang="en-US" sz="2800" dirty="0">
                <a:latin typeface="+mj-lt"/>
              </a:rPr>
              <a:t>Messages encrypted with a </a:t>
            </a:r>
            <a:r>
              <a:rPr lang="en-US" sz="2800" b="1" dirty="0">
                <a:latin typeface="+mj-lt"/>
              </a:rPr>
              <a:t>public key</a:t>
            </a:r>
            <a:r>
              <a:rPr lang="en-US" sz="2800" dirty="0">
                <a:latin typeface="+mj-lt"/>
              </a:rPr>
              <a:t> can only be decrypted with the </a:t>
            </a:r>
            <a:r>
              <a:rPr lang="en-US" sz="2800" b="1" dirty="0">
                <a:latin typeface="+mj-lt"/>
              </a:rPr>
              <a:t>corresponding private key</a:t>
            </a:r>
            <a:r>
              <a:rPr lang="en-US" sz="2800" dirty="0">
                <a:latin typeface="+mj-lt"/>
              </a:rPr>
              <a:t>.</a:t>
            </a:r>
          </a:p>
          <a:p>
            <a:pPr marL="600075" indent="-430213">
              <a:lnSpc>
                <a:spcPct val="150000"/>
              </a:lnSpc>
              <a:buFont typeface="Arial" panose="020B0604020202020204" pitchFamily="34" charset="0"/>
              <a:buChar char="•"/>
            </a:pPr>
            <a:r>
              <a:rPr lang="en-US" sz="2800" dirty="0">
                <a:latin typeface="+mj-lt"/>
              </a:rPr>
              <a:t>Ensures </a:t>
            </a:r>
            <a:r>
              <a:rPr lang="en-US" sz="2800" b="1" dirty="0">
                <a:latin typeface="+mj-lt"/>
              </a:rPr>
              <a:t>secure communication</a:t>
            </a:r>
            <a:r>
              <a:rPr lang="en-US" sz="2800" dirty="0">
                <a:latin typeface="+mj-lt"/>
              </a:rPr>
              <a:t> without needing a shared secret key.</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C147-481D-53C2-039E-D7FA25F3167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DC4A1C-2DB9-A86B-3911-A2F391DAC914}"/>
              </a:ext>
            </a:extLst>
          </p:cNvPr>
          <p:cNvSpPr txBox="1">
            <a:spLocks noGrp="1"/>
          </p:cNvSpPr>
          <p:nvPr>
            <p:ph type="title"/>
          </p:nvPr>
        </p:nvSpPr>
        <p:spPr>
          <a:xfrm>
            <a:off x="0" y="0"/>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spc="-10" dirty="0"/>
              <a:t>Public-Key Encryption (Asymmetric Encryption)</a:t>
            </a:r>
            <a:endParaRPr lang="en-US" sz="2900" dirty="0"/>
          </a:p>
        </p:txBody>
      </p:sp>
      <p:sp>
        <p:nvSpPr>
          <p:cNvPr id="7" name="object 7">
            <a:extLst>
              <a:ext uri="{FF2B5EF4-FFF2-40B4-BE49-F238E27FC236}">
                <a16:creationId xmlns:a16="http://schemas.microsoft.com/office/drawing/2014/main" id="{B73163AC-FEA1-8DA9-84B4-4DA1E53858A2}"/>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68</a:t>
            </a:fld>
            <a:r>
              <a:rPr spc="204" dirty="0"/>
              <a:t> </a:t>
            </a:r>
            <a:r>
              <a:rPr spc="-50" dirty="0"/>
              <a:t>|</a:t>
            </a:r>
          </a:p>
        </p:txBody>
      </p:sp>
      <p:sp>
        <p:nvSpPr>
          <p:cNvPr id="9" name="TextBox 8">
            <a:extLst>
              <a:ext uri="{FF2B5EF4-FFF2-40B4-BE49-F238E27FC236}">
                <a16:creationId xmlns:a16="http://schemas.microsoft.com/office/drawing/2014/main" id="{2FAD7AC1-B786-5FD9-8441-92C4FD51BA15}"/>
              </a:ext>
            </a:extLst>
          </p:cNvPr>
          <p:cNvSpPr txBox="1"/>
          <p:nvPr/>
        </p:nvSpPr>
        <p:spPr>
          <a:xfrm>
            <a:off x="79248" y="666750"/>
            <a:ext cx="9064751" cy="3903504"/>
          </a:xfrm>
          <a:prstGeom prst="rect">
            <a:avLst/>
          </a:prstGeom>
          <a:noFill/>
        </p:spPr>
        <p:txBody>
          <a:bodyPr wrap="square">
            <a:spAutoFit/>
          </a:bodyPr>
          <a:lstStyle/>
          <a:p>
            <a:pPr>
              <a:lnSpc>
                <a:spcPct val="150000"/>
              </a:lnSpc>
              <a:buNone/>
            </a:pPr>
            <a:r>
              <a:rPr lang="en-US" sz="2800" b="1" dirty="0">
                <a:latin typeface="+mj-lt"/>
              </a:rPr>
              <a:t>How It Works:</a:t>
            </a:r>
          </a:p>
          <a:p>
            <a:pPr marL="762000" indent="-514350">
              <a:lnSpc>
                <a:spcPct val="150000"/>
              </a:lnSpc>
              <a:buFont typeface="+mj-lt"/>
              <a:buAutoNum type="arabicPeriod"/>
            </a:pPr>
            <a:r>
              <a:rPr lang="en-US" sz="2800" b="1" dirty="0">
                <a:latin typeface="+mj-lt"/>
              </a:rPr>
              <a:t>Sender encrypts a message</a:t>
            </a:r>
            <a:r>
              <a:rPr lang="en-US" sz="2800" dirty="0">
                <a:latin typeface="+mj-lt"/>
              </a:rPr>
              <a:t> using the </a:t>
            </a:r>
            <a:r>
              <a:rPr lang="en-US" sz="2800" b="1" dirty="0">
                <a:latin typeface="+mj-lt"/>
              </a:rPr>
              <a:t>receiver's public key</a:t>
            </a:r>
            <a:r>
              <a:rPr lang="en-US" sz="2800" dirty="0">
                <a:latin typeface="+mj-lt"/>
              </a:rPr>
              <a:t>.</a:t>
            </a:r>
          </a:p>
          <a:p>
            <a:pPr marL="762000" indent="-514350">
              <a:lnSpc>
                <a:spcPct val="150000"/>
              </a:lnSpc>
              <a:buFont typeface="+mj-lt"/>
              <a:buAutoNum type="arabicPeriod"/>
            </a:pPr>
            <a:r>
              <a:rPr lang="en-US" sz="2800" b="1" dirty="0">
                <a:latin typeface="+mj-lt"/>
              </a:rPr>
              <a:t>Only the receiver can decrypt</a:t>
            </a:r>
            <a:r>
              <a:rPr lang="en-US" sz="2800" dirty="0">
                <a:latin typeface="+mj-lt"/>
              </a:rPr>
              <a:t> it using their </a:t>
            </a:r>
            <a:r>
              <a:rPr lang="en-US" sz="2800" b="1" dirty="0">
                <a:latin typeface="+mj-lt"/>
              </a:rPr>
              <a:t>private key</a:t>
            </a:r>
            <a:r>
              <a:rPr lang="en-US" sz="2800" dirty="0">
                <a:latin typeface="+mj-lt"/>
              </a:rPr>
              <a:t>.</a:t>
            </a:r>
          </a:p>
          <a:p>
            <a:pPr marL="762000" indent="-514350">
              <a:lnSpc>
                <a:spcPct val="150000"/>
              </a:lnSpc>
              <a:buFont typeface="+mj-lt"/>
              <a:buAutoNum type="arabicPeriod"/>
            </a:pPr>
            <a:r>
              <a:rPr lang="en-US" sz="2800" dirty="0">
                <a:latin typeface="+mj-lt"/>
              </a:rPr>
              <a:t>Even if someone intercepts the encrypted message, they </a:t>
            </a:r>
            <a:r>
              <a:rPr lang="en-US" sz="2800" b="1" dirty="0">
                <a:latin typeface="+mj-lt"/>
              </a:rPr>
              <a:t>cannot decrypt it</a:t>
            </a:r>
            <a:r>
              <a:rPr lang="en-US" sz="2800" dirty="0">
                <a:latin typeface="+mj-lt"/>
              </a:rPr>
              <a:t> without the private key.</a:t>
            </a:r>
          </a:p>
        </p:txBody>
      </p:sp>
    </p:spTree>
    <p:extLst>
      <p:ext uri="{BB962C8B-B14F-4D97-AF65-F5344CB8AC3E}">
        <p14:creationId xmlns:p14="http://schemas.microsoft.com/office/powerpoint/2010/main" val="4632245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1B37-C6DC-CB4B-CB2D-B14D973FF90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DC674B2-B737-F87A-F6F6-329902F99409}"/>
              </a:ext>
            </a:extLst>
          </p:cNvPr>
          <p:cNvSpPr txBox="1">
            <a:spLocks noGrp="1"/>
          </p:cNvSpPr>
          <p:nvPr>
            <p:ph type="title"/>
          </p:nvPr>
        </p:nvSpPr>
        <p:spPr>
          <a:xfrm>
            <a:off x="0" y="0"/>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spc="-10" dirty="0"/>
              <a:t>Public-Key Encryption (Asymmetric Encryption)</a:t>
            </a:r>
            <a:endParaRPr lang="en-US" sz="2900" dirty="0"/>
          </a:p>
        </p:txBody>
      </p:sp>
      <p:sp>
        <p:nvSpPr>
          <p:cNvPr id="7" name="object 7">
            <a:extLst>
              <a:ext uri="{FF2B5EF4-FFF2-40B4-BE49-F238E27FC236}">
                <a16:creationId xmlns:a16="http://schemas.microsoft.com/office/drawing/2014/main" id="{EB189E42-6C26-C58A-E310-BD4E52CB5D58}"/>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69</a:t>
            </a:fld>
            <a:r>
              <a:rPr spc="204" dirty="0"/>
              <a:t> </a:t>
            </a:r>
            <a:r>
              <a:rPr spc="-50" dirty="0"/>
              <a:t>|</a:t>
            </a:r>
          </a:p>
        </p:txBody>
      </p:sp>
      <p:sp>
        <p:nvSpPr>
          <p:cNvPr id="9" name="TextBox 8">
            <a:extLst>
              <a:ext uri="{FF2B5EF4-FFF2-40B4-BE49-F238E27FC236}">
                <a16:creationId xmlns:a16="http://schemas.microsoft.com/office/drawing/2014/main" id="{DDBDD3B9-0091-1611-0B59-D3FF2E9E556E}"/>
              </a:ext>
            </a:extLst>
          </p:cNvPr>
          <p:cNvSpPr txBox="1"/>
          <p:nvPr/>
        </p:nvSpPr>
        <p:spPr>
          <a:xfrm>
            <a:off x="79248" y="666750"/>
            <a:ext cx="9064751" cy="3903504"/>
          </a:xfrm>
          <a:prstGeom prst="rect">
            <a:avLst/>
          </a:prstGeom>
          <a:noFill/>
        </p:spPr>
        <p:txBody>
          <a:bodyPr wrap="square">
            <a:spAutoFit/>
          </a:bodyPr>
          <a:lstStyle/>
          <a:p>
            <a:pPr>
              <a:lnSpc>
                <a:spcPct val="150000"/>
              </a:lnSpc>
              <a:buNone/>
            </a:pPr>
            <a:r>
              <a:rPr lang="en-US" sz="2800" b="1" dirty="0">
                <a:latin typeface="+mj-lt"/>
              </a:rPr>
              <a:t>Real-world Examples in Australia:</a:t>
            </a:r>
            <a:endParaRPr lang="en-US" sz="2800" dirty="0">
              <a:latin typeface="+mj-lt"/>
            </a:endParaRPr>
          </a:p>
          <a:p>
            <a:pPr marL="698500" indent="-457200">
              <a:lnSpc>
                <a:spcPct val="150000"/>
              </a:lnSpc>
              <a:buFont typeface="Arial" panose="020B0604020202020204" pitchFamily="34" charset="0"/>
              <a:buChar char="•"/>
            </a:pPr>
            <a:r>
              <a:rPr lang="en-US" sz="2800" b="1" dirty="0">
                <a:latin typeface="+mj-lt"/>
              </a:rPr>
              <a:t>Online Banking (Commonwealth Bank, ANZ, NAB, Westpac)</a:t>
            </a:r>
            <a:r>
              <a:rPr lang="en-US" sz="2800" dirty="0">
                <a:latin typeface="+mj-lt"/>
              </a:rPr>
              <a:t> uses RSA for </a:t>
            </a:r>
            <a:r>
              <a:rPr lang="en-US" sz="2800" b="1" dirty="0">
                <a:latin typeface="+mj-lt"/>
              </a:rPr>
              <a:t>secure transactions</a:t>
            </a:r>
            <a:r>
              <a:rPr lang="en-US" sz="2800" dirty="0">
                <a:latin typeface="+mj-lt"/>
              </a:rPr>
              <a:t>.</a:t>
            </a:r>
          </a:p>
          <a:p>
            <a:pPr marL="698500" indent="-457200">
              <a:lnSpc>
                <a:spcPct val="150000"/>
              </a:lnSpc>
              <a:buFont typeface="Arial" panose="020B0604020202020204" pitchFamily="34" charset="0"/>
              <a:buChar char="•"/>
            </a:pPr>
            <a:r>
              <a:rPr lang="en-US" sz="2800" b="1" dirty="0">
                <a:latin typeface="+mj-lt"/>
              </a:rPr>
              <a:t>MyGov</a:t>
            </a:r>
            <a:r>
              <a:rPr lang="en-US" sz="2800" dirty="0">
                <a:latin typeface="+mj-lt"/>
              </a:rPr>
              <a:t> uses </a:t>
            </a:r>
            <a:r>
              <a:rPr lang="en-US" sz="2800" b="1" dirty="0">
                <a:latin typeface="+mj-lt"/>
              </a:rPr>
              <a:t>digital signatures</a:t>
            </a:r>
            <a:r>
              <a:rPr lang="en-US" sz="2800" dirty="0">
                <a:latin typeface="+mj-lt"/>
              </a:rPr>
              <a:t> for identity verification.</a:t>
            </a:r>
          </a:p>
          <a:p>
            <a:pPr marL="698500" indent="-457200">
              <a:lnSpc>
                <a:spcPct val="150000"/>
              </a:lnSpc>
              <a:buFont typeface="Arial" panose="020B0604020202020204" pitchFamily="34" charset="0"/>
              <a:buChar char="•"/>
            </a:pPr>
            <a:r>
              <a:rPr lang="en-US" sz="2800" b="1" dirty="0">
                <a:latin typeface="+mj-lt"/>
              </a:rPr>
              <a:t>Australian Taxation Office (ATO)</a:t>
            </a:r>
            <a:r>
              <a:rPr lang="en-US" sz="2800" dirty="0">
                <a:latin typeface="+mj-lt"/>
              </a:rPr>
              <a:t> uses </a:t>
            </a:r>
            <a:r>
              <a:rPr lang="en-US" sz="2800" b="1" dirty="0">
                <a:latin typeface="+mj-lt"/>
              </a:rPr>
              <a:t>asymmetric encryption for secure e-filing</a:t>
            </a:r>
            <a:r>
              <a:rPr lang="en-US" sz="2800" dirty="0">
                <a:latin typeface="+mj-lt"/>
              </a:rPr>
              <a:t>.</a:t>
            </a:r>
          </a:p>
        </p:txBody>
      </p:sp>
    </p:spTree>
    <p:extLst>
      <p:ext uri="{BB962C8B-B14F-4D97-AF65-F5344CB8AC3E}">
        <p14:creationId xmlns:p14="http://schemas.microsoft.com/office/powerpoint/2010/main" val="2896874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80A37-F2C3-DE7F-990F-FE6CBD5FC03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EAA5FAF-00CA-5D24-D96B-52BAE9E2B0BF}"/>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7</a:t>
            </a:fld>
            <a:r>
              <a:rPr spc="215" dirty="0"/>
              <a:t> </a:t>
            </a:r>
            <a:r>
              <a:rPr spc="-50" dirty="0"/>
              <a:t>|</a:t>
            </a:r>
          </a:p>
        </p:txBody>
      </p:sp>
      <p:sp>
        <p:nvSpPr>
          <p:cNvPr id="3" name="object 3">
            <a:extLst>
              <a:ext uri="{FF2B5EF4-FFF2-40B4-BE49-F238E27FC236}">
                <a16:creationId xmlns:a16="http://schemas.microsoft.com/office/drawing/2014/main" id="{BDB06298-CDD9-C7EB-3E3D-C3BF995D3086}"/>
              </a:ext>
            </a:extLst>
          </p:cNvPr>
          <p:cNvSpPr txBox="1"/>
          <p:nvPr/>
        </p:nvSpPr>
        <p:spPr>
          <a:xfrm>
            <a:off x="613968" y="1161669"/>
            <a:ext cx="7914640" cy="3177665"/>
          </a:xfrm>
          <a:prstGeom prst="rect">
            <a:avLst/>
          </a:prstGeom>
        </p:spPr>
        <p:txBody>
          <a:bodyPr vert="horz" wrap="square" lIns="0" tIns="12700" rIns="0" bIns="0" rtlCol="0">
            <a:spAutoFit/>
          </a:bodyPr>
          <a:lstStyle/>
          <a:p>
            <a:pPr>
              <a:lnSpc>
                <a:spcPct val="150000"/>
              </a:lnSpc>
            </a:pPr>
            <a:r>
              <a:rPr lang="en-US" sz="2800" b="1" dirty="0">
                <a:latin typeface="+mj-lt"/>
              </a:rPr>
              <a:t>Common Names for Symmetric Encryption:</a:t>
            </a:r>
          </a:p>
          <a:p>
            <a:pPr>
              <a:lnSpc>
                <a:spcPct val="150000"/>
              </a:lnSpc>
            </a:pPr>
            <a:r>
              <a:rPr lang="en-US" sz="2800" dirty="0">
                <a:latin typeface="+mj-lt"/>
              </a:rPr>
              <a:t>Conventional cipher</a:t>
            </a:r>
          </a:p>
          <a:p>
            <a:pPr>
              <a:lnSpc>
                <a:spcPct val="150000"/>
              </a:lnSpc>
            </a:pPr>
            <a:r>
              <a:rPr lang="en-US" sz="2800" dirty="0">
                <a:latin typeface="+mj-lt"/>
              </a:rPr>
              <a:t>Private key cipher</a:t>
            </a:r>
          </a:p>
          <a:p>
            <a:pPr>
              <a:lnSpc>
                <a:spcPct val="150000"/>
              </a:lnSpc>
            </a:pPr>
            <a:r>
              <a:rPr lang="en-US" sz="2800" dirty="0">
                <a:latin typeface="+mj-lt"/>
              </a:rPr>
              <a:t>Secret key cipher</a:t>
            </a:r>
          </a:p>
          <a:p>
            <a:pPr>
              <a:lnSpc>
                <a:spcPct val="150000"/>
              </a:lnSpc>
            </a:pPr>
            <a:r>
              <a:rPr lang="en-US" sz="2800" dirty="0">
                <a:latin typeface="+mj-lt"/>
              </a:rPr>
              <a:t>Single key cipher</a:t>
            </a:r>
          </a:p>
        </p:txBody>
      </p:sp>
      <p:sp>
        <p:nvSpPr>
          <p:cNvPr id="7" name="object 2">
            <a:extLst>
              <a:ext uri="{FF2B5EF4-FFF2-40B4-BE49-F238E27FC236}">
                <a16:creationId xmlns:a16="http://schemas.microsoft.com/office/drawing/2014/main" id="{4797FA58-8E16-62E5-412D-7AE864FC2B62}"/>
              </a:ext>
            </a:extLst>
          </p:cNvPr>
          <p:cNvSpPr txBox="1">
            <a:spLocks noGrp="1"/>
          </p:cNvSpPr>
          <p:nvPr>
            <p:ph type="title"/>
          </p:nvPr>
        </p:nvSpPr>
        <p:spPr>
          <a:xfrm>
            <a:off x="13447" y="-171450"/>
            <a:ext cx="8287308" cy="665784"/>
          </a:xfrm>
          <a:prstGeom prst="rect">
            <a:avLst/>
          </a:prstGeom>
        </p:spPr>
        <p:txBody>
          <a:bodyPr vert="horz" wrap="square" lIns="0" tIns="97459" rIns="0" bIns="0" rtlCol="0">
            <a:spAutoFit/>
          </a:bodyPr>
          <a:lstStyle/>
          <a:p>
            <a:pPr marL="12700">
              <a:lnSpc>
                <a:spcPct val="100000"/>
              </a:lnSpc>
              <a:spcBef>
                <a:spcPts val="105"/>
              </a:spcBef>
            </a:pPr>
            <a:r>
              <a:rPr sz="2900" dirty="0"/>
              <a:t>Symmetric</a:t>
            </a:r>
            <a:r>
              <a:rPr sz="2900" spc="-150" dirty="0"/>
              <a:t> </a:t>
            </a:r>
            <a:r>
              <a:rPr sz="2900" spc="-10" dirty="0"/>
              <a:t>Encryption</a:t>
            </a:r>
            <a:endParaRPr sz="2900" dirty="0"/>
          </a:p>
        </p:txBody>
      </p:sp>
    </p:spTree>
    <p:extLst>
      <p:ext uri="{BB962C8B-B14F-4D97-AF65-F5344CB8AC3E}">
        <p14:creationId xmlns:p14="http://schemas.microsoft.com/office/powerpoint/2010/main" val="2779940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5F5DD-E047-A8B5-110B-83B716D6BF3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B7EBBCF-84BC-E4C3-0DF3-FFEFD77127BD}"/>
              </a:ext>
            </a:extLst>
          </p:cNvPr>
          <p:cNvSpPr txBox="1">
            <a:spLocks noGrp="1"/>
          </p:cNvSpPr>
          <p:nvPr>
            <p:ph type="title"/>
          </p:nvPr>
        </p:nvSpPr>
        <p:spPr>
          <a:xfrm>
            <a:off x="0" y="0"/>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spc="-10" dirty="0"/>
              <a:t>Public-Key Encryption (Asymmetric Encryption)</a:t>
            </a:r>
            <a:endParaRPr lang="en-US" sz="2900" dirty="0"/>
          </a:p>
        </p:txBody>
      </p:sp>
      <p:sp>
        <p:nvSpPr>
          <p:cNvPr id="7" name="object 7">
            <a:extLst>
              <a:ext uri="{FF2B5EF4-FFF2-40B4-BE49-F238E27FC236}">
                <a16:creationId xmlns:a16="http://schemas.microsoft.com/office/drawing/2014/main" id="{507E99A6-65F0-80D5-8C2B-77B32777B54C}"/>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70</a:t>
            </a:fld>
            <a:r>
              <a:rPr spc="204" dirty="0"/>
              <a:t> </a:t>
            </a:r>
            <a:r>
              <a:rPr spc="-50" dirty="0"/>
              <a:t>|</a:t>
            </a:r>
          </a:p>
        </p:txBody>
      </p:sp>
      <p:graphicFrame>
        <p:nvGraphicFramePr>
          <p:cNvPr id="3" name="Table 2">
            <a:extLst>
              <a:ext uri="{FF2B5EF4-FFF2-40B4-BE49-F238E27FC236}">
                <a16:creationId xmlns:a16="http://schemas.microsoft.com/office/drawing/2014/main" id="{B9368BF9-B862-BE91-E65C-4C982A930F11}"/>
              </a:ext>
            </a:extLst>
          </p:cNvPr>
          <p:cNvGraphicFramePr>
            <a:graphicFrameLocks noGrp="1"/>
          </p:cNvGraphicFramePr>
          <p:nvPr>
            <p:extLst>
              <p:ext uri="{D42A27DB-BD31-4B8C-83A1-F6EECF244321}">
                <p14:modId xmlns:p14="http://schemas.microsoft.com/office/powerpoint/2010/main" val="3541553487"/>
              </p:ext>
            </p:extLst>
          </p:nvPr>
        </p:nvGraphicFramePr>
        <p:xfrm>
          <a:off x="8964" y="1227911"/>
          <a:ext cx="9135036" cy="3072468"/>
        </p:xfrm>
        <a:graphic>
          <a:graphicData uri="http://schemas.openxmlformats.org/drawingml/2006/table">
            <a:tbl>
              <a:tblPr>
                <a:tableStyleId>{ED083AE6-46FA-4A59-8FB0-9F97EB10719F}</a:tableStyleId>
              </a:tblPr>
              <a:tblGrid>
                <a:gridCol w="3045012">
                  <a:extLst>
                    <a:ext uri="{9D8B030D-6E8A-4147-A177-3AD203B41FA5}">
                      <a16:colId xmlns:a16="http://schemas.microsoft.com/office/drawing/2014/main" val="2317993079"/>
                    </a:ext>
                  </a:extLst>
                </a:gridCol>
                <a:gridCol w="3045012">
                  <a:extLst>
                    <a:ext uri="{9D8B030D-6E8A-4147-A177-3AD203B41FA5}">
                      <a16:colId xmlns:a16="http://schemas.microsoft.com/office/drawing/2014/main" val="4226509081"/>
                    </a:ext>
                  </a:extLst>
                </a:gridCol>
                <a:gridCol w="3045012">
                  <a:extLst>
                    <a:ext uri="{9D8B030D-6E8A-4147-A177-3AD203B41FA5}">
                      <a16:colId xmlns:a16="http://schemas.microsoft.com/office/drawing/2014/main" val="3862455001"/>
                    </a:ext>
                  </a:extLst>
                </a:gridCol>
              </a:tblGrid>
              <a:tr h="0">
                <a:tc>
                  <a:txBody>
                    <a:bodyPr/>
                    <a:lstStyle/>
                    <a:p>
                      <a:r>
                        <a:rPr lang="en-US" sz="2800" dirty="0"/>
                        <a:t>Feature</a:t>
                      </a:r>
                    </a:p>
                  </a:txBody>
                  <a:tcPr marL="28476" marR="28476" marT="14238" marB="14238" anchor="ctr">
                    <a:solidFill>
                      <a:schemeClr val="accent4">
                        <a:lumMod val="20000"/>
                        <a:lumOff val="80000"/>
                      </a:schemeClr>
                    </a:solidFill>
                  </a:tcPr>
                </a:tc>
                <a:tc>
                  <a:txBody>
                    <a:bodyPr/>
                    <a:lstStyle/>
                    <a:p>
                      <a:r>
                        <a:rPr lang="en-US" sz="2800" dirty="0"/>
                        <a:t>Symmetric Encryption</a:t>
                      </a:r>
                    </a:p>
                  </a:txBody>
                  <a:tcPr marL="28476" marR="28476" marT="14238" marB="14238" anchor="ctr">
                    <a:solidFill>
                      <a:schemeClr val="accent4">
                        <a:lumMod val="20000"/>
                        <a:lumOff val="80000"/>
                      </a:schemeClr>
                    </a:solidFill>
                  </a:tcPr>
                </a:tc>
                <a:tc>
                  <a:txBody>
                    <a:bodyPr/>
                    <a:lstStyle/>
                    <a:p>
                      <a:r>
                        <a:rPr lang="en-US" sz="2800" dirty="0"/>
                        <a:t>Asymmetric Encryption</a:t>
                      </a:r>
                    </a:p>
                  </a:txBody>
                  <a:tcPr marL="28476" marR="28476" marT="14238" marB="14238" anchor="ctr">
                    <a:solidFill>
                      <a:schemeClr val="accent4">
                        <a:lumMod val="20000"/>
                        <a:lumOff val="80000"/>
                      </a:schemeClr>
                    </a:solidFill>
                  </a:tcPr>
                </a:tc>
                <a:extLst>
                  <a:ext uri="{0D108BD9-81ED-4DB2-BD59-A6C34878D82A}">
                    <a16:rowId xmlns:a16="http://schemas.microsoft.com/office/drawing/2014/main" val="3141762382"/>
                  </a:ext>
                </a:extLst>
              </a:tr>
              <a:tr h="0">
                <a:tc>
                  <a:txBody>
                    <a:bodyPr/>
                    <a:lstStyle/>
                    <a:p>
                      <a:r>
                        <a:rPr lang="en-US" sz="2800" b="1" dirty="0"/>
                        <a:t>Keys Used</a:t>
                      </a:r>
                      <a:endParaRPr lang="en-US" sz="2800" dirty="0"/>
                    </a:p>
                  </a:txBody>
                  <a:tcPr marL="28476" marR="28476" marT="14238" marB="14238" anchor="ctr"/>
                </a:tc>
                <a:tc>
                  <a:txBody>
                    <a:bodyPr/>
                    <a:lstStyle/>
                    <a:p>
                      <a:r>
                        <a:rPr lang="en-US" sz="2800"/>
                        <a:t>Single shared key</a:t>
                      </a:r>
                    </a:p>
                  </a:txBody>
                  <a:tcPr marL="28476" marR="28476" marT="14238" marB="14238" anchor="ctr"/>
                </a:tc>
                <a:tc>
                  <a:txBody>
                    <a:bodyPr/>
                    <a:lstStyle/>
                    <a:p>
                      <a:r>
                        <a:rPr lang="en-US" sz="2800"/>
                        <a:t>Public &amp; Private keys</a:t>
                      </a:r>
                    </a:p>
                  </a:txBody>
                  <a:tcPr marL="28476" marR="28476" marT="14238" marB="14238" anchor="ctr"/>
                </a:tc>
                <a:extLst>
                  <a:ext uri="{0D108BD9-81ED-4DB2-BD59-A6C34878D82A}">
                    <a16:rowId xmlns:a16="http://schemas.microsoft.com/office/drawing/2014/main" val="97833739"/>
                  </a:ext>
                </a:extLst>
              </a:tr>
              <a:tr h="284758">
                <a:tc>
                  <a:txBody>
                    <a:bodyPr/>
                    <a:lstStyle/>
                    <a:p>
                      <a:r>
                        <a:rPr lang="en-US" sz="2800" b="1" dirty="0"/>
                        <a:t>Speed</a:t>
                      </a:r>
                      <a:endParaRPr lang="en-US" sz="2800" dirty="0"/>
                    </a:p>
                  </a:txBody>
                  <a:tcPr marL="28476" marR="28476" marT="14238" marB="14238" anchor="ctr"/>
                </a:tc>
                <a:tc>
                  <a:txBody>
                    <a:bodyPr/>
                    <a:lstStyle/>
                    <a:p>
                      <a:r>
                        <a:rPr lang="en-US" sz="2800" b="1" dirty="0"/>
                        <a:t>Faster</a:t>
                      </a:r>
                      <a:endParaRPr lang="en-US" sz="2800" dirty="0"/>
                    </a:p>
                  </a:txBody>
                  <a:tcPr marL="28476" marR="28476" marT="14238" marB="14238" anchor="ctr"/>
                </a:tc>
                <a:tc>
                  <a:txBody>
                    <a:bodyPr/>
                    <a:lstStyle/>
                    <a:p>
                      <a:r>
                        <a:rPr lang="en-US" sz="2800" b="1" dirty="0"/>
                        <a:t>Slower (computationally expensive)</a:t>
                      </a:r>
                      <a:endParaRPr lang="en-US" sz="2800" dirty="0"/>
                    </a:p>
                  </a:txBody>
                  <a:tcPr marL="28476" marR="28476" marT="14238" marB="14238" anchor="ctr"/>
                </a:tc>
                <a:extLst>
                  <a:ext uri="{0D108BD9-81ED-4DB2-BD59-A6C34878D82A}">
                    <a16:rowId xmlns:a16="http://schemas.microsoft.com/office/drawing/2014/main" val="2127359013"/>
                  </a:ext>
                </a:extLst>
              </a:tr>
            </a:tbl>
          </a:graphicData>
        </a:graphic>
      </p:graphicFrame>
      <p:sp>
        <p:nvSpPr>
          <p:cNvPr id="4" name="Rectangle 1">
            <a:extLst>
              <a:ext uri="{FF2B5EF4-FFF2-40B4-BE49-F238E27FC236}">
                <a16:creationId xmlns:a16="http://schemas.microsoft.com/office/drawing/2014/main" id="{FADF2A42-5A5F-6291-9E3E-1FAC129599FF}"/>
              </a:ext>
            </a:extLst>
          </p:cNvPr>
          <p:cNvSpPr>
            <a:spLocks noChangeArrowheads="1"/>
          </p:cNvSpPr>
          <p:nvPr/>
        </p:nvSpPr>
        <p:spPr bwMode="auto">
          <a:xfrm>
            <a:off x="8965" y="624689"/>
            <a:ext cx="86982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Comparison Table: Symmetric vs. Asymmetric Encryption</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655331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E1350-91CC-76E6-E365-87C60683CDE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5C5AC11-4FCD-F9A1-A0CA-A474EC726E3D}"/>
              </a:ext>
            </a:extLst>
          </p:cNvPr>
          <p:cNvSpPr txBox="1">
            <a:spLocks noGrp="1"/>
          </p:cNvSpPr>
          <p:nvPr>
            <p:ph type="title"/>
          </p:nvPr>
        </p:nvSpPr>
        <p:spPr>
          <a:xfrm>
            <a:off x="0" y="0"/>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spc="-10" dirty="0"/>
              <a:t>Public-Key Encryption (Asymmetric Encryption)</a:t>
            </a:r>
            <a:endParaRPr lang="en-US" sz="2900" dirty="0"/>
          </a:p>
        </p:txBody>
      </p:sp>
      <p:sp>
        <p:nvSpPr>
          <p:cNvPr id="7" name="object 7">
            <a:extLst>
              <a:ext uri="{FF2B5EF4-FFF2-40B4-BE49-F238E27FC236}">
                <a16:creationId xmlns:a16="http://schemas.microsoft.com/office/drawing/2014/main" id="{8BDC4EFE-092A-DA1B-64E3-8644E5113AF1}"/>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71</a:t>
            </a:fld>
            <a:r>
              <a:rPr spc="204" dirty="0"/>
              <a:t> </a:t>
            </a:r>
            <a:r>
              <a:rPr spc="-50" dirty="0"/>
              <a:t>|</a:t>
            </a:r>
          </a:p>
        </p:txBody>
      </p:sp>
      <p:graphicFrame>
        <p:nvGraphicFramePr>
          <p:cNvPr id="3" name="Table 2">
            <a:extLst>
              <a:ext uri="{FF2B5EF4-FFF2-40B4-BE49-F238E27FC236}">
                <a16:creationId xmlns:a16="http://schemas.microsoft.com/office/drawing/2014/main" id="{8922389C-E317-BD8B-3A24-0D830074F1F5}"/>
              </a:ext>
            </a:extLst>
          </p:cNvPr>
          <p:cNvGraphicFramePr>
            <a:graphicFrameLocks noGrp="1"/>
          </p:cNvGraphicFramePr>
          <p:nvPr>
            <p:extLst>
              <p:ext uri="{D42A27DB-BD31-4B8C-83A1-F6EECF244321}">
                <p14:modId xmlns:p14="http://schemas.microsoft.com/office/powerpoint/2010/main" val="51483407"/>
              </p:ext>
            </p:extLst>
          </p:nvPr>
        </p:nvGraphicFramePr>
        <p:xfrm>
          <a:off x="8964" y="1227911"/>
          <a:ext cx="9135036" cy="3072468"/>
        </p:xfrm>
        <a:graphic>
          <a:graphicData uri="http://schemas.openxmlformats.org/drawingml/2006/table">
            <a:tbl>
              <a:tblPr>
                <a:tableStyleId>{ED083AE6-46FA-4A59-8FB0-9F97EB10719F}</a:tableStyleId>
              </a:tblPr>
              <a:tblGrid>
                <a:gridCol w="3045012">
                  <a:extLst>
                    <a:ext uri="{9D8B030D-6E8A-4147-A177-3AD203B41FA5}">
                      <a16:colId xmlns:a16="http://schemas.microsoft.com/office/drawing/2014/main" val="2317993079"/>
                    </a:ext>
                  </a:extLst>
                </a:gridCol>
                <a:gridCol w="3045012">
                  <a:extLst>
                    <a:ext uri="{9D8B030D-6E8A-4147-A177-3AD203B41FA5}">
                      <a16:colId xmlns:a16="http://schemas.microsoft.com/office/drawing/2014/main" val="4226509081"/>
                    </a:ext>
                  </a:extLst>
                </a:gridCol>
                <a:gridCol w="3045012">
                  <a:extLst>
                    <a:ext uri="{9D8B030D-6E8A-4147-A177-3AD203B41FA5}">
                      <a16:colId xmlns:a16="http://schemas.microsoft.com/office/drawing/2014/main" val="3862455001"/>
                    </a:ext>
                  </a:extLst>
                </a:gridCol>
              </a:tblGrid>
              <a:tr h="0">
                <a:tc>
                  <a:txBody>
                    <a:bodyPr/>
                    <a:lstStyle/>
                    <a:p>
                      <a:r>
                        <a:rPr lang="en-US" sz="2800" dirty="0"/>
                        <a:t>Feature</a:t>
                      </a:r>
                    </a:p>
                  </a:txBody>
                  <a:tcPr marL="28476" marR="28476" marT="14238" marB="14238" anchor="ctr">
                    <a:solidFill>
                      <a:schemeClr val="accent4">
                        <a:lumMod val="20000"/>
                        <a:lumOff val="80000"/>
                      </a:schemeClr>
                    </a:solidFill>
                  </a:tcPr>
                </a:tc>
                <a:tc>
                  <a:txBody>
                    <a:bodyPr/>
                    <a:lstStyle/>
                    <a:p>
                      <a:r>
                        <a:rPr lang="en-US" sz="2800" dirty="0"/>
                        <a:t>Symmetric Encryption</a:t>
                      </a:r>
                    </a:p>
                  </a:txBody>
                  <a:tcPr marL="28476" marR="28476" marT="14238" marB="14238" anchor="ctr">
                    <a:solidFill>
                      <a:schemeClr val="accent4">
                        <a:lumMod val="20000"/>
                        <a:lumOff val="80000"/>
                      </a:schemeClr>
                    </a:solidFill>
                  </a:tcPr>
                </a:tc>
                <a:tc>
                  <a:txBody>
                    <a:bodyPr/>
                    <a:lstStyle/>
                    <a:p>
                      <a:r>
                        <a:rPr lang="en-US" sz="2800" dirty="0"/>
                        <a:t>Asymmetric Encryption</a:t>
                      </a:r>
                    </a:p>
                  </a:txBody>
                  <a:tcPr marL="28476" marR="28476" marT="14238" marB="14238" anchor="ctr">
                    <a:solidFill>
                      <a:schemeClr val="accent4">
                        <a:lumMod val="20000"/>
                        <a:lumOff val="80000"/>
                      </a:schemeClr>
                    </a:solidFill>
                  </a:tcPr>
                </a:tc>
                <a:extLst>
                  <a:ext uri="{0D108BD9-81ED-4DB2-BD59-A6C34878D82A}">
                    <a16:rowId xmlns:a16="http://schemas.microsoft.com/office/drawing/2014/main" val="3141762382"/>
                  </a:ext>
                </a:extLst>
              </a:tr>
              <a:tr h="0">
                <a:tc>
                  <a:txBody>
                    <a:bodyPr/>
                    <a:lstStyle/>
                    <a:p>
                      <a:r>
                        <a:rPr lang="en-US" sz="2800" b="1" dirty="0"/>
                        <a:t>Security</a:t>
                      </a:r>
                      <a:endParaRPr lang="en-US" sz="2800" dirty="0"/>
                    </a:p>
                  </a:txBody>
                  <a:tcPr marL="28476" marR="28476" marT="14238" marB="14238" anchor="ctr"/>
                </a:tc>
                <a:tc>
                  <a:txBody>
                    <a:bodyPr/>
                    <a:lstStyle/>
                    <a:p>
                      <a:r>
                        <a:rPr lang="en-US" sz="2800" dirty="0"/>
                        <a:t>Risky if key is leaked</a:t>
                      </a:r>
                    </a:p>
                  </a:txBody>
                  <a:tcPr marL="28476" marR="28476" marT="14238" marB="14238" anchor="ctr"/>
                </a:tc>
                <a:tc>
                  <a:txBody>
                    <a:bodyPr/>
                    <a:lstStyle/>
                    <a:p>
                      <a:r>
                        <a:rPr lang="en-US" sz="2800" dirty="0"/>
                        <a:t>More secure (private key stays secret)</a:t>
                      </a:r>
                    </a:p>
                  </a:txBody>
                  <a:tcPr marL="28476" marR="28476" marT="14238" marB="14238" anchor="ctr"/>
                </a:tc>
                <a:extLst>
                  <a:ext uri="{0D108BD9-81ED-4DB2-BD59-A6C34878D82A}">
                    <a16:rowId xmlns:a16="http://schemas.microsoft.com/office/drawing/2014/main" val="97833739"/>
                  </a:ext>
                </a:extLst>
              </a:tr>
              <a:tr h="284758">
                <a:tc>
                  <a:txBody>
                    <a:bodyPr/>
                    <a:lstStyle/>
                    <a:p>
                      <a:r>
                        <a:rPr lang="en-US" sz="2800" b="1"/>
                        <a:t>Example</a:t>
                      </a:r>
                      <a:endParaRPr lang="en-US" sz="2800"/>
                    </a:p>
                  </a:txBody>
                  <a:tcPr marL="28476" marR="28476" marT="14238" marB="14238" anchor="ctr"/>
                </a:tc>
                <a:tc>
                  <a:txBody>
                    <a:bodyPr/>
                    <a:lstStyle/>
                    <a:p>
                      <a:r>
                        <a:rPr lang="en-US" sz="2800"/>
                        <a:t>AES, DES, RC4</a:t>
                      </a:r>
                    </a:p>
                  </a:txBody>
                  <a:tcPr marL="28476" marR="28476" marT="14238" marB="14238" anchor="ctr"/>
                </a:tc>
                <a:tc>
                  <a:txBody>
                    <a:bodyPr/>
                    <a:lstStyle/>
                    <a:p>
                      <a:r>
                        <a:rPr lang="en-US" sz="2800" dirty="0"/>
                        <a:t>RSA, ECC, Diffie-Hellman</a:t>
                      </a:r>
                    </a:p>
                  </a:txBody>
                  <a:tcPr marL="28476" marR="28476" marT="14238" marB="14238" anchor="ctr"/>
                </a:tc>
                <a:extLst>
                  <a:ext uri="{0D108BD9-81ED-4DB2-BD59-A6C34878D82A}">
                    <a16:rowId xmlns:a16="http://schemas.microsoft.com/office/drawing/2014/main" val="2127359013"/>
                  </a:ext>
                </a:extLst>
              </a:tr>
            </a:tbl>
          </a:graphicData>
        </a:graphic>
      </p:graphicFrame>
      <p:sp>
        <p:nvSpPr>
          <p:cNvPr id="4" name="Rectangle 1">
            <a:extLst>
              <a:ext uri="{FF2B5EF4-FFF2-40B4-BE49-F238E27FC236}">
                <a16:creationId xmlns:a16="http://schemas.microsoft.com/office/drawing/2014/main" id="{477080AA-7EC4-62BB-B824-88F76895868A}"/>
              </a:ext>
            </a:extLst>
          </p:cNvPr>
          <p:cNvSpPr>
            <a:spLocks noChangeArrowheads="1"/>
          </p:cNvSpPr>
          <p:nvPr/>
        </p:nvSpPr>
        <p:spPr bwMode="auto">
          <a:xfrm>
            <a:off x="8965" y="624689"/>
            <a:ext cx="86982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Comparison Table: Symmetric vs. Asymmetric Encryption</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3071604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C30E3-83A0-71BD-CA8A-9E41753FFA7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E476337-3ADA-DC70-295E-B8A93D5F819B}"/>
              </a:ext>
            </a:extLst>
          </p:cNvPr>
          <p:cNvSpPr txBox="1">
            <a:spLocks noGrp="1"/>
          </p:cNvSpPr>
          <p:nvPr>
            <p:ph type="title"/>
          </p:nvPr>
        </p:nvSpPr>
        <p:spPr>
          <a:xfrm>
            <a:off x="0" y="0"/>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spc="-10" dirty="0"/>
              <a:t>Public-Key Encryption (Asymmetric Encryption)</a:t>
            </a:r>
            <a:endParaRPr lang="en-US" sz="2900" dirty="0"/>
          </a:p>
        </p:txBody>
      </p:sp>
      <p:sp>
        <p:nvSpPr>
          <p:cNvPr id="7" name="object 7">
            <a:extLst>
              <a:ext uri="{FF2B5EF4-FFF2-40B4-BE49-F238E27FC236}">
                <a16:creationId xmlns:a16="http://schemas.microsoft.com/office/drawing/2014/main" id="{CCFD9530-5620-2056-6586-34B52D2E05A1}"/>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72</a:t>
            </a:fld>
            <a:r>
              <a:rPr spc="204" dirty="0"/>
              <a:t> </a:t>
            </a:r>
            <a:r>
              <a:rPr spc="-50" dirty="0"/>
              <a:t>|</a:t>
            </a:r>
          </a:p>
        </p:txBody>
      </p:sp>
      <p:graphicFrame>
        <p:nvGraphicFramePr>
          <p:cNvPr id="3" name="Table 2">
            <a:extLst>
              <a:ext uri="{FF2B5EF4-FFF2-40B4-BE49-F238E27FC236}">
                <a16:creationId xmlns:a16="http://schemas.microsoft.com/office/drawing/2014/main" id="{1DF1DAE7-2B25-D2F3-70A5-CDC1E97A875D}"/>
              </a:ext>
            </a:extLst>
          </p:cNvPr>
          <p:cNvGraphicFramePr>
            <a:graphicFrameLocks noGrp="1"/>
          </p:cNvGraphicFramePr>
          <p:nvPr>
            <p:extLst>
              <p:ext uri="{D42A27DB-BD31-4B8C-83A1-F6EECF244321}">
                <p14:modId xmlns:p14="http://schemas.microsoft.com/office/powerpoint/2010/main" val="4197162829"/>
              </p:ext>
            </p:extLst>
          </p:nvPr>
        </p:nvGraphicFramePr>
        <p:xfrm>
          <a:off x="8964" y="1227911"/>
          <a:ext cx="9135036" cy="1763832"/>
        </p:xfrm>
        <a:graphic>
          <a:graphicData uri="http://schemas.openxmlformats.org/drawingml/2006/table">
            <a:tbl>
              <a:tblPr>
                <a:tableStyleId>{ED083AE6-46FA-4A59-8FB0-9F97EB10719F}</a:tableStyleId>
              </a:tblPr>
              <a:tblGrid>
                <a:gridCol w="3045012">
                  <a:extLst>
                    <a:ext uri="{9D8B030D-6E8A-4147-A177-3AD203B41FA5}">
                      <a16:colId xmlns:a16="http://schemas.microsoft.com/office/drawing/2014/main" val="2317993079"/>
                    </a:ext>
                  </a:extLst>
                </a:gridCol>
                <a:gridCol w="3045012">
                  <a:extLst>
                    <a:ext uri="{9D8B030D-6E8A-4147-A177-3AD203B41FA5}">
                      <a16:colId xmlns:a16="http://schemas.microsoft.com/office/drawing/2014/main" val="4226509081"/>
                    </a:ext>
                  </a:extLst>
                </a:gridCol>
                <a:gridCol w="3045012">
                  <a:extLst>
                    <a:ext uri="{9D8B030D-6E8A-4147-A177-3AD203B41FA5}">
                      <a16:colId xmlns:a16="http://schemas.microsoft.com/office/drawing/2014/main" val="3862455001"/>
                    </a:ext>
                  </a:extLst>
                </a:gridCol>
              </a:tblGrid>
              <a:tr h="0">
                <a:tc>
                  <a:txBody>
                    <a:bodyPr/>
                    <a:lstStyle/>
                    <a:p>
                      <a:r>
                        <a:rPr lang="en-US" sz="2800" dirty="0"/>
                        <a:t>Feature</a:t>
                      </a:r>
                    </a:p>
                  </a:txBody>
                  <a:tcPr marL="28476" marR="28476" marT="14238" marB="14238" anchor="ctr">
                    <a:solidFill>
                      <a:schemeClr val="accent4">
                        <a:lumMod val="20000"/>
                        <a:lumOff val="80000"/>
                      </a:schemeClr>
                    </a:solidFill>
                  </a:tcPr>
                </a:tc>
                <a:tc>
                  <a:txBody>
                    <a:bodyPr/>
                    <a:lstStyle/>
                    <a:p>
                      <a:r>
                        <a:rPr lang="en-US" sz="2800" dirty="0"/>
                        <a:t>Symmetric Encryption</a:t>
                      </a:r>
                    </a:p>
                  </a:txBody>
                  <a:tcPr marL="28476" marR="28476" marT="14238" marB="14238" anchor="ctr">
                    <a:solidFill>
                      <a:schemeClr val="accent4">
                        <a:lumMod val="20000"/>
                        <a:lumOff val="80000"/>
                      </a:schemeClr>
                    </a:solidFill>
                  </a:tcPr>
                </a:tc>
                <a:tc>
                  <a:txBody>
                    <a:bodyPr/>
                    <a:lstStyle/>
                    <a:p>
                      <a:r>
                        <a:rPr lang="en-US" sz="2800" dirty="0"/>
                        <a:t>Asymmetric Encryption</a:t>
                      </a:r>
                    </a:p>
                  </a:txBody>
                  <a:tcPr marL="28476" marR="28476" marT="14238" marB="14238" anchor="ctr">
                    <a:solidFill>
                      <a:schemeClr val="accent4">
                        <a:lumMod val="20000"/>
                        <a:lumOff val="80000"/>
                      </a:schemeClr>
                    </a:solidFill>
                  </a:tcPr>
                </a:tc>
                <a:extLst>
                  <a:ext uri="{0D108BD9-81ED-4DB2-BD59-A6C34878D82A}">
                    <a16:rowId xmlns:a16="http://schemas.microsoft.com/office/drawing/2014/main" val="3141762382"/>
                  </a:ext>
                </a:extLst>
              </a:tr>
              <a:tr h="0">
                <a:tc>
                  <a:txBody>
                    <a:bodyPr/>
                    <a:lstStyle/>
                    <a:p>
                      <a:r>
                        <a:rPr lang="en-US" sz="2800" b="1" dirty="0"/>
                        <a:t>Use Cases</a:t>
                      </a:r>
                      <a:endParaRPr lang="en-US" sz="2800" dirty="0"/>
                    </a:p>
                  </a:txBody>
                  <a:tcPr marL="28476" marR="28476" marT="14238" marB="14238" anchor="ctr"/>
                </a:tc>
                <a:tc>
                  <a:txBody>
                    <a:bodyPr/>
                    <a:lstStyle/>
                    <a:p>
                      <a:r>
                        <a:rPr lang="en-US" sz="2800" dirty="0"/>
                        <a:t>File encryption, VPNs</a:t>
                      </a:r>
                    </a:p>
                  </a:txBody>
                  <a:tcPr marL="28476" marR="28476" marT="14238" marB="14238" anchor="ctr"/>
                </a:tc>
                <a:tc>
                  <a:txBody>
                    <a:bodyPr/>
                    <a:lstStyle/>
                    <a:p>
                      <a:r>
                        <a:rPr lang="en-US" sz="2800" dirty="0"/>
                        <a:t>Online banking, Digital signatures</a:t>
                      </a:r>
                    </a:p>
                  </a:txBody>
                  <a:tcPr marL="28476" marR="28476" marT="14238" marB="14238" anchor="ctr"/>
                </a:tc>
                <a:extLst>
                  <a:ext uri="{0D108BD9-81ED-4DB2-BD59-A6C34878D82A}">
                    <a16:rowId xmlns:a16="http://schemas.microsoft.com/office/drawing/2014/main" val="97833739"/>
                  </a:ext>
                </a:extLst>
              </a:tr>
            </a:tbl>
          </a:graphicData>
        </a:graphic>
      </p:graphicFrame>
      <p:sp>
        <p:nvSpPr>
          <p:cNvPr id="4" name="Rectangle 1">
            <a:extLst>
              <a:ext uri="{FF2B5EF4-FFF2-40B4-BE49-F238E27FC236}">
                <a16:creationId xmlns:a16="http://schemas.microsoft.com/office/drawing/2014/main" id="{8334047C-31BC-C76F-063B-4F89394273AE}"/>
              </a:ext>
            </a:extLst>
          </p:cNvPr>
          <p:cNvSpPr>
            <a:spLocks noChangeArrowheads="1"/>
          </p:cNvSpPr>
          <p:nvPr/>
        </p:nvSpPr>
        <p:spPr bwMode="auto">
          <a:xfrm>
            <a:off x="8965" y="624689"/>
            <a:ext cx="86982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Comparison Table: Symmetric vs. Asymmetric Encryption</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007909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6EAA-E586-175E-10C3-047362EB475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4789B6B-6E1C-12C3-ACCA-422D1EC89FE1}"/>
              </a:ext>
            </a:extLst>
          </p:cNvPr>
          <p:cNvSpPr txBox="1">
            <a:spLocks noGrp="1"/>
          </p:cNvSpPr>
          <p:nvPr>
            <p:ph type="title"/>
          </p:nvPr>
        </p:nvSpPr>
        <p:spPr>
          <a:xfrm>
            <a:off x="0" y="0"/>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spc="-10" dirty="0"/>
              <a:t>Public-Key Encryption (Asymmetric Encryption)</a:t>
            </a:r>
            <a:endParaRPr lang="en-US" sz="2900" dirty="0"/>
          </a:p>
        </p:txBody>
      </p:sp>
      <p:sp>
        <p:nvSpPr>
          <p:cNvPr id="7" name="object 7">
            <a:extLst>
              <a:ext uri="{FF2B5EF4-FFF2-40B4-BE49-F238E27FC236}">
                <a16:creationId xmlns:a16="http://schemas.microsoft.com/office/drawing/2014/main" id="{983BE3B3-5A92-34F5-DFEB-84A012BF046E}"/>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73</a:t>
            </a:fld>
            <a:r>
              <a:rPr spc="204" dirty="0"/>
              <a:t> </a:t>
            </a:r>
            <a:r>
              <a:rPr spc="-50" dirty="0"/>
              <a:t>|</a:t>
            </a:r>
          </a:p>
        </p:txBody>
      </p:sp>
      <p:sp>
        <p:nvSpPr>
          <p:cNvPr id="4" name="Rectangle 1">
            <a:extLst>
              <a:ext uri="{FF2B5EF4-FFF2-40B4-BE49-F238E27FC236}">
                <a16:creationId xmlns:a16="http://schemas.microsoft.com/office/drawing/2014/main" id="{840FCC3B-1D75-FC58-AE28-B69E131B7210}"/>
              </a:ext>
            </a:extLst>
          </p:cNvPr>
          <p:cNvSpPr>
            <a:spLocks noChangeArrowheads="1"/>
          </p:cNvSpPr>
          <p:nvPr/>
        </p:nvSpPr>
        <p:spPr bwMode="auto">
          <a:xfrm>
            <a:off x="8965" y="696512"/>
            <a:ext cx="9135035"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Research Discussion Questions</a:t>
            </a:r>
          </a:p>
          <a:p>
            <a:pPr>
              <a:lnSpc>
                <a:spcPct val="150000"/>
              </a:lnSpc>
            </a:pPr>
            <a:r>
              <a:rPr lang="en-US" sz="2800" b="1" dirty="0">
                <a:latin typeface="+mj-lt"/>
              </a:rPr>
              <a:t>Why is asymmetric encryption slower than symmetric encryption? Can we optimize it?</a:t>
            </a:r>
            <a:endParaRPr lang="en-US" sz="2800" dirty="0">
              <a:latin typeface="+mj-lt"/>
            </a:endParaRPr>
          </a:p>
          <a:p>
            <a:pPr>
              <a:lnSpc>
                <a:spcPct val="150000"/>
              </a:lnSpc>
            </a:pPr>
            <a:r>
              <a:rPr lang="en-US" sz="2800" dirty="0">
                <a:latin typeface="+mj-lt"/>
              </a:rPr>
              <a:t>It requires complex mathematical computations (e.g., RSA uses large prime factorization). Optimizations like </a:t>
            </a:r>
            <a:r>
              <a:rPr lang="en-US" sz="2800" b="1" dirty="0">
                <a:latin typeface="+mj-lt"/>
              </a:rPr>
              <a:t>Elliptic Curve Cryptography (ECC)</a:t>
            </a:r>
            <a:r>
              <a:rPr lang="en-US" sz="2800" dirty="0">
                <a:latin typeface="+mj-lt"/>
              </a:rPr>
              <a:t> help improve efficiency.</a:t>
            </a:r>
          </a:p>
        </p:txBody>
      </p:sp>
    </p:spTree>
    <p:extLst>
      <p:ext uri="{BB962C8B-B14F-4D97-AF65-F5344CB8AC3E}">
        <p14:creationId xmlns:p14="http://schemas.microsoft.com/office/powerpoint/2010/main" val="308731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7B805-0922-F595-DE8C-A51C8DE276D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6BAE61F-AA3C-C6C1-BB51-B77B3901B445}"/>
              </a:ext>
            </a:extLst>
          </p:cNvPr>
          <p:cNvSpPr txBox="1">
            <a:spLocks noGrp="1"/>
          </p:cNvSpPr>
          <p:nvPr>
            <p:ph type="title"/>
          </p:nvPr>
        </p:nvSpPr>
        <p:spPr>
          <a:xfrm>
            <a:off x="0" y="0"/>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spc="-10" dirty="0"/>
              <a:t>Public-Key Encryption (Asymmetric Encryption)</a:t>
            </a:r>
            <a:endParaRPr lang="en-US" sz="2900" dirty="0"/>
          </a:p>
        </p:txBody>
      </p:sp>
      <p:sp>
        <p:nvSpPr>
          <p:cNvPr id="7" name="object 7">
            <a:extLst>
              <a:ext uri="{FF2B5EF4-FFF2-40B4-BE49-F238E27FC236}">
                <a16:creationId xmlns:a16="http://schemas.microsoft.com/office/drawing/2014/main" id="{DD511905-CCAD-FC6A-0F4C-08649DD76451}"/>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74</a:t>
            </a:fld>
            <a:r>
              <a:rPr spc="204" dirty="0"/>
              <a:t> </a:t>
            </a:r>
            <a:r>
              <a:rPr spc="-50" dirty="0"/>
              <a:t>|</a:t>
            </a:r>
          </a:p>
        </p:txBody>
      </p:sp>
      <p:sp>
        <p:nvSpPr>
          <p:cNvPr id="4" name="Rectangle 1">
            <a:extLst>
              <a:ext uri="{FF2B5EF4-FFF2-40B4-BE49-F238E27FC236}">
                <a16:creationId xmlns:a16="http://schemas.microsoft.com/office/drawing/2014/main" id="{37DE9F7D-B04B-168E-AEC6-9156B1F873AF}"/>
              </a:ext>
            </a:extLst>
          </p:cNvPr>
          <p:cNvSpPr>
            <a:spLocks noChangeArrowheads="1"/>
          </p:cNvSpPr>
          <p:nvPr/>
        </p:nvSpPr>
        <p:spPr bwMode="auto">
          <a:xfrm>
            <a:off x="0" y="742950"/>
            <a:ext cx="9135035"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mj-lt"/>
              </a:rPr>
              <a:t>How does public-key encryption enhance security in online banking?</a:t>
            </a:r>
            <a:endParaRPr lang="en-US" sz="2800" dirty="0">
              <a:latin typeface="+mj-lt"/>
            </a:endParaRPr>
          </a:p>
          <a:p>
            <a:pPr>
              <a:lnSpc>
                <a:spcPct val="150000"/>
              </a:lnSpc>
            </a:pPr>
            <a:r>
              <a:rPr lang="en-US" sz="2800" dirty="0">
                <a:latin typeface="+mj-lt"/>
              </a:rPr>
              <a:t>Online banks use </a:t>
            </a:r>
            <a:r>
              <a:rPr lang="en-US" sz="2800" b="1" dirty="0">
                <a:latin typeface="+mj-lt"/>
              </a:rPr>
              <a:t>RSA</a:t>
            </a:r>
            <a:r>
              <a:rPr lang="en-US" sz="2800" dirty="0">
                <a:latin typeface="+mj-lt"/>
              </a:rPr>
              <a:t> to encrypt login credentials and transactions, ensuring only the user’s device (with the private key) can decrypt the information.</a:t>
            </a:r>
          </a:p>
        </p:txBody>
      </p:sp>
    </p:spTree>
    <p:extLst>
      <p:ext uri="{BB962C8B-B14F-4D97-AF65-F5344CB8AC3E}">
        <p14:creationId xmlns:p14="http://schemas.microsoft.com/office/powerpoint/2010/main" val="158784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E7E2B-8132-E7E2-B03E-BF9E4182BFF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E64154C-237C-538F-3F70-F93BD28C3028}"/>
              </a:ext>
            </a:extLst>
          </p:cNvPr>
          <p:cNvSpPr txBox="1">
            <a:spLocks noGrp="1"/>
          </p:cNvSpPr>
          <p:nvPr>
            <p:ph type="title"/>
          </p:nvPr>
        </p:nvSpPr>
        <p:spPr>
          <a:xfrm>
            <a:off x="0" y="0"/>
            <a:ext cx="8287308" cy="544687"/>
          </a:xfrm>
          <a:prstGeom prst="rect">
            <a:avLst/>
          </a:prstGeom>
        </p:spPr>
        <p:txBody>
          <a:bodyPr vert="horz" wrap="square" lIns="0" tIns="97459" rIns="0" bIns="0" rtlCol="0">
            <a:spAutoFit/>
          </a:bodyPr>
          <a:lstStyle/>
          <a:p>
            <a:pPr marL="12700">
              <a:lnSpc>
                <a:spcPct val="100000"/>
              </a:lnSpc>
              <a:spcBef>
                <a:spcPts val="105"/>
              </a:spcBef>
            </a:pPr>
            <a:r>
              <a:rPr lang="en-US" sz="2900" spc="-10" dirty="0"/>
              <a:t>Numerical Value Problem: RSA Key Generation</a:t>
            </a:r>
            <a:endParaRPr lang="en-US" sz="2900" dirty="0"/>
          </a:p>
        </p:txBody>
      </p:sp>
      <p:sp>
        <p:nvSpPr>
          <p:cNvPr id="7" name="object 7">
            <a:extLst>
              <a:ext uri="{FF2B5EF4-FFF2-40B4-BE49-F238E27FC236}">
                <a16:creationId xmlns:a16="http://schemas.microsoft.com/office/drawing/2014/main" id="{9E6F1F52-4498-AE41-34F7-55C2D6CE04C7}"/>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75</a:t>
            </a:fld>
            <a:r>
              <a:rPr spc="204" dirty="0"/>
              <a:t> </a:t>
            </a:r>
            <a:r>
              <a:rPr spc="-50" dirty="0"/>
              <a:t>|</a:t>
            </a:r>
          </a:p>
        </p:txBody>
      </p:sp>
      <p:sp>
        <p:nvSpPr>
          <p:cNvPr id="4" name="Rectangle 1">
            <a:extLst>
              <a:ext uri="{FF2B5EF4-FFF2-40B4-BE49-F238E27FC236}">
                <a16:creationId xmlns:a16="http://schemas.microsoft.com/office/drawing/2014/main" id="{9F70C92D-5835-440B-6954-06EAD123F703}"/>
              </a:ext>
            </a:extLst>
          </p:cNvPr>
          <p:cNvSpPr>
            <a:spLocks noChangeArrowheads="1"/>
          </p:cNvSpPr>
          <p:nvPr/>
        </p:nvSpPr>
        <p:spPr bwMode="auto">
          <a:xfrm>
            <a:off x="8965" y="764576"/>
            <a:ext cx="9135035" cy="3767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700" b="1" dirty="0">
                <a:latin typeface="+mj-lt"/>
              </a:rPr>
              <a:t>Problem Statement:</a:t>
            </a:r>
          </a:p>
          <a:p>
            <a:pPr marL="457200" indent="-457200">
              <a:lnSpc>
                <a:spcPct val="150000"/>
              </a:lnSpc>
              <a:buFont typeface="Arial" panose="020B0604020202020204" pitchFamily="34" charset="0"/>
              <a:buChar char="•"/>
            </a:pPr>
            <a:r>
              <a:rPr lang="en-US" sz="2700" dirty="0">
                <a:latin typeface="+mj-lt"/>
              </a:rPr>
              <a:t>Choose two prime numbers </a:t>
            </a:r>
            <a:r>
              <a:rPr lang="en-US" sz="2700" b="1" dirty="0">
                <a:latin typeface="+mj-lt"/>
              </a:rPr>
              <a:t>p = 3</a:t>
            </a:r>
            <a:r>
              <a:rPr lang="en-US" sz="2700" dirty="0">
                <a:latin typeface="+mj-lt"/>
              </a:rPr>
              <a:t> and </a:t>
            </a:r>
            <a:r>
              <a:rPr lang="en-US" sz="2700" b="1" dirty="0">
                <a:latin typeface="+mj-lt"/>
              </a:rPr>
              <a:t>q = 5</a:t>
            </a:r>
            <a:r>
              <a:rPr lang="en-US" sz="2700" dirty="0">
                <a:latin typeface="+mj-lt"/>
              </a:rPr>
              <a:t>.</a:t>
            </a:r>
          </a:p>
          <a:p>
            <a:pPr marL="457200" indent="-457200">
              <a:lnSpc>
                <a:spcPct val="150000"/>
              </a:lnSpc>
              <a:buFont typeface="Arial" panose="020B0604020202020204" pitchFamily="34" charset="0"/>
              <a:buChar char="•"/>
            </a:pPr>
            <a:r>
              <a:rPr lang="en-US" sz="2700" dirty="0">
                <a:latin typeface="+mj-lt"/>
              </a:rPr>
              <a:t>Compute </a:t>
            </a:r>
            <a:r>
              <a:rPr lang="en-US" sz="2700" b="1" dirty="0">
                <a:latin typeface="+mj-lt"/>
              </a:rPr>
              <a:t>n = p × q</a:t>
            </a:r>
            <a:r>
              <a:rPr lang="en-US" sz="2700" dirty="0">
                <a:latin typeface="+mj-lt"/>
              </a:rPr>
              <a:t>.</a:t>
            </a:r>
          </a:p>
          <a:p>
            <a:pPr marL="457200" indent="-457200">
              <a:lnSpc>
                <a:spcPct val="150000"/>
              </a:lnSpc>
              <a:buFont typeface="Arial" panose="020B0604020202020204" pitchFamily="34" charset="0"/>
              <a:buChar char="•"/>
            </a:pPr>
            <a:r>
              <a:rPr lang="en-US" sz="2700" dirty="0">
                <a:latin typeface="+mj-lt"/>
              </a:rPr>
              <a:t>Compute </a:t>
            </a:r>
            <a:r>
              <a:rPr lang="en-US" sz="2700" b="1" dirty="0">
                <a:latin typeface="+mj-lt"/>
              </a:rPr>
              <a:t>Euler's Totient Function (</a:t>
            </a:r>
            <a:r>
              <a:rPr lang="el-GR" sz="2700" b="1" dirty="0">
                <a:latin typeface="+mj-lt"/>
              </a:rPr>
              <a:t>ϕ)</a:t>
            </a:r>
            <a:r>
              <a:rPr lang="el-GR" sz="2700" dirty="0">
                <a:latin typeface="+mj-lt"/>
              </a:rPr>
              <a:t> </a:t>
            </a:r>
            <a:r>
              <a:rPr lang="en-US" sz="2700" dirty="0">
                <a:latin typeface="+mj-lt"/>
              </a:rPr>
              <a:t>as </a:t>
            </a:r>
            <a:r>
              <a:rPr lang="el-GR" sz="2700" b="1" dirty="0">
                <a:latin typeface="+mj-lt"/>
              </a:rPr>
              <a:t>ϕ(</a:t>
            </a:r>
            <a:r>
              <a:rPr lang="en-US" sz="2700" b="1" dirty="0">
                <a:latin typeface="+mj-lt"/>
              </a:rPr>
              <a:t>n) = (p-1) × (q-1)</a:t>
            </a:r>
            <a:r>
              <a:rPr lang="en-US" sz="2700" dirty="0">
                <a:latin typeface="+mj-lt"/>
              </a:rPr>
              <a:t>.</a:t>
            </a:r>
          </a:p>
          <a:p>
            <a:pPr marL="457200" indent="-457200">
              <a:lnSpc>
                <a:spcPct val="150000"/>
              </a:lnSpc>
              <a:buFont typeface="Arial" panose="020B0604020202020204" pitchFamily="34" charset="0"/>
              <a:buChar char="•"/>
            </a:pPr>
            <a:r>
              <a:rPr lang="en-US" sz="2700" dirty="0">
                <a:latin typeface="+mj-lt"/>
              </a:rPr>
              <a:t>Choose a public exponent </a:t>
            </a:r>
            <a:r>
              <a:rPr lang="en-US" sz="2700" b="1" dirty="0">
                <a:latin typeface="+mj-lt"/>
              </a:rPr>
              <a:t>e = 3</a:t>
            </a:r>
            <a:r>
              <a:rPr lang="en-US" sz="2700" dirty="0">
                <a:latin typeface="+mj-lt"/>
              </a:rPr>
              <a:t> (which is coprime to </a:t>
            </a:r>
            <a:r>
              <a:rPr lang="el-GR" sz="2700" dirty="0">
                <a:latin typeface="+mj-lt"/>
              </a:rPr>
              <a:t>ϕ(</a:t>
            </a:r>
            <a:r>
              <a:rPr lang="en-US" sz="2700" dirty="0">
                <a:latin typeface="+mj-lt"/>
              </a:rPr>
              <a:t>n)).</a:t>
            </a:r>
          </a:p>
          <a:p>
            <a:pPr marL="457200" indent="-457200">
              <a:lnSpc>
                <a:spcPct val="150000"/>
              </a:lnSpc>
              <a:buFont typeface="Arial" panose="020B0604020202020204" pitchFamily="34" charset="0"/>
              <a:buChar char="•"/>
            </a:pPr>
            <a:r>
              <a:rPr lang="en-US" sz="2700" dirty="0">
                <a:latin typeface="+mj-lt"/>
              </a:rPr>
              <a:t>Find the </a:t>
            </a:r>
            <a:r>
              <a:rPr lang="en-US" sz="2700" b="1" dirty="0">
                <a:latin typeface="+mj-lt"/>
              </a:rPr>
              <a:t>private key d</a:t>
            </a:r>
            <a:r>
              <a:rPr lang="en-US" sz="2700" dirty="0">
                <a:latin typeface="+mj-lt"/>
              </a:rPr>
              <a:t>, which satisfies </a:t>
            </a:r>
            <a:r>
              <a:rPr lang="en-US" sz="2700" b="1" dirty="0">
                <a:latin typeface="+mj-lt"/>
              </a:rPr>
              <a:t>(e × d) mod </a:t>
            </a:r>
            <a:r>
              <a:rPr lang="el-GR" sz="2700" b="1" dirty="0">
                <a:latin typeface="+mj-lt"/>
              </a:rPr>
              <a:t>ϕ(</a:t>
            </a:r>
            <a:r>
              <a:rPr lang="en-US" sz="2700" b="1" dirty="0">
                <a:latin typeface="+mj-lt"/>
              </a:rPr>
              <a:t>n) = 1</a:t>
            </a:r>
            <a:r>
              <a:rPr lang="en-US" sz="2700" dirty="0">
                <a:latin typeface="+mj-lt"/>
              </a:rPr>
              <a:t>.</a:t>
            </a:r>
          </a:p>
        </p:txBody>
      </p:sp>
    </p:spTree>
    <p:extLst>
      <p:ext uri="{BB962C8B-B14F-4D97-AF65-F5344CB8AC3E}">
        <p14:creationId xmlns:p14="http://schemas.microsoft.com/office/powerpoint/2010/main" val="890535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C96EB-DAB0-8AEB-BB0E-6229C8677C72}"/>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4BC6A81B-20A5-C16D-EF18-736E135544D0}"/>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76</a:t>
            </a:fld>
            <a:r>
              <a:rPr spc="204" dirty="0"/>
              <a:t> </a:t>
            </a:r>
            <a:r>
              <a:rPr spc="-50" dirty="0"/>
              <a:t>|</a:t>
            </a:r>
          </a:p>
        </p:txBody>
      </p:sp>
      <p:sp>
        <p:nvSpPr>
          <p:cNvPr id="4" name="Rectangle 1">
            <a:extLst>
              <a:ext uri="{FF2B5EF4-FFF2-40B4-BE49-F238E27FC236}">
                <a16:creationId xmlns:a16="http://schemas.microsoft.com/office/drawing/2014/main" id="{CA6CC59B-D9C6-A785-9AED-0C391CB1EFBD}"/>
              </a:ext>
            </a:extLst>
          </p:cNvPr>
          <p:cNvSpPr>
            <a:spLocks noChangeArrowheads="1"/>
          </p:cNvSpPr>
          <p:nvPr/>
        </p:nvSpPr>
        <p:spPr bwMode="auto">
          <a:xfrm>
            <a:off x="0" y="-101546"/>
            <a:ext cx="9135035" cy="5346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300" b="1" dirty="0">
                <a:latin typeface="+mj-lt"/>
              </a:rPr>
              <a:t>Solution Steps:</a:t>
            </a:r>
          </a:p>
          <a:p>
            <a:pPr>
              <a:lnSpc>
                <a:spcPct val="150000"/>
              </a:lnSpc>
              <a:buNone/>
            </a:pPr>
            <a:r>
              <a:rPr lang="en-US" sz="2300" dirty="0">
                <a:latin typeface="+mj-lt"/>
              </a:rPr>
              <a:t>1. Compute </a:t>
            </a:r>
            <a:r>
              <a:rPr lang="en-US" sz="2300" b="1" dirty="0">
                <a:latin typeface="+mj-lt"/>
              </a:rPr>
              <a:t>n</a:t>
            </a:r>
            <a:r>
              <a:rPr lang="en-US" sz="2300" dirty="0">
                <a:latin typeface="+mj-lt"/>
              </a:rPr>
              <a:t>:</a:t>
            </a:r>
          </a:p>
          <a:p>
            <a:pPr>
              <a:lnSpc>
                <a:spcPct val="150000"/>
              </a:lnSpc>
              <a:buNone/>
            </a:pPr>
            <a:r>
              <a:rPr lang="en-US" sz="2300" dirty="0">
                <a:latin typeface="+mj-lt"/>
              </a:rPr>
              <a:t>n = p × q = 3 × 5 = 15 </a:t>
            </a:r>
          </a:p>
          <a:p>
            <a:pPr>
              <a:lnSpc>
                <a:spcPct val="150000"/>
              </a:lnSpc>
              <a:buNone/>
            </a:pPr>
            <a:r>
              <a:rPr lang="en-US" sz="2300" dirty="0">
                <a:latin typeface="+mj-lt"/>
              </a:rPr>
              <a:t>2. Compute </a:t>
            </a:r>
            <a:r>
              <a:rPr lang="el-GR" sz="2300" b="1" dirty="0">
                <a:latin typeface="+mj-lt"/>
              </a:rPr>
              <a:t>ϕ(</a:t>
            </a:r>
            <a:r>
              <a:rPr lang="en-US" sz="2300" b="1" dirty="0">
                <a:latin typeface="+mj-lt"/>
              </a:rPr>
              <a:t>n)</a:t>
            </a:r>
            <a:r>
              <a:rPr lang="en-US" sz="2300" dirty="0">
                <a:latin typeface="+mj-lt"/>
              </a:rPr>
              <a:t>:</a:t>
            </a:r>
          </a:p>
          <a:p>
            <a:pPr>
              <a:lnSpc>
                <a:spcPct val="150000"/>
              </a:lnSpc>
              <a:buNone/>
            </a:pPr>
            <a:r>
              <a:rPr lang="el-GR" sz="2300" dirty="0">
                <a:latin typeface="+mj-lt"/>
              </a:rPr>
              <a:t>ϕ(</a:t>
            </a:r>
            <a:r>
              <a:rPr lang="en-US" sz="2300" dirty="0">
                <a:latin typeface="+mj-lt"/>
              </a:rPr>
              <a:t>15</a:t>
            </a:r>
            <a:r>
              <a:rPr lang="el-GR" sz="2300" dirty="0">
                <a:latin typeface="+mj-lt"/>
              </a:rPr>
              <a:t>)</a:t>
            </a:r>
            <a:r>
              <a:rPr lang="en-US" sz="2300" dirty="0">
                <a:latin typeface="+mj-lt"/>
              </a:rPr>
              <a:t> </a:t>
            </a:r>
            <a:r>
              <a:rPr lang="el-GR" sz="2300" dirty="0">
                <a:latin typeface="+mj-lt"/>
              </a:rPr>
              <a:t>=</a:t>
            </a:r>
            <a:r>
              <a:rPr lang="en-US" sz="2300" dirty="0">
                <a:latin typeface="+mj-lt"/>
              </a:rPr>
              <a:t> </a:t>
            </a:r>
            <a:r>
              <a:rPr lang="el-GR" sz="2300" dirty="0">
                <a:latin typeface="+mj-lt"/>
              </a:rPr>
              <a:t>(</a:t>
            </a:r>
            <a:r>
              <a:rPr lang="en-US" sz="2300" dirty="0">
                <a:latin typeface="+mj-lt"/>
              </a:rPr>
              <a:t>3</a:t>
            </a:r>
            <a:r>
              <a:rPr lang="el-GR" sz="2300" dirty="0">
                <a:latin typeface="+mj-lt"/>
              </a:rPr>
              <a:t>−1)</a:t>
            </a:r>
            <a:r>
              <a:rPr lang="en-US" sz="2300" dirty="0">
                <a:latin typeface="+mj-lt"/>
              </a:rPr>
              <a:t> </a:t>
            </a:r>
            <a:r>
              <a:rPr lang="el-GR" sz="2300" dirty="0">
                <a:latin typeface="+mj-lt"/>
              </a:rPr>
              <a:t>×</a:t>
            </a:r>
            <a:r>
              <a:rPr lang="en-US" sz="2300" dirty="0">
                <a:latin typeface="+mj-lt"/>
              </a:rPr>
              <a:t> </a:t>
            </a:r>
            <a:r>
              <a:rPr lang="el-GR" sz="2300" dirty="0">
                <a:latin typeface="+mj-lt"/>
              </a:rPr>
              <a:t>(</a:t>
            </a:r>
            <a:r>
              <a:rPr lang="en-US" sz="2300" dirty="0">
                <a:latin typeface="+mj-lt"/>
              </a:rPr>
              <a:t>5</a:t>
            </a:r>
            <a:r>
              <a:rPr lang="el-GR" sz="2300" dirty="0">
                <a:latin typeface="+mj-lt"/>
              </a:rPr>
              <a:t>−1)</a:t>
            </a:r>
            <a:r>
              <a:rPr lang="en-US" sz="2300" dirty="0">
                <a:latin typeface="+mj-lt"/>
              </a:rPr>
              <a:t> </a:t>
            </a:r>
            <a:r>
              <a:rPr lang="el-GR" sz="2300" dirty="0">
                <a:latin typeface="+mj-lt"/>
              </a:rPr>
              <a:t>=</a:t>
            </a:r>
            <a:r>
              <a:rPr lang="en-US" sz="2300" dirty="0">
                <a:latin typeface="+mj-lt"/>
              </a:rPr>
              <a:t> 2 </a:t>
            </a:r>
            <a:r>
              <a:rPr lang="el-GR" sz="2300" dirty="0">
                <a:latin typeface="+mj-lt"/>
              </a:rPr>
              <a:t>×</a:t>
            </a:r>
            <a:r>
              <a:rPr lang="en-US" sz="2300" dirty="0">
                <a:latin typeface="+mj-lt"/>
              </a:rPr>
              <a:t> 4 </a:t>
            </a:r>
            <a:r>
              <a:rPr lang="el-GR" sz="2300" dirty="0">
                <a:latin typeface="+mj-lt"/>
              </a:rPr>
              <a:t>=</a:t>
            </a:r>
            <a:r>
              <a:rPr lang="en-US" sz="2300" dirty="0">
                <a:latin typeface="+mj-lt"/>
              </a:rPr>
              <a:t> 8</a:t>
            </a:r>
          </a:p>
          <a:p>
            <a:pPr>
              <a:lnSpc>
                <a:spcPct val="150000"/>
              </a:lnSpc>
              <a:buNone/>
            </a:pPr>
            <a:r>
              <a:rPr lang="en-US" sz="2300" dirty="0"/>
              <a:t>3. Choose a public exponent </a:t>
            </a:r>
            <a:r>
              <a:rPr lang="en-US" sz="2300" dirty="0" err="1"/>
              <a:t>eee</a:t>
            </a:r>
            <a:r>
              <a:rPr lang="en-US" sz="2300" dirty="0"/>
              <a:t>:</a:t>
            </a:r>
            <a:br>
              <a:rPr lang="en-US" sz="2300" dirty="0"/>
            </a:br>
            <a:r>
              <a:rPr lang="en-US" sz="2300" dirty="0"/>
              <a:t>Let e=3, which is </a:t>
            </a:r>
            <a:r>
              <a:rPr lang="en-US" sz="2300" b="1" dirty="0"/>
              <a:t>coprime</a:t>
            </a:r>
            <a:r>
              <a:rPr lang="en-US" sz="2300" dirty="0"/>
              <a:t> to </a:t>
            </a:r>
            <a:r>
              <a:rPr lang="el-GR" sz="2300" dirty="0"/>
              <a:t>ϕ(</a:t>
            </a:r>
            <a:r>
              <a:rPr lang="en-US" sz="2300" dirty="0"/>
              <a:t>n) = 8</a:t>
            </a:r>
            <a:endParaRPr lang="en-US" sz="2300" dirty="0">
              <a:latin typeface="+mj-lt"/>
            </a:endParaRPr>
          </a:p>
          <a:p>
            <a:pPr>
              <a:lnSpc>
                <a:spcPct val="150000"/>
              </a:lnSpc>
              <a:buNone/>
            </a:pPr>
            <a:r>
              <a:rPr lang="en-US" sz="2300" dirty="0">
                <a:latin typeface="+mj-lt"/>
              </a:rPr>
              <a:t>3. Find the private key </a:t>
            </a:r>
            <a:r>
              <a:rPr lang="en-US" sz="2300" b="1" dirty="0">
                <a:latin typeface="+mj-lt"/>
              </a:rPr>
              <a:t>d,</a:t>
            </a:r>
            <a:r>
              <a:rPr lang="en-US" sz="2300" dirty="0">
                <a:latin typeface="+mj-lt"/>
              </a:rPr>
              <a:t> such that</a:t>
            </a:r>
          </a:p>
          <a:p>
            <a:pPr>
              <a:lnSpc>
                <a:spcPct val="150000"/>
              </a:lnSpc>
            </a:pPr>
            <a:r>
              <a:rPr lang="en-US" sz="2300" b="1" dirty="0">
                <a:latin typeface="+mj-lt"/>
              </a:rPr>
              <a:t>(e × d) mod </a:t>
            </a:r>
            <a:r>
              <a:rPr lang="el-GR" sz="2300" b="1" dirty="0">
                <a:latin typeface="+mj-lt"/>
              </a:rPr>
              <a:t>ϕ(</a:t>
            </a:r>
            <a:r>
              <a:rPr lang="en-US" sz="2300" b="1" dirty="0">
                <a:latin typeface="+mj-lt"/>
              </a:rPr>
              <a:t>15</a:t>
            </a:r>
            <a:r>
              <a:rPr lang="el-GR" sz="2300" b="1" dirty="0">
                <a:latin typeface="+mj-lt"/>
              </a:rPr>
              <a:t>)</a:t>
            </a:r>
            <a:r>
              <a:rPr lang="en-US" sz="2300" b="1" dirty="0">
                <a:latin typeface="+mj-lt"/>
              </a:rPr>
              <a:t> = 1</a:t>
            </a:r>
            <a:br>
              <a:rPr lang="en-US" sz="2300" b="1" dirty="0">
                <a:latin typeface="+mj-lt"/>
              </a:rPr>
            </a:br>
            <a:r>
              <a:rPr lang="en-US" sz="2300" b="1" dirty="0">
                <a:latin typeface="+mj-lt"/>
              </a:rPr>
              <a:t>(3 × d) mod 8 = 1</a:t>
            </a:r>
            <a:endParaRPr lang="en-US" sz="2300" dirty="0">
              <a:latin typeface="+mj-lt"/>
            </a:endParaRPr>
          </a:p>
        </p:txBody>
      </p:sp>
    </p:spTree>
    <p:extLst>
      <p:ext uri="{BB962C8B-B14F-4D97-AF65-F5344CB8AC3E}">
        <p14:creationId xmlns:p14="http://schemas.microsoft.com/office/powerpoint/2010/main" val="262185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1ED5-0E2E-065C-F98F-C6955CBCF881}"/>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22FF3E78-2AD6-2D28-CC33-1FB051B76F55}"/>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77</a:t>
            </a:fld>
            <a:r>
              <a:rPr spc="204" dirty="0"/>
              <a:t> </a:t>
            </a:r>
            <a:r>
              <a:rPr spc="-50" dirty="0"/>
              <a:t>|</a:t>
            </a:r>
          </a:p>
        </p:txBody>
      </p:sp>
      <p:sp>
        <p:nvSpPr>
          <p:cNvPr id="4" name="Rectangle 1">
            <a:extLst>
              <a:ext uri="{FF2B5EF4-FFF2-40B4-BE49-F238E27FC236}">
                <a16:creationId xmlns:a16="http://schemas.microsoft.com/office/drawing/2014/main" id="{29CB71A3-9699-5B10-8162-9F3E596B8ED2}"/>
              </a:ext>
            </a:extLst>
          </p:cNvPr>
          <p:cNvSpPr>
            <a:spLocks noChangeArrowheads="1"/>
          </p:cNvSpPr>
          <p:nvPr/>
        </p:nvSpPr>
        <p:spPr bwMode="auto">
          <a:xfrm>
            <a:off x="0" y="829225"/>
            <a:ext cx="9135035"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dirty="0">
                <a:latin typeface="+mj-lt"/>
              </a:rPr>
              <a:t>Try small values of d until the equation holds:</a:t>
            </a:r>
          </a:p>
          <a:p>
            <a:pPr marL="457200" indent="-457200">
              <a:lnSpc>
                <a:spcPct val="150000"/>
              </a:lnSpc>
              <a:buFont typeface="Arial" panose="020B0604020202020204" pitchFamily="34" charset="0"/>
              <a:buChar char="•"/>
            </a:pPr>
            <a:r>
              <a:rPr lang="en-US" sz="2800" dirty="0">
                <a:latin typeface="+mj-lt"/>
              </a:rPr>
              <a:t>3×1 = 3 mod  8 = 3</a:t>
            </a:r>
          </a:p>
          <a:p>
            <a:pPr marL="457200" indent="-457200">
              <a:lnSpc>
                <a:spcPct val="150000"/>
              </a:lnSpc>
              <a:buFont typeface="Arial" panose="020B0604020202020204" pitchFamily="34" charset="0"/>
              <a:buChar char="•"/>
            </a:pPr>
            <a:r>
              <a:rPr lang="en-US" sz="2800" dirty="0">
                <a:latin typeface="+mj-lt"/>
              </a:rPr>
              <a:t>3×2 = 6 mod  8 = 6</a:t>
            </a:r>
          </a:p>
          <a:p>
            <a:pPr marL="457200" indent="-457200">
              <a:lnSpc>
                <a:spcPct val="150000"/>
              </a:lnSpc>
              <a:buFont typeface="Arial" panose="020B0604020202020204" pitchFamily="34" charset="0"/>
              <a:buChar char="•"/>
            </a:pPr>
            <a:r>
              <a:rPr lang="en-US" sz="2800" dirty="0">
                <a:latin typeface="+mj-lt"/>
              </a:rPr>
              <a:t>3×3 = 9 mod  8 = 1</a:t>
            </a:r>
          </a:p>
          <a:p>
            <a:pPr marL="457200" indent="-457200">
              <a:lnSpc>
                <a:spcPct val="150000"/>
              </a:lnSpc>
              <a:buFont typeface="Wingdings" panose="05000000000000000000" pitchFamily="2" charset="2"/>
              <a:buChar char="ü"/>
            </a:pPr>
            <a:r>
              <a:rPr lang="en-US" sz="2800" dirty="0">
                <a:latin typeface="+mj-lt"/>
              </a:rPr>
              <a:t>So, </a:t>
            </a:r>
            <a:r>
              <a:rPr lang="en-US" sz="2800" b="1" dirty="0">
                <a:latin typeface="+mj-lt"/>
              </a:rPr>
              <a:t>d = 3</a:t>
            </a:r>
            <a:r>
              <a:rPr lang="en-US" sz="2800" dirty="0">
                <a:latin typeface="+mj-lt"/>
              </a:rPr>
              <a:t> is the modular inverse of e = 3 mod </a:t>
            </a:r>
            <a:r>
              <a:rPr lang="el-GR" sz="2800" dirty="0">
                <a:latin typeface="+mj-lt"/>
              </a:rPr>
              <a:t>ϕ(</a:t>
            </a:r>
            <a:r>
              <a:rPr lang="en-US" sz="2800" dirty="0">
                <a:latin typeface="+mj-lt"/>
              </a:rPr>
              <a:t>n) = 8</a:t>
            </a:r>
          </a:p>
        </p:txBody>
      </p:sp>
    </p:spTree>
    <p:extLst>
      <p:ext uri="{BB962C8B-B14F-4D97-AF65-F5344CB8AC3E}">
        <p14:creationId xmlns:p14="http://schemas.microsoft.com/office/powerpoint/2010/main" val="5728229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67181-4312-BF08-66BD-DCC1EDEA85C4}"/>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5EB28869-4E9D-AFD9-C2BF-6D8FCB436CBB}"/>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78</a:t>
            </a:fld>
            <a:r>
              <a:rPr spc="204" dirty="0"/>
              <a:t> </a:t>
            </a:r>
            <a:r>
              <a:rPr spc="-50" dirty="0"/>
              <a:t>|</a:t>
            </a:r>
          </a:p>
        </p:txBody>
      </p:sp>
      <p:sp>
        <p:nvSpPr>
          <p:cNvPr id="4" name="Rectangle 1">
            <a:extLst>
              <a:ext uri="{FF2B5EF4-FFF2-40B4-BE49-F238E27FC236}">
                <a16:creationId xmlns:a16="http://schemas.microsoft.com/office/drawing/2014/main" id="{2E6E1A88-0C5D-D04E-001E-F620622D4728}"/>
              </a:ext>
            </a:extLst>
          </p:cNvPr>
          <p:cNvSpPr>
            <a:spLocks noChangeArrowheads="1"/>
          </p:cNvSpPr>
          <p:nvPr/>
        </p:nvSpPr>
        <p:spPr bwMode="auto">
          <a:xfrm>
            <a:off x="8965" y="-171450"/>
            <a:ext cx="9135035"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Final RSA Key Pair:</a:t>
            </a:r>
            <a:endParaRPr lang="en-US" sz="2800" dirty="0">
              <a:latin typeface="+mj-lt"/>
            </a:endParaRPr>
          </a:p>
          <a:p>
            <a:pPr marL="792163" indent="-457200">
              <a:lnSpc>
                <a:spcPct val="150000"/>
              </a:lnSpc>
              <a:buFont typeface="Arial" panose="020B0604020202020204" pitchFamily="34" charset="0"/>
              <a:buChar char="•"/>
            </a:pPr>
            <a:r>
              <a:rPr lang="en-US" sz="2800" b="1" dirty="0">
                <a:latin typeface="+mj-lt"/>
              </a:rPr>
              <a:t>Public Key</a:t>
            </a:r>
            <a:r>
              <a:rPr lang="en-US" sz="2800" dirty="0">
                <a:latin typeface="+mj-lt"/>
              </a:rPr>
              <a:t>: (e=3, n=15)</a:t>
            </a:r>
          </a:p>
          <a:p>
            <a:pPr marL="792163" indent="-457200">
              <a:lnSpc>
                <a:spcPct val="150000"/>
              </a:lnSpc>
              <a:buFont typeface="Arial" panose="020B0604020202020204" pitchFamily="34" charset="0"/>
              <a:buChar char="•"/>
            </a:pPr>
            <a:r>
              <a:rPr lang="en-US" sz="2800" b="1" dirty="0">
                <a:latin typeface="+mj-lt"/>
              </a:rPr>
              <a:t>Private Key</a:t>
            </a:r>
            <a:r>
              <a:rPr lang="en-US" sz="2800" dirty="0">
                <a:latin typeface="+mj-lt"/>
              </a:rPr>
              <a:t>: (d=3)</a:t>
            </a:r>
          </a:p>
        </p:txBody>
      </p:sp>
      <p:sp>
        <p:nvSpPr>
          <p:cNvPr id="3" name="TextBox 2">
            <a:extLst>
              <a:ext uri="{FF2B5EF4-FFF2-40B4-BE49-F238E27FC236}">
                <a16:creationId xmlns:a16="http://schemas.microsoft.com/office/drawing/2014/main" id="{C7AFC83F-7F2F-1AE1-FC6E-D5ACE520819F}"/>
              </a:ext>
            </a:extLst>
          </p:cNvPr>
          <p:cNvSpPr txBox="1"/>
          <p:nvPr/>
        </p:nvSpPr>
        <p:spPr>
          <a:xfrm>
            <a:off x="0" y="1867276"/>
            <a:ext cx="8985502" cy="3257174"/>
          </a:xfrm>
          <a:prstGeom prst="rect">
            <a:avLst/>
          </a:prstGeom>
          <a:noFill/>
        </p:spPr>
        <p:txBody>
          <a:bodyPr wrap="square">
            <a:spAutoFit/>
          </a:bodyPr>
          <a:lstStyle/>
          <a:p>
            <a:pPr>
              <a:lnSpc>
                <a:spcPct val="150000"/>
              </a:lnSpc>
              <a:buNone/>
            </a:pPr>
            <a:r>
              <a:rPr lang="en-US" sz="2800" b="1" dirty="0">
                <a:latin typeface="+mj-lt"/>
              </a:rPr>
              <a:t>Final Takeaway</a:t>
            </a:r>
          </a:p>
          <a:p>
            <a:pPr>
              <a:lnSpc>
                <a:spcPct val="150000"/>
              </a:lnSpc>
            </a:pPr>
            <a:r>
              <a:rPr lang="en-US" sz="2800" dirty="0">
                <a:latin typeface="+mj-lt"/>
              </a:rPr>
              <a:t>Public-key encryption </a:t>
            </a:r>
            <a:r>
              <a:rPr lang="en-US" sz="2800" b="1" dirty="0">
                <a:latin typeface="+mj-lt"/>
              </a:rPr>
              <a:t>enables secure communication without sharing secret keys</a:t>
            </a:r>
            <a:r>
              <a:rPr lang="en-US" sz="2800" dirty="0">
                <a:latin typeface="+mj-lt"/>
              </a:rPr>
              <a:t>. While </a:t>
            </a:r>
            <a:r>
              <a:rPr lang="en-US" sz="2800" b="1" dirty="0">
                <a:latin typeface="+mj-lt"/>
              </a:rPr>
              <a:t>RSA is widely used</a:t>
            </a:r>
            <a:r>
              <a:rPr lang="en-US" sz="2800" dirty="0">
                <a:latin typeface="+mj-lt"/>
              </a:rPr>
              <a:t>, </a:t>
            </a:r>
            <a:r>
              <a:rPr lang="en-US" sz="2800" b="1" dirty="0">
                <a:latin typeface="+mj-lt"/>
              </a:rPr>
              <a:t>modern alternatives like ECC</a:t>
            </a:r>
            <a:r>
              <a:rPr lang="en-US" sz="2800" dirty="0">
                <a:latin typeface="+mj-lt"/>
              </a:rPr>
              <a:t> offer </a:t>
            </a:r>
            <a:r>
              <a:rPr lang="en-US" sz="2800" b="1" dirty="0">
                <a:latin typeface="+mj-lt"/>
              </a:rPr>
              <a:t>better security with shorter key lengths</a:t>
            </a:r>
            <a:r>
              <a:rPr lang="en-US" sz="2800" dirty="0">
                <a:latin typeface="+mj-lt"/>
              </a:rPr>
              <a:t>.</a:t>
            </a:r>
          </a:p>
        </p:txBody>
      </p:sp>
    </p:spTree>
    <p:extLst>
      <p:ext uri="{BB962C8B-B14F-4D97-AF65-F5344CB8AC3E}">
        <p14:creationId xmlns:p14="http://schemas.microsoft.com/office/powerpoint/2010/main" val="107114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D9BDF-7FDE-FA6C-2B40-D051939833F1}"/>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266759CF-19F9-517B-C424-B36924372A5F}"/>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79</a:t>
            </a:fld>
            <a:r>
              <a:rPr spc="204" dirty="0"/>
              <a:t> </a:t>
            </a:r>
            <a:r>
              <a:rPr spc="-50" dirty="0"/>
              <a:t>|</a:t>
            </a:r>
          </a:p>
        </p:txBody>
      </p:sp>
      <p:sp>
        <p:nvSpPr>
          <p:cNvPr id="4" name="Rectangle 1">
            <a:extLst>
              <a:ext uri="{FF2B5EF4-FFF2-40B4-BE49-F238E27FC236}">
                <a16:creationId xmlns:a16="http://schemas.microsoft.com/office/drawing/2014/main" id="{5918D1A8-957A-6324-9BCC-3F0014E76E06}"/>
              </a:ext>
            </a:extLst>
          </p:cNvPr>
          <p:cNvSpPr>
            <a:spLocks noChangeArrowheads="1"/>
          </p:cNvSpPr>
          <p:nvPr/>
        </p:nvSpPr>
        <p:spPr bwMode="auto">
          <a:xfrm>
            <a:off x="-46123" y="-95250"/>
            <a:ext cx="9135035" cy="6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Example Using </a:t>
            </a:r>
            <a:r>
              <a:rPr lang="en-US" sz="2800" b="1" dirty="0" err="1">
                <a:latin typeface="+mj-lt"/>
              </a:rPr>
              <a:t>CrypTool</a:t>
            </a:r>
            <a:r>
              <a:rPr lang="en-US" sz="2800" b="1" dirty="0">
                <a:latin typeface="+mj-lt"/>
              </a:rPr>
              <a:t> with DES (CBC) Mode</a:t>
            </a:r>
          </a:p>
        </p:txBody>
      </p:sp>
      <p:sp>
        <p:nvSpPr>
          <p:cNvPr id="3" name="TextBox 2">
            <a:extLst>
              <a:ext uri="{FF2B5EF4-FFF2-40B4-BE49-F238E27FC236}">
                <a16:creationId xmlns:a16="http://schemas.microsoft.com/office/drawing/2014/main" id="{3863140B-563E-E63C-88E6-1B51F382BE6C}"/>
              </a:ext>
            </a:extLst>
          </p:cNvPr>
          <p:cNvSpPr txBox="1"/>
          <p:nvPr/>
        </p:nvSpPr>
        <p:spPr>
          <a:xfrm>
            <a:off x="-46123" y="586389"/>
            <a:ext cx="5303923" cy="2610843"/>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DES Encryption (CBC mode)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1:</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Open </a:t>
            </a:r>
            <a:r>
              <a:rPr kumimoji="0" lang="en-US" altLang="en-US" sz="2800" b="0" i="0" u="none" strike="noStrike" cap="none" normalizeH="0" baseline="0" dirty="0" err="1">
                <a:ln>
                  <a:noFill/>
                </a:ln>
                <a:solidFill>
                  <a:schemeClr val="tx1"/>
                </a:solidFill>
                <a:effectLst/>
                <a:latin typeface="+mj-lt"/>
              </a:rPr>
              <a:t>CrypTool</a:t>
            </a:r>
            <a:r>
              <a:rPr kumimoji="0" lang="en-US" altLang="en-US" sz="2800" b="0" i="0" u="none" strike="noStrike" cap="none" normalizeH="0" baseline="0" dirty="0">
                <a:ln>
                  <a:noFill/>
                </a:ln>
                <a:solidFill>
                  <a:schemeClr val="tx1"/>
                </a:solidFill>
                <a:effectLst/>
                <a:latin typeface="+mj-lt"/>
              </a:rPr>
              <a:t> → Go to File → New</a:t>
            </a:r>
          </a:p>
        </p:txBody>
      </p:sp>
      <p:pic>
        <p:nvPicPr>
          <p:cNvPr id="6" name="Picture 5">
            <a:extLst>
              <a:ext uri="{FF2B5EF4-FFF2-40B4-BE49-F238E27FC236}">
                <a16:creationId xmlns:a16="http://schemas.microsoft.com/office/drawing/2014/main" id="{D3C5C7C3-269D-1515-C963-B97B59E5081B}"/>
              </a:ext>
            </a:extLst>
          </p:cNvPr>
          <p:cNvPicPr>
            <a:picLocks noChangeAspect="1"/>
          </p:cNvPicPr>
          <p:nvPr/>
        </p:nvPicPr>
        <p:blipFill>
          <a:blip r:embed="rId2"/>
          <a:srcRect l="-833" t="-256" r="82500" b="63599"/>
          <a:stretch/>
        </p:blipFill>
        <p:spPr>
          <a:xfrm>
            <a:off x="5105400" y="600729"/>
            <a:ext cx="4038600" cy="4542305"/>
          </a:xfrm>
          <a:prstGeom prst="rect">
            <a:avLst/>
          </a:prstGeom>
        </p:spPr>
      </p:pic>
    </p:spTree>
    <p:extLst>
      <p:ext uri="{BB962C8B-B14F-4D97-AF65-F5344CB8AC3E}">
        <p14:creationId xmlns:p14="http://schemas.microsoft.com/office/powerpoint/2010/main" val="56750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66B58-0D17-585A-B44D-74CDBA1D74E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6BE70D6-A292-0F82-5DF7-F783AFACD2A0}"/>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8</a:t>
            </a:fld>
            <a:r>
              <a:rPr spc="215" dirty="0"/>
              <a:t> </a:t>
            </a:r>
            <a:r>
              <a:rPr spc="-50" dirty="0"/>
              <a:t>|</a:t>
            </a:r>
          </a:p>
        </p:txBody>
      </p:sp>
      <p:sp>
        <p:nvSpPr>
          <p:cNvPr id="3" name="object 3">
            <a:extLst>
              <a:ext uri="{FF2B5EF4-FFF2-40B4-BE49-F238E27FC236}">
                <a16:creationId xmlns:a16="http://schemas.microsoft.com/office/drawing/2014/main" id="{F17D23A8-5150-0A92-4D97-56B4C34D6A6E}"/>
              </a:ext>
            </a:extLst>
          </p:cNvPr>
          <p:cNvSpPr txBox="1"/>
          <p:nvPr/>
        </p:nvSpPr>
        <p:spPr>
          <a:xfrm>
            <a:off x="613968" y="1161669"/>
            <a:ext cx="8530032" cy="3177665"/>
          </a:xfrm>
          <a:prstGeom prst="rect">
            <a:avLst/>
          </a:prstGeom>
        </p:spPr>
        <p:txBody>
          <a:bodyPr vert="horz" wrap="square" lIns="0" tIns="12700" rIns="0" bIns="0" rtlCol="0">
            <a:spAutoFit/>
          </a:bodyPr>
          <a:lstStyle/>
          <a:p>
            <a:pPr>
              <a:lnSpc>
                <a:spcPct val="150000"/>
              </a:lnSpc>
              <a:buNone/>
            </a:pPr>
            <a:r>
              <a:rPr lang="en-US" sz="2800" b="1" dirty="0">
                <a:latin typeface="+mj-lt"/>
              </a:rPr>
              <a:t>How Does It Work?</a:t>
            </a:r>
          </a:p>
          <a:p>
            <a:pPr marL="514350" indent="-514350">
              <a:lnSpc>
                <a:spcPct val="150000"/>
              </a:lnSpc>
              <a:buFont typeface="+mj-lt"/>
              <a:buAutoNum type="arabicPeriod"/>
            </a:pPr>
            <a:r>
              <a:rPr lang="en-US" sz="2800" dirty="0">
                <a:latin typeface="+mj-lt"/>
              </a:rPr>
              <a:t>The sender encrypts the message using a secret key.</a:t>
            </a:r>
          </a:p>
          <a:p>
            <a:pPr marL="514350" indent="-514350">
              <a:lnSpc>
                <a:spcPct val="150000"/>
              </a:lnSpc>
              <a:buFont typeface="+mj-lt"/>
              <a:buAutoNum type="arabicPeriod"/>
            </a:pPr>
            <a:r>
              <a:rPr lang="en-US" sz="2800" dirty="0">
                <a:latin typeface="+mj-lt"/>
              </a:rPr>
              <a:t>The receiver decrypts the message using the same key.</a:t>
            </a:r>
          </a:p>
          <a:p>
            <a:pPr marL="514350" indent="-514350">
              <a:lnSpc>
                <a:spcPct val="150000"/>
              </a:lnSpc>
              <a:buFont typeface="+mj-lt"/>
              <a:buAutoNum type="arabicPeriod"/>
            </a:pPr>
            <a:r>
              <a:rPr lang="en-US" sz="2800" dirty="0">
                <a:latin typeface="+mj-lt"/>
              </a:rPr>
              <a:t>If an unauthorized person gets access to the key, they can read the message.</a:t>
            </a:r>
          </a:p>
        </p:txBody>
      </p:sp>
      <p:sp>
        <p:nvSpPr>
          <p:cNvPr id="7" name="object 2">
            <a:extLst>
              <a:ext uri="{FF2B5EF4-FFF2-40B4-BE49-F238E27FC236}">
                <a16:creationId xmlns:a16="http://schemas.microsoft.com/office/drawing/2014/main" id="{7E1F8F65-8AFC-49AF-84D4-4FA0BFC7530E}"/>
              </a:ext>
            </a:extLst>
          </p:cNvPr>
          <p:cNvSpPr txBox="1">
            <a:spLocks noGrp="1"/>
          </p:cNvSpPr>
          <p:nvPr>
            <p:ph type="title"/>
          </p:nvPr>
        </p:nvSpPr>
        <p:spPr>
          <a:xfrm>
            <a:off x="13447" y="-171450"/>
            <a:ext cx="8287308" cy="665784"/>
          </a:xfrm>
          <a:prstGeom prst="rect">
            <a:avLst/>
          </a:prstGeom>
        </p:spPr>
        <p:txBody>
          <a:bodyPr vert="horz" wrap="square" lIns="0" tIns="97459" rIns="0" bIns="0" rtlCol="0">
            <a:spAutoFit/>
          </a:bodyPr>
          <a:lstStyle/>
          <a:p>
            <a:pPr marL="12700">
              <a:lnSpc>
                <a:spcPct val="100000"/>
              </a:lnSpc>
              <a:spcBef>
                <a:spcPts val="105"/>
              </a:spcBef>
            </a:pPr>
            <a:r>
              <a:rPr sz="2900" dirty="0"/>
              <a:t>Symmetric</a:t>
            </a:r>
            <a:r>
              <a:rPr sz="2900" spc="-150" dirty="0"/>
              <a:t> </a:t>
            </a:r>
            <a:r>
              <a:rPr sz="2900" spc="-10" dirty="0"/>
              <a:t>Encryption</a:t>
            </a:r>
            <a:endParaRPr sz="2900" dirty="0"/>
          </a:p>
        </p:txBody>
      </p:sp>
    </p:spTree>
    <p:extLst>
      <p:ext uri="{BB962C8B-B14F-4D97-AF65-F5344CB8AC3E}">
        <p14:creationId xmlns:p14="http://schemas.microsoft.com/office/powerpoint/2010/main" val="344018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22252-117F-4616-6ED4-7D07551224A5}"/>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67F2777B-A7AB-9159-CF7A-187C8A2822E5}"/>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80</a:t>
            </a:fld>
            <a:r>
              <a:rPr spc="204" dirty="0"/>
              <a:t> </a:t>
            </a:r>
            <a:r>
              <a:rPr spc="-50" dirty="0"/>
              <a:t>|</a:t>
            </a:r>
          </a:p>
        </p:txBody>
      </p:sp>
      <p:sp>
        <p:nvSpPr>
          <p:cNvPr id="4" name="Rectangle 1">
            <a:extLst>
              <a:ext uri="{FF2B5EF4-FFF2-40B4-BE49-F238E27FC236}">
                <a16:creationId xmlns:a16="http://schemas.microsoft.com/office/drawing/2014/main" id="{81F560AB-C380-DEA4-9EFF-3994ED17D5F7}"/>
              </a:ext>
            </a:extLst>
          </p:cNvPr>
          <p:cNvSpPr>
            <a:spLocks noChangeArrowheads="1"/>
          </p:cNvSpPr>
          <p:nvPr/>
        </p:nvSpPr>
        <p:spPr bwMode="auto">
          <a:xfrm>
            <a:off x="-46123" y="-95250"/>
            <a:ext cx="9135035" cy="6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Example Using </a:t>
            </a:r>
            <a:r>
              <a:rPr lang="en-US" sz="2800" b="1" dirty="0" err="1">
                <a:latin typeface="+mj-lt"/>
              </a:rPr>
              <a:t>CrypTool</a:t>
            </a:r>
            <a:r>
              <a:rPr lang="en-US" sz="2800" b="1" dirty="0">
                <a:latin typeface="+mj-lt"/>
              </a:rPr>
              <a:t> with DES (CBC) Mode</a:t>
            </a:r>
          </a:p>
        </p:txBody>
      </p:sp>
      <p:sp>
        <p:nvSpPr>
          <p:cNvPr id="3" name="TextBox 2">
            <a:extLst>
              <a:ext uri="{FF2B5EF4-FFF2-40B4-BE49-F238E27FC236}">
                <a16:creationId xmlns:a16="http://schemas.microsoft.com/office/drawing/2014/main" id="{2744E3D9-0FC1-4CEA-E74C-A14F4A24D6D0}"/>
              </a:ext>
            </a:extLst>
          </p:cNvPr>
          <p:cNvSpPr txBox="1"/>
          <p:nvPr/>
        </p:nvSpPr>
        <p:spPr>
          <a:xfrm>
            <a:off x="-46123" y="586389"/>
            <a:ext cx="5303923" cy="67185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 Type a simple message like:</a:t>
            </a:r>
          </a:p>
        </p:txBody>
      </p:sp>
      <p:pic>
        <p:nvPicPr>
          <p:cNvPr id="9" name="Picture 8">
            <a:extLst>
              <a:ext uri="{FF2B5EF4-FFF2-40B4-BE49-F238E27FC236}">
                <a16:creationId xmlns:a16="http://schemas.microsoft.com/office/drawing/2014/main" id="{8172B518-2B18-E7A4-7A8C-E4A17FA91DB9}"/>
              </a:ext>
            </a:extLst>
          </p:cNvPr>
          <p:cNvPicPr>
            <a:picLocks noChangeAspect="1"/>
          </p:cNvPicPr>
          <p:nvPr/>
        </p:nvPicPr>
        <p:blipFill>
          <a:blip r:embed="rId2"/>
          <a:srcRect r="55834" b="61852"/>
          <a:stretch/>
        </p:blipFill>
        <p:spPr>
          <a:xfrm>
            <a:off x="1638219" y="1504950"/>
            <a:ext cx="7489054" cy="3638550"/>
          </a:xfrm>
          <a:prstGeom prst="rect">
            <a:avLst/>
          </a:prstGeom>
        </p:spPr>
      </p:pic>
    </p:spTree>
    <p:extLst>
      <p:ext uri="{BB962C8B-B14F-4D97-AF65-F5344CB8AC3E}">
        <p14:creationId xmlns:p14="http://schemas.microsoft.com/office/powerpoint/2010/main" val="3536210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98D7-4AE9-87A4-B909-5F0E6C3BA30C}"/>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CC455C5F-50E9-0FE9-9356-7FDFEC1ACD13}"/>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81</a:t>
            </a:fld>
            <a:r>
              <a:rPr spc="204" dirty="0"/>
              <a:t> </a:t>
            </a:r>
            <a:r>
              <a:rPr spc="-50" dirty="0"/>
              <a:t>|</a:t>
            </a:r>
          </a:p>
        </p:txBody>
      </p:sp>
      <p:sp>
        <p:nvSpPr>
          <p:cNvPr id="4" name="Rectangle 1">
            <a:extLst>
              <a:ext uri="{FF2B5EF4-FFF2-40B4-BE49-F238E27FC236}">
                <a16:creationId xmlns:a16="http://schemas.microsoft.com/office/drawing/2014/main" id="{1A452346-A4BE-8A3B-CAB6-4D1C3878841B}"/>
              </a:ext>
            </a:extLst>
          </p:cNvPr>
          <p:cNvSpPr>
            <a:spLocks noChangeArrowheads="1"/>
          </p:cNvSpPr>
          <p:nvPr/>
        </p:nvSpPr>
        <p:spPr bwMode="auto">
          <a:xfrm>
            <a:off x="-46123" y="-95250"/>
            <a:ext cx="9135035" cy="6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Example Using </a:t>
            </a:r>
            <a:r>
              <a:rPr lang="en-US" sz="2800" b="1" dirty="0" err="1">
                <a:latin typeface="+mj-lt"/>
              </a:rPr>
              <a:t>CrypTool</a:t>
            </a:r>
            <a:r>
              <a:rPr lang="en-US" sz="2800" b="1" dirty="0">
                <a:latin typeface="+mj-lt"/>
              </a:rPr>
              <a:t> with DES (CBC) Mode</a:t>
            </a:r>
          </a:p>
        </p:txBody>
      </p:sp>
      <p:sp>
        <p:nvSpPr>
          <p:cNvPr id="3" name="TextBox 2">
            <a:extLst>
              <a:ext uri="{FF2B5EF4-FFF2-40B4-BE49-F238E27FC236}">
                <a16:creationId xmlns:a16="http://schemas.microsoft.com/office/drawing/2014/main" id="{FF471ACA-E88C-F16A-7429-AEE25B7FE3FE}"/>
              </a:ext>
            </a:extLst>
          </p:cNvPr>
          <p:cNvSpPr txBox="1"/>
          <p:nvPr/>
        </p:nvSpPr>
        <p:spPr>
          <a:xfrm>
            <a:off x="27210" y="573844"/>
            <a:ext cx="9061702" cy="131818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2:</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Encrypt/Decrypt → Symmetric (modern) → DES (CBC).. </a:t>
            </a:r>
          </a:p>
        </p:txBody>
      </p:sp>
      <p:pic>
        <p:nvPicPr>
          <p:cNvPr id="10" name="Picture 9">
            <a:extLst>
              <a:ext uri="{FF2B5EF4-FFF2-40B4-BE49-F238E27FC236}">
                <a16:creationId xmlns:a16="http://schemas.microsoft.com/office/drawing/2014/main" id="{83415F48-5775-083F-130C-D903E404F46B}"/>
              </a:ext>
            </a:extLst>
          </p:cNvPr>
          <p:cNvPicPr>
            <a:picLocks noChangeAspect="1"/>
          </p:cNvPicPr>
          <p:nvPr/>
        </p:nvPicPr>
        <p:blipFill>
          <a:blip r:embed="rId2"/>
          <a:srcRect r="58333" b="61806"/>
          <a:stretch/>
        </p:blipFill>
        <p:spPr>
          <a:xfrm>
            <a:off x="2971800" y="1960991"/>
            <a:ext cx="6172200" cy="3182510"/>
          </a:xfrm>
          <a:prstGeom prst="rect">
            <a:avLst/>
          </a:prstGeom>
        </p:spPr>
      </p:pic>
    </p:spTree>
    <p:extLst>
      <p:ext uri="{BB962C8B-B14F-4D97-AF65-F5344CB8AC3E}">
        <p14:creationId xmlns:p14="http://schemas.microsoft.com/office/powerpoint/2010/main" val="5321333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F6920-0F08-E1C7-5345-D72E490BCC9E}"/>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324E693E-596A-87F2-2A7D-E5D5B87C1220}"/>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82</a:t>
            </a:fld>
            <a:r>
              <a:rPr spc="204" dirty="0"/>
              <a:t> </a:t>
            </a:r>
            <a:r>
              <a:rPr spc="-50" dirty="0"/>
              <a:t>|</a:t>
            </a:r>
          </a:p>
        </p:txBody>
      </p:sp>
      <p:sp>
        <p:nvSpPr>
          <p:cNvPr id="4" name="Rectangle 1">
            <a:extLst>
              <a:ext uri="{FF2B5EF4-FFF2-40B4-BE49-F238E27FC236}">
                <a16:creationId xmlns:a16="http://schemas.microsoft.com/office/drawing/2014/main" id="{D0BDC18A-A9C7-5EC8-AABB-22C3A1C8E98D}"/>
              </a:ext>
            </a:extLst>
          </p:cNvPr>
          <p:cNvSpPr>
            <a:spLocks noChangeArrowheads="1"/>
          </p:cNvSpPr>
          <p:nvPr/>
        </p:nvSpPr>
        <p:spPr bwMode="auto">
          <a:xfrm>
            <a:off x="-46123" y="-95250"/>
            <a:ext cx="9135035" cy="6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Example Using </a:t>
            </a:r>
            <a:r>
              <a:rPr lang="en-US" sz="2800" b="1" dirty="0" err="1">
                <a:latin typeface="+mj-lt"/>
              </a:rPr>
              <a:t>CrypTool</a:t>
            </a:r>
            <a:r>
              <a:rPr lang="en-US" sz="2800" b="1" dirty="0">
                <a:latin typeface="+mj-lt"/>
              </a:rPr>
              <a:t> with DES (CBC) Mode</a:t>
            </a:r>
          </a:p>
        </p:txBody>
      </p:sp>
      <p:sp>
        <p:nvSpPr>
          <p:cNvPr id="3" name="TextBox 2">
            <a:extLst>
              <a:ext uri="{FF2B5EF4-FFF2-40B4-BE49-F238E27FC236}">
                <a16:creationId xmlns:a16="http://schemas.microsoft.com/office/drawing/2014/main" id="{7E273C34-3F8B-D461-D816-2BD8C24F5941}"/>
              </a:ext>
            </a:extLst>
          </p:cNvPr>
          <p:cNvSpPr txBox="1"/>
          <p:nvPr/>
        </p:nvSpPr>
        <p:spPr>
          <a:xfrm>
            <a:off x="27210" y="573844"/>
            <a:ext cx="9061702" cy="2610843"/>
          </a:xfrm>
          <a:prstGeom prst="rect">
            <a:avLst/>
          </a:prstGeom>
          <a:noFill/>
        </p:spPr>
        <p:txBody>
          <a:bodyPr wrap="square">
            <a:spAutoFit/>
          </a:bodyPr>
          <a:lstStyle/>
          <a:p>
            <a:pPr>
              <a:lnSpc>
                <a:spcPct val="150000"/>
              </a:lnSpc>
              <a:buNone/>
            </a:pPr>
            <a:r>
              <a:rPr kumimoji="0" lang="en-US" altLang="en-US" sz="2800" b="1" i="0" u="none" strike="noStrike" cap="none" normalizeH="0" baseline="0" dirty="0">
                <a:ln>
                  <a:noFill/>
                </a:ln>
                <a:solidFill>
                  <a:schemeClr val="tx1"/>
                </a:solidFill>
                <a:effectLst/>
                <a:latin typeface="+mj-lt"/>
              </a:rPr>
              <a:t>Step 3:</a:t>
            </a:r>
            <a:br>
              <a:rPr kumimoji="0" lang="en-US" altLang="en-US" sz="2800" b="0" i="0" u="none" strike="noStrike" cap="none" normalizeH="0" baseline="0" dirty="0">
                <a:ln>
                  <a:noFill/>
                </a:ln>
                <a:solidFill>
                  <a:schemeClr val="tx1"/>
                </a:solidFill>
                <a:effectLst/>
                <a:latin typeface="+mj-lt"/>
              </a:rPr>
            </a:br>
            <a:r>
              <a:rPr lang="en-US" sz="2800" dirty="0">
                <a:latin typeface="+mj-lt"/>
              </a:rPr>
              <a:t>You’ll see a </a:t>
            </a:r>
            <a:r>
              <a:rPr lang="en-US" sz="2800" b="1" dirty="0">
                <a:latin typeface="+mj-lt"/>
              </a:rPr>
              <a:t>“Key Entry”</a:t>
            </a:r>
            <a:r>
              <a:rPr lang="en-US" sz="2800" dirty="0">
                <a:latin typeface="+mj-lt"/>
              </a:rPr>
              <a:t> window asking for </a:t>
            </a:r>
            <a:r>
              <a:rPr lang="en-US" sz="2800" b="1" dirty="0">
                <a:latin typeface="+mj-lt"/>
              </a:rPr>
              <a:t>hexadecimal values</a:t>
            </a:r>
            <a:r>
              <a:rPr lang="en-US" sz="2800" dirty="0">
                <a:latin typeface="+mj-lt"/>
              </a:rPr>
              <a:t>.</a:t>
            </a:r>
          </a:p>
          <a:p>
            <a:pPr>
              <a:lnSpc>
                <a:spcPct val="150000"/>
              </a:lnSpc>
            </a:pPr>
            <a:r>
              <a:rPr lang="en-US" sz="2800" dirty="0">
                <a:latin typeface="+mj-lt"/>
              </a:rPr>
              <a:t>Here's what to enter:</a:t>
            </a:r>
          </a:p>
        </p:txBody>
      </p:sp>
      <p:pic>
        <p:nvPicPr>
          <p:cNvPr id="6" name="Picture 5">
            <a:extLst>
              <a:ext uri="{FF2B5EF4-FFF2-40B4-BE49-F238E27FC236}">
                <a16:creationId xmlns:a16="http://schemas.microsoft.com/office/drawing/2014/main" id="{37B44160-2158-63A5-CFD1-7422C189DEED}"/>
              </a:ext>
            </a:extLst>
          </p:cNvPr>
          <p:cNvPicPr>
            <a:picLocks noChangeAspect="1"/>
          </p:cNvPicPr>
          <p:nvPr/>
        </p:nvPicPr>
        <p:blipFill>
          <a:blip r:embed="rId2"/>
          <a:srcRect l="34167" t="33704" r="34166" b="41111"/>
          <a:stretch/>
        </p:blipFill>
        <p:spPr>
          <a:xfrm>
            <a:off x="3657600" y="2694739"/>
            <a:ext cx="5486400" cy="2454442"/>
          </a:xfrm>
          <a:prstGeom prst="rect">
            <a:avLst/>
          </a:prstGeom>
        </p:spPr>
      </p:pic>
    </p:spTree>
    <p:extLst>
      <p:ext uri="{BB962C8B-B14F-4D97-AF65-F5344CB8AC3E}">
        <p14:creationId xmlns:p14="http://schemas.microsoft.com/office/powerpoint/2010/main" val="36107668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0F120-ACCC-ADB9-14E7-71D4A8FDD835}"/>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BDD89971-870A-5C4E-4567-85C8AD59F38B}"/>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83</a:t>
            </a:fld>
            <a:r>
              <a:rPr spc="204" dirty="0"/>
              <a:t> </a:t>
            </a:r>
            <a:r>
              <a:rPr spc="-50" dirty="0"/>
              <a:t>|</a:t>
            </a:r>
          </a:p>
        </p:txBody>
      </p:sp>
      <p:sp>
        <p:nvSpPr>
          <p:cNvPr id="4" name="Rectangle 1">
            <a:extLst>
              <a:ext uri="{FF2B5EF4-FFF2-40B4-BE49-F238E27FC236}">
                <a16:creationId xmlns:a16="http://schemas.microsoft.com/office/drawing/2014/main" id="{75FA51E7-59D6-1E71-786A-001DCA702EAD}"/>
              </a:ext>
            </a:extLst>
          </p:cNvPr>
          <p:cNvSpPr>
            <a:spLocks noChangeArrowheads="1"/>
          </p:cNvSpPr>
          <p:nvPr/>
        </p:nvSpPr>
        <p:spPr bwMode="auto">
          <a:xfrm>
            <a:off x="-46123" y="-95250"/>
            <a:ext cx="9135035" cy="6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Example Using </a:t>
            </a:r>
            <a:r>
              <a:rPr lang="en-US" sz="2800" b="1" dirty="0" err="1">
                <a:latin typeface="+mj-lt"/>
              </a:rPr>
              <a:t>CrypTool</a:t>
            </a:r>
            <a:r>
              <a:rPr lang="en-US" sz="2800" b="1" dirty="0">
                <a:latin typeface="+mj-lt"/>
              </a:rPr>
              <a:t> with DES (CBC) Mode</a:t>
            </a:r>
          </a:p>
        </p:txBody>
      </p:sp>
      <p:sp>
        <p:nvSpPr>
          <p:cNvPr id="3" name="TextBox 2">
            <a:extLst>
              <a:ext uri="{FF2B5EF4-FFF2-40B4-BE49-F238E27FC236}">
                <a16:creationId xmlns:a16="http://schemas.microsoft.com/office/drawing/2014/main" id="{BF1AAE16-C936-4593-27EC-A373BD10C25E}"/>
              </a:ext>
            </a:extLst>
          </p:cNvPr>
          <p:cNvSpPr txBox="1"/>
          <p:nvPr/>
        </p:nvSpPr>
        <p:spPr>
          <a:xfrm>
            <a:off x="27210" y="573844"/>
            <a:ext cx="9061702" cy="671851"/>
          </a:xfrm>
          <a:prstGeom prst="rect">
            <a:avLst/>
          </a:prstGeom>
          <a:noFill/>
        </p:spPr>
        <p:txBody>
          <a:bodyPr wrap="square">
            <a:spAutoFit/>
          </a:bodyPr>
          <a:lstStyle/>
          <a:p>
            <a:pPr>
              <a:lnSpc>
                <a:spcPct val="150000"/>
              </a:lnSpc>
              <a:buNone/>
            </a:pPr>
            <a:r>
              <a:rPr kumimoji="0" lang="en-US" altLang="en-US" sz="2800" b="1" i="0" u="none" strike="noStrike" cap="none" normalizeH="0" baseline="0" dirty="0">
                <a:ln>
                  <a:noFill/>
                </a:ln>
                <a:solidFill>
                  <a:schemeClr val="tx1"/>
                </a:solidFill>
                <a:effectLst/>
                <a:latin typeface="+mj-lt"/>
              </a:rPr>
              <a:t>You will see unreadable ciphertext in a new window</a:t>
            </a:r>
            <a:endParaRPr lang="en-US" sz="2800" dirty="0">
              <a:latin typeface="+mj-lt"/>
            </a:endParaRPr>
          </a:p>
        </p:txBody>
      </p:sp>
      <p:pic>
        <p:nvPicPr>
          <p:cNvPr id="5" name="Picture 4">
            <a:extLst>
              <a:ext uri="{FF2B5EF4-FFF2-40B4-BE49-F238E27FC236}">
                <a16:creationId xmlns:a16="http://schemas.microsoft.com/office/drawing/2014/main" id="{F14CA7A8-661C-B941-56C7-47ED49FD2AEE}"/>
              </a:ext>
            </a:extLst>
          </p:cNvPr>
          <p:cNvPicPr>
            <a:picLocks noChangeAspect="1"/>
          </p:cNvPicPr>
          <p:nvPr/>
        </p:nvPicPr>
        <p:blipFill>
          <a:blip r:embed="rId2"/>
          <a:srcRect r="3155" b="58889"/>
          <a:stretch/>
        </p:blipFill>
        <p:spPr>
          <a:xfrm>
            <a:off x="-30572" y="2952750"/>
            <a:ext cx="9174572" cy="2190750"/>
          </a:xfrm>
          <a:prstGeom prst="rect">
            <a:avLst/>
          </a:prstGeom>
        </p:spPr>
      </p:pic>
    </p:spTree>
    <p:extLst>
      <p:ext uri="{BB962C8B-B14F-4D97-AF65-F5344CB8AC3E}">
        <p14:creationId xmlns:p14="http://schemas.microsoft.com/office/powerpoint/2010/main" val="2177992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B9E2C-93EB-6E93-A172-D96BD9CDE1FB}"/>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3991FDC8-8750-CA2B-43C9-AD0020B762C7}"/>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84</a:t>
            </a:fld>
            <a:r>
              <a:rPr spc="204" dirty="0"/>
              <a:t> </a:t>
            </a:r>
            <a:r>
              <a:rPr spc="-50" dirty="0"/>
              <a:t>|</a:t>
            </a:r>
          </a:p>
        </p:txBody>
      </p:sp>
      <p:sp>
        <p:nvSpPr>
          <p:cNvPr id="4" name="Rectangle 1">
            <a:extLst>
              <a:ext uri="{FF2B5EF4-FFF2-40B4-BE49-F238E27FC236}">
                <a16:creationId xmlns:a16="http://schemas.microsoft.com/office/drawing/2014/main" id="{97B679EE-0FF5-5F45-4A88-6F9A2E027D57}"/>
              </a:ext>
            </a:extLst>
          </p:cNvPr>
          <p:cNvSpPr>
            <a:spLocks noChangeArrowheads="1"/>
          </p:cNvSpPr>
          <p:nvPr/>
        </p:nvSpPr>
        <p:spPr bwMode="auto">
          <a:xfrm>
            <a:off x="-46123" y="-95250"/>
            <a:ext cx="9135035" cy="6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Example Using </a:t>
            </a:r>
            <a:r>
              <a:rPr lang="en-US" sz="2800" b="1" dirty="0" err="1">
                <a:latin typeface="+mj-lt"/>
              </a:rPr>
              <a:t>CrypTool</a:t>
            </a:r>
            <a:r>
              <a:rPr lang="en-US" sz="2800" b="1" dirty="0">
                <a:latin typeface="+mj-lt"/>
              </a:rPr>
              <a:t> with DES (CBC) Mode</a:t>
            </a:r>
          </a:p>
        </p:txBody>
      </p:sp>
      <p:sp>
        <p:nvSpPr>
          <p:cNvPr id="3" name="TextBox 2">
            <a:extLst>
              <a:ext uri="{FF2B5EF4-FFF2-40B4-BE49-F238E27FC236}">
                <a16:creationId xmlns:a16="http://schemas.microsoft.com/office/drawing/2014/main" id="{8B65E63E-1145-41D1-E7FF-BB361BE60CD0}"/>
              </a:ext>
            </a:extLst>
          </p:cNvPr>
          <p:cNvSpPr txBox="1"/>
          <p:nvPr/>
        </p:nvSpPr>
        <p:spPr>
          <a:xfrm>
            <a:off x="27210" y="573844"/>
            <a:ext cx="9061702" cy="1318181"/>
          </a:xfrm>
          <a:prstGeom prst="rect">
            <a:avLst/>
          </a:prstGeom>
          <a:noFill/>
        </p:spPr>
        <p:txBody>
          <a:bodyPr wrap="square">
            <a:spAutoFit/>
          </a:bodyPr>
          <a:lstStyle/>
          <a:p>
            <a:pPr algn="l" rtl="0">
              <a:lnSpc>
                <a:spcPct val="150000"/>
              </a:lnSpc>
            </a:pPr>
            <a:r>
              <a:rPr kumimoji="0" lang="en-US" altLang="en-US" sz="2800" b="1" i="0" u="none" strike="noStrike" cap="none" normalizeH="0" baseline="0" dirty="0">
                <a:ln>
                  <a:noFill/>
                </a:ln>
                <a:solidFill>
                  <a:schemeClr val="tx1"/>
                </a:solidFill>
                <a:effectLst/>
                <a:latin typeface="+mj-lt"/>
              </a:rPr>
              <a:t>Step 4: </a:t>
            </a:r>
            <a:r>
              <a:rPr kumimoji="0" lang="en-US" altLang="en-US" sz="2800" b="0" i="0" u="none" strike="noStrike" cap="none" normalizeH="0" baseline="0" dirty="0">
                <a:ln>
                  <a:noFill/>
                </a:ln>
                <a:solidFill>
                  <a:schemeClr val="tx1"/>
                </a:solidFill>
                <a:effectLst/>
                <a:latin typeface="+mj-lt"/>
              </a:rPr>
              <a:t>Copy that ciphertext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Go to File → New → Save it As a new file</a:t>
            </a:r>
          </a:p>
        </p:txBody>
      </p:sp>
      <p:pic>
        <p:nvPicPr>
          <p:cNvPr id="8" name="Picture 7">
            <a:extLst>
              <a:ext uri="{FF2B5EF4-FFF2-40B4-BE49-F238E27FC236}">
                <a16:creationId xmlns:a16="http://schemas.microsoft.com/office/drawing/2014/main" id="{9D76C6E9-1366-1A65-B4FC-4A4E494611E3}"/>
              </a:ext>
            </a:extLst>
          </p:cNvPr>
          <p:cNvPicPr>
            <a:picLocks noChangeAspect="1"/>
          </p:cNvPicPr>
          <p:nvPr/>
        </p:nvPicPr>
        <p:blipFill>
          <a:blip r:embed="rId2"/>
          <a:srcRect r="22500" b="27778"/>
          <a:stretch/>
        </p:blipFill>
        <p:spPr>
          <a:xfrm>
            <a:off x="3276599" y="2066076"/>
            <a:ext cx="5870777" cy="3077423"/>
          </a:xfrm>
          <a:prstGeom prst="rect">
            <a:avLst/>
          </a:prstGeom>
        </p:spPr>
      </p:pic>
    </p:spTree>
    <p:extLst>
      <p:ext uri="{BB962C8B-B14F-4D97-AF65-F5344CB8AC3E}">
        <p14:creationId xmlns:p14="http://schemas.microsoft.com/office/powerpoint/2010/main" val="3705934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4CC2-015D-613B-B38D-31C29B918B84}"/>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C0C27DA9-09FD-DAD8-1565-B00005B95993}"/>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85</a:t>
            </a:fld>
            <a:r>
              <a:rPr spc="204" dirty="0"/>
              <a:t> </a:t>
            </a:r>
            <a:r>
              <a:rPr spc="-50" dirty="0"/>
              <a:t>|</a:t>
            </a:r>
          </a:p>
        </p:txBody>
      </p:sp>
      <p:sp>
        <p:nvSpPr>
          <p:cNvPr id="4" name="Rectangle 1">
            <a:extLst>
              <a:ext uri="{FF2B5EF4-FFF2-40B4-BE49-F238E27FC236}">
                <a16:creationId xmlns:a16="http://schemas.microsoft.com/office/drawing/2014/main" id="{624D1C09-C8BA-5727-1C6B-BF39E3365F95}"/>
              </a:ext>
            </a:extLst>
          </p:cNvPr>
          <p:cNvSpPr>
            <a:spLocks noChangeArrowheads="1"/>
          </p:cNvSpPr>
          <p:nvPr/>
        </p:nvSpPr>
        <p:spPr bwMode="auto">
          <a:xfrm>
            <a:off x="-66567" y="-246943"/>
            <a:ext cx="9135035" cy="6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Example Using </a:t>
            </a:r>
            <a:r>
              <a:rPr lang="en-US" sz="2800" b="1" dirty="0" err="1">
                <a:latin typeface="+mj-lt"/>
              </a:rPr>
              <a:t>CrypTool</a:t>
            </a:r>
            <a:r>
              <a:rPr lang="en-US" sz="2800" b="1" dirty="0">
                <a:latin typeface="+mj-lt"/>
              </a:rPr>
              <a:t> with DES (CBC) Mode</a:t>
            </a:r>
          </a:p>
        </p:txBody>
      </p:sp>
      <p:sp>
        <p:nvSpPr>
          <p:cNvPr id="3" name="TextBox 2">
            <a:extLst>
              <a:ext uri="{FF2B5EF4-FFF2-40B4-BE49-F238E27FC236}">
                <a16:creationId xmlns:a16="http://schemas.microsoft.com/office/drawing/2014/main" id="{B9D62308-BB65-A234-0324-F7D8F1B1E9AD}"/>
              </a:ext>
            </a:extLst>
          </p:cNvPr>
          <p:cNvSpPr txBox="1"/>
          <p:nvPr/>
        </p:nvSpPr>
        <p:spPr>
          <a:xfrm>
            <a:off x="13296" y="260682"/>
            <a:ext cx="4066478" cy="1964512"/>
          </a:xfrm>
          <a:prstGeom prst="rect">
            <a:avLst/>
          </a:prstGeom>
          <a:noFill/>
        </p:spPr>
        <p:txBody>
          <a:bodyPr wrap="square">
            <a:spAutoFit/>
          </a:bodyPr>
          <a:lstStyle/>
          <a:p>
            <a:pPr algn="l" rtl="0">
              <a:lnSpc>
                <a:spcPct val="150000"/>
              </a:lnSpc>
            </a:pPr>
            <a:r>
              <a:rPr lang="en-US" sz="2800" dirty="0">
                <a:latin typeface="+mj-lt"/>
              </a:rPr>
              <a:t>It is the encrypted message in </a:t>
            </a:r>
            <a:br>
              <a:rPr lang="en-US" sz="2800" dirty="0">
                <a:latin typeface="+mj-lt"/>
              </a:rPr>
            </a:br>
            <a:r>
              <a:rPr lang="en-US" sz="2800" dirty="0">
                <a:latin typeface="+mj-lt"/>
              </a:rPr>
              <a:t>hexadecimal format</a:t>
            </a:r>
          </a:p>
        </p:txBody>
      </p:sp>
      <p:pic>
        <p:nvPicPr>
          <p:cNvPr id="6" name="Picture 5">
            <a:extLst>
              <a:ext uri="{FF2B5EF4-FFF2-40B4-BE49-F238E27FC236}">
                <a16:creationId xmlns:a16="http://schemas.microsoft.com/office/drawing/2014/main" id="{F56CA858-F41D-C8C3-8FF7-9FDA8F30F8C7}"/>
              </a:ext>
            </a:extLst>
          </p:cNvPr>
          <p:cNvPicPr>
            <a:picLocks noChangeAspect="1"/>
          </p:cNvPicPr>
          <p:nvPr/>
        </p:nvPicPr>
        <p:blipFill>
          <a:blip r:embed="rId2"/>
          <a:srcRect r="5000" b="66296"/>
          <a:stretch/>
        </p:blipFill>
        <p:spPr>
          <a:xfrm>
            <a:off x="3262622" y="656090"/>
            <a:ext cx="5881378" cy="1173696"/>
          </a:xfrm>
          <a:prstGeom prst="rect">
            <a:avLst/>
          </a:prstGeom>
        </p:spPr>
      </p:pic>
      <p:sp>
        <p:nvSpPr>
          <p:cNvPr id="11" name="TextBox 10">
            <a:extLst>
              <a:ext uri="{FF2B5EF4-FFF2-40B4-BE49-F238E27FC236}">
                <a16:creationId xmlns:a16="http://schemas.microsoft.com/office/drawing/2014/main" id="{63E9816D-6F6A-91A7-6224-0331B33C066C}"/>
              </a:ext>
            </a:extLst>
          </p:cNvPr>
          <p:cNvSpPr txBox="1"/>
          <p:nvPr/>
        </p:nvSpPr>
        <p:spPr>
          <a:xfrm>
            <a:off x="13296" y="2225393"/>
            <a:ext cx="8922312" cy="2918107"/>
          </a:xfrm>
          <a:prstGeom prst="rect">
            <a:avLst/>
          </a:prstGeom>
          <a:noFill/>
        </p:spPr>
        <p:txBody>
          <a:bodyPr wrap="square">
            <a:spAutoFit/>
          </a:bodyPr>
          <a:lstStyle/>
          <a:p>
            <a:pPr algn="l" rtl="0">
              <a:lnSpc>
                <a:spcPct val="150000"/>
              </a:lnSpc>
            </a:pPr>
            <a:r>
              <a:rPr kumimoji="0" lang="en-US" altLang="en-US" sz="2500" b="1" i="0" u="none" strike="noStrike" cap="none" normalizeH="0" baseline="0" dirty="0">
                <a:ln>
                  <a:noFill/>
                </a:ln>
                <a:solidFill>
                  <a:schemeClr val="tx1"/>
                </a:solidFill>
                <a:effectLst/>
                <a:latin typeface="+mj-lt"/>
              </a:rPr>
              <a:t>Now for Decryption</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dirty="0">
                <a:ln>
                  <a:noFill/>
                </a:ln>
                <a:solidFill>
                  <a:schemeClr val="tx1"/>
                </a:solidFill>
                <a:effectLst/>
                <a:latin typeface="+mj-lt"/>
              </a:rPr>
              <a:t>Click inside</a:t>
            </a:r>
            <a:r>
              <a:rPr kumimoji="0" lang="en-US" altLang="en-US" sz="2500" b="0" i="0" u="none" strike="noStrike" cap="none" normalizeH="0" baseline="0" dirty="0">
                <a:ln>
                  <a:noFill/>
                </a:ln>
                <a:solidFill>
                  <a:schemeClr val="tx1"/>
                </a:solidFill>
                <a:effectLst/>
                <a:latin typeface="+mj-lt"/>
              </a:rPr>
              <a:t> the ciphertext window (Example2.hex) to activate it.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From the top menu, go to:</a:t>
            </a:r>
            <a:br>
              <a:rPr kumimoji="0" lang="en-US" altLang="en-US" sz="2500" b="0" i="0" u="none" strike="noStrike" cap="none" normalizeH="0" baseline="0" dirty="0">
                <a:ln>
                  <a:noFill/>
                </a:ln>
                <a:solidFill>
                  <a:schemeClr val="tx1"/>
                </a:solidFill>
                <a:effectLst/>
                <a:latin typeface="+mj-lt"/>
              </a:rPr>
            </a:br>
            <a:r>
              <a:rPr kumimoji="0" lang="en-US" altLang="en-US" sz="2500" b="1" i="0" u="none" strike="noStrike" cap="none" normalizeH="0" baseline="0" dirty="0">
                <a:ln>
                  <a:noFill/>
                </a:ln>
                <a:solidFill>
                  <a:schemeClr val="tx1"/>
                </a:solidFill>
                <a:effectLst/>
                <a:latin typeface="+mj-lt"/>
              </a:rPr>
              <a:t>Encrypt/Decrypt → Symmetric (modern) → DES (CBC)...</a:t>
            </a:r>
            <a:r>
              <a:rPr kumimoji="0" lang="en-US" altLang="en-US" sz="25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7110567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F06EF-B044-180C-C9A8-145044356833}"/>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DA25AAE8-208C-68A1-09A2-F0F5D584BAF3}"/>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86</a:t>
            </a:fld>
            <a:r>
              <a:rPr spc="204" dirty="0"/>
              <a:t> </a:t>
            </a:r>
            <a:r>
              <a:rPr spc="-50" dirty="0"/>
              <a:t>|</a:t>
            </a:r>
          </a:p>
        </p:txBody>
      </p:sp>
      <p:sp>
        <p:nvSpPr>
          <p:cNvPr id="4" name="Rectangle 1">
            <a:extLst>
              <a:ext uri="{FF2B5EF4-FFF2-40B4-BE49-F238E27FC236}">
                <a16:creationId xmlns:a16="http://schemas.microsoft.com/office/drawing/2014/main" id="{FD07DBD1-DC1B-33F0-CEA7-8D83C7EB849F}"/>
              </a:ext>
            </a:extLst>
          </p:cNvPr>
          <p:cNvSpPr>
            <a:spLocks noChangeArrowheads="1"/>
          </p:cNvSpPr>
          <p:nvPr/>
        </p:nvSpPr>
        <p:spPr bwMode="auto">
          <a:xfrm>
            <a:off x="-66567" y="-246943"/>
            <a:ext cx="9135035" cy="6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Example Using </a:t>
            </a:r>
            <a:r>
              <a:rPr lang="en-US" sz="2800" b="1" dirty="0" err="1">
                <a:latin typeface="+mj-lt"/>
              </a:rPr>
              <a:t>CrypTool</a:t>
            </a:r>
            <a:r>
              <a:rPr lang="en-US" sz="2800" b="1" dirty="0">
                <a:latin typeface="+mj-lt"/>
              </a:rPr>
              <a:t> with DES (CBC) Mode</a:t>
            </a:r>
          </a:p>
        </p:txBody>
      </p:sp>
      <p:sp>
        <p:nvSpPr>
          <p:cNvPr id="3" name="TextBox 2">
            <a:extLst>
              <a:ext uri="{FF2B5EF4-FFF2-40B4-BE49-F238E27FC236}">
                <a16:creationId xmlns:a16="http://schemas.microsoft.com/office/drawing/2014/main" id="{A822283F-C0A5-2559-3E94-0196487E87A6}"/>
              </a:ext>
            </a:extLst>
          </p:cNvPr>
          <p:cNvSpPr txBox="1"/>
          <p:nvPr/>
        </p:nvSpPr>
        <p:spPr>
          <a:xfrm>
            <a:off x="13296" y="361950"/>
            <a:ext cx="9130704" cy="1964512"/>
          </a:xfrm>
          <a:prstGeom prst="rect">
            <a:avLst/>
          </a:prstGeom>
          <a:noFill/>
        </p:spPr>
        <p:txBody>
          <a:bodyPr wrap="square">
            <a:spAutoFit/>
          </a:bodyPr>
          <a:lstStyle/>
          <a:p>
            <a:pPr>
              <a:lnSpc>
                <a:spcPct val="150000"/>
              </a:lnSpc>
              <a:buNone/>
            </a:pPr>
            <a:r>
              <a:rPr lang="en-US" sz="2800" b="1" dirty="0">
                <a:latin typeface="+mj-lt"/>
              </a:rPr>
              <a:t>Enter the Same Key and IV</a:t>
            </a:r>
          </a:p>
          <a:p>
            <a:pPr>
              <a:lnSpc>
                <a:spcPct val="150000"/>
              </a:lnSpc>
              <a:buNone/>
            </a:pPr>
            <a:r>
              <a:rPr lang="en-US" sz="2800" dirty="0">
                <a:latin typeface="+mj-lt"/>
              </a:rPr>
              <a:t>A pop-up will appear asking for a key and IV. Now:</a:t>
            </a:r>
          </a:p>
          <a:p>
            <a:pPr marL="457200" indent="-457200">
              <a:lnSpc>
                <a:spcPct val="150000"/>
              </a:lnSpc>
              <a:buFont typeface="Arial" panose="020B0604020202020204" pitchFamily="34" charset="0"/>
              <a:buChar char="•"/>
            </a:pPr>
            <a:r>
              <a:rPr lang="en-US" sz="2800" dirty="0">
                <a:latin typeface="+mj-lt"/>
              </a:rPr>
              <a:t>In the </a:t>
            </a:r>
            <a:r>
              <a:rPr lang="en-US" sz="2800" b="1" dirty="0">
                <a:latin typeface="+mj-lt"/>
              </a:rPr>
              <a:t>Key field</a:t>
            </a:r>
            <a:r>
              <a:rPr lang="en-US" sz="2800" dirty="0">
                <a:latin typeface="+mj-lt"/>
              </a:rPr>
              <a:t>, enter this hexadecimal value:</a:t>
            </a:r>
          </a:p>
        </p:txBody>
      </p:sp>
      <p:pic>
        <p:nvPicPr>
          <p:cNvPr id="5" name="Picture 4">
            <a:extLst>
              <a:ext uri="{FF2B5EF4-FFF2-40B4-BE49-F238E27FC236}">
                <a16:creationId xmlns:a16="http://schemas.microsoft.com/office/drawing/2014/main" id="{EAA3C967-DBC1-7FF2-8477-81BC4A7668EB}"/>
              </a:ext>
            </a:extLst>
          </p:cNvPr>
          <p:cNvPicPr>
            <a:picLocks noChangeAspect="1"/>
          </p:cNvPicPr>
          <p:nvPr/>
        </p:nvPicPr>
        <p:blipFill>
          <a:blip r:embed="rId2"/>
          <a:srcRect r="33333" b="38148"/>
          <a:stretch/>
        </p:blipFill>
        <p:spPr>
          <a:xfrm>
            <a:off x="3581400" y="2240518"/>
            <a:ext cx="5562600" cy="2902982"/>
          </a:xfrm>
          <a:prstGeom prst="rect">
            <a:avLst/>
          </a:prstGeom>
        </p:spPr>
      </p:pic>
    </p:spTree>
    <p:extLst>
      <p:ext uri="{BB962C8B-B14F-4D97-AF65-F5344CB8AC3E}">
        <p14:creationId xmlns:p14="http://schemas.microsoft.com/office/powerpoint/2010/main" val="19377783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E33EC-F86A-49BC-64C9-4404D464F55E}"/>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0A2D2C5C-EC7D-B504-B6D4-683AAEE959DE}"/>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87</a:t>
            </a:fld>
            <a:r>
              <a:rPr spc="204" dirty="0"/>
              <a:t> </a:t>
            </a:r>
            <a:r>
              <a:rPr spc="-50" dirty="0"/>
              <a:t>|</a:t>
            </a:r>
          </a:p>
        </p:txBody>
      </p:sp>
      <p:sp>
        <p:nvSpPr>
          <p:cNvPr id="4" name="Rectangle 1">
            <a:extLst>
              <a:ext uri="{FF2B5EF4-FFF2-40B4-BE49-F238E27FC236}">
                <a16:creationId xmlns:a16="http://schemas.microsoft.com/office/drawing/2014/main" id="{CB89BCC0-5B35-1EAC-D5B7-DD3DEAE48057}"/>
              </a:ext>
            </a:extLst>
          </p:cNvPr>
          <p:cNvSpPr>
            <a:spLocks noChangeArrowheads="1"/>
          </p:cNvSpPr>
          <p:nvPr/>
        </p:nvSpPr>
        <p:spPr bwMode="auto">
          <a:xfrm>
            <a:off x="-66567" y="-246943"/>
            <a:ext cx="9135035" cy="6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Example Using </a:t>
            </a:r>
            <a:r>
              <a:rPr lang="en-US" sz="2800" b="1" dirty="0" err="1">
                <a:latin typeface="+mj-lt"/>
              </a:rPr>
              <a:t>CrypTool</a:t>
            </a:r>
            <a:r>
              <a:rPr lang="en-US" sz="2800" b="1" dirty="0">
                <a:latin typeface="+mj-lt"/>
              </a:rPr>
              <a:t> with DES (CBC) Mode</a:t>
            </a:r>
          </a:p>
        </p:txBody>
      </p:sp>
      <p:sp>
        <p:nvSpPr>
          <p:cNvPr id="3" name="TextBox 2">
            <a:extLst>
              <a:ext uri="{FF2B5EF4-FFF2-40B4-BE49-F238E27FC236}">
                <a16:creationId xmlns:a16="http://schemas.microsoft.com/office/drawing/2014/main" id="{40475734-FCAD-9105-DB10-D0C6EB07901B}"/>
              </a:ext>
            </a:extLst>
          </p:cNvPr>
          <p:cNvSpPr txBox="1"/>
          <p:nvPr/>
        </p:nvSpPr>
        <p:spPr>
          <a:xfrm>
            <a:off x="13296" y="361950"/>
            <a:ext cx="9130704" cy="671851"/>
          </a:xfrm>
          <a:prstGeom prst="rect">
            <a:avLst/>
          </a:prstGeom>
          <a:noFill/>
        </p:spPr>
        <p:txBody>
          <a:bodyPr wrap="square">
            <a:spAutoFit/>
          </a:bodyPr>
          <a:lstStyle/>
          <a:p>
            <a:pPr>
              <a:lnSpc>
                <a:spcPct val="150000"/>
              </a:lnSpc>
              <a:buNone/>
            </a:pPr>
            <a:r>
              <a:rPr lang="en-US" sz="2800" b="1" dirty="0">
                <a:latin typeface="+mj-lt"/>
              </a:rPr>
              <a:t>Click on Decrypt</a:t>
            </a:r>
            <a:endParaRPr lang="en-US" sz="2800" dirty="0">
              <a:latin typeface="+mj-lt"/>
            </a:endParaRPr>
          </a:p>
        </p:txBody>
      </p:sp>
      <p:pic>
        <p:nvPicPr>
          <p:cNvPr id="5" name="Picture 4">
            <a:extLst>
              <a:ext uri="{FF2B5EF4-FFF2-40B4-BE49-F238E27FC236}">
                <a16:creationId xmlns:a16="http://schemas.microsoft.com/office/drawing/2014/main" id="{297D6D64-5355-BFCD-E111-EF0B80FB4C40}"/>
              </a:ext>
            </a:extLst>
          </p:cNvPr>
          <p:cNvPicPr>
            <a:picLocks noChangeAspect="1"/>
          </p:cNvPicPr>
          <p:nvPr/>
        </p:nvPicPr>
        <p:blipFill>
          <a:blip r:embed="rId2"/>
          <a:srcRect r="33333" b="38148"/>
          <a:stretch/>
        </p:blipFill>
        <p:spPr>
          <a:xfrm>
            <a:off x="3581400" y="2240518"/>
            <a:ext cx="5562600" cy="2902982"/>
          </a:xfrm>
          <a:prstGeom prst="rect">
            <a:avLst/>
          </a:prstGeom>
        </p:spPr>
      </p:pic>
    </p:spTree>
    <p:extLst>
      <p:ext uri="{BB962C8B-B14F-4D97-AF65-F5344CB8AC3E}">
        <p14:creationId xmlns:p14="http://schemas.microsoft.com/office/powerpoint/2010/main" val="28054260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1CA24-6C2C-7AD4-8083-9ECC6D570678}"/>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94B777A9-3364-239F-C4D4-AA4E1038B242}"/>
              </a:ext>
            </a:extLst>
          </p:cNvPr>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88</a:t>
            </a:fld>
            <a:r>
              <a:rPr spc="204" dirty="0"/>
              <a:t> </a:t>
            </a:r>
            <a:r>
              <a:rPr spc="-50" dirty="0"/>
              <a:t>|</a:t>
            </a:r>
          </a:p>
        </p:txBody>
      </p:sp>
      <p:sp>
        <p:nvSpPr>
          <p:cNvPr id="4" name="Rectangle 1">
            <a:extLst>
              <a:ext uri="{FF2B5EF4-FFF2-40B4-BE49-F238E27FC236}">
                <a16:creationId xmlns:a16="http://schemas.microsoft.com/office/drawing/2014/main" id="{E1468DDD-467A-4571-C6AA-D7074946FD34}"/>
              </a:ext>
            </a:extLst>
          </p:cNvPr>
          <p:cNvSpPr>
            <a:spLocks noChangeArrowheads="1"/>
          </p:cNvSpPr>
          <p:nvPr/>
        </p:nvSpPr>
        <p:spPr bwMode="auto">
          <a:xfrm>
            <a:off x="-66567" y="-246943"/>
            <a:ext cx="9135035" cy="6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latin typeface="+mj-lt"/>
              </a:rPr>
              <a:t>Example Using </a:t>
            </a:r>
            <a:r>
              <a:rPr lang="en-US" sz="2800" b="1" dirty="0" err="1">
                <a:latin typeface="+mj-lt"/>
              </a:rPr>
              <a:t>CrypTool</a:t>
            </a:r>
            <a:r>
              <a:rPr lang="en-US" sz="2800" b="1" dirty="0">
                <a:latin typeface="+mj-lt"/>
              </a:rPr>
              <a:t> with DES (CBC) Mode</a:t>
            </a:r>
          </a:p>
        </p:txBody>
      </p:sp>
      <p:sp>
        <p:nvSpPr>
          <p:cNvPr id="3" name="TextBox 2">
            <a:extLst>
              <a:ext uri="{FF2B5EF4-FFF2-40B4-BE49-F238E27FC236}">
                <a16:creationId xmlns:a16="http://schemas.microsoft.com/office/drawing/2014/main" id="{3CFA8F2A-F67C-D124-AD86-0905A8DF1CFA}"/>
              </a:ext>
            </a:extLst>
          </p:cNvPr>
          <p:cNvSpPr txBox="1"/>
          <p:nvPr/>
        </p:nvSpPr>
        <p:spPr>
          <a:xfrm>
            <a:off x="13296" y="361950"/>
            <a:ext cx="9130704" cy="671851"/>
          </a:xfrm>
          <a:prstGeom prst="rect">
            <a:avLst/>
          </a:prstGeom>
          <a:noFill/>
        </p:spPr>
        <p:txBody>
          <a:bodyPr wrap="square">
            <a:spAutoFit/>
          </a:bodyPr>
          <a:lstStyle/>
          <a:p>
            <a:pPr>
              <a:lnSpc>
                <a:spcPct val="150000"/>
              </a:lnSpc>
              <a:buNone/>
            </a:pPr>
            <a:r>
              <a:rPr lang="en-US" sz="2800" dirty="0">
                <a:latin typeface="+mj-lt"/>
              </a:rPr>
              <a:t>A </a:t>
            </a:r>
            <a:r>
              <a:rPr lang="en-US" sz="2800" b="1" dirty="0">
                <a:latin typeface="+mj-lt"/>
              </a:rPr>
              <a:t>new window</a:t>
            </a:r>
            <a:r>
              <a:rPr lang="en-US" sz="2800" dirty="0">
                <a:latin typeface="+mj-lt"/>
              </a:rPr>
              <a:t> will pop up showing the original message:</a:t>
            </a:r>
          </a:p>
        </p:txBody>
      </p:sp>
      <p:pic>
        <p:nvPicPr>
          <p:cNvPr id="9" name="Picture 8">
            <a:extLst>
              <a:ext uri="{FF2B5EF4-FFF2-40B4-BE49-F238E27FC236}">
                <a16:creationId xmlns:a16="http://schemas.microsoft.com/office/drawing/2014/main" id="{C1307138-A91C-096C-35B1-12E19DB798D7}"/>
              </a:ext>
            </a:extLst>
          </p:cNvPr>
          <p:cNvPicPr>
            <a:picLocks noChangeAspect="1"/>
          </p:cNvPicPr>
          <p:nvPr/>
        </p:nvPicPr>
        <p:blipFill>
          <a:blip r:embed="rId2"/>
          <a:srcRect r="146" b="47037"/>
          <a:stretch/>
        </p:blipFill>
        <p:spPr>
          <a:xfrm>
            <a:off x="26306" y="1809750"/>
            <a:ext cx="9130704" cy="2724150"/>
          </a:xfrm>
          <a:prstGeom prst="rect">
            <a:avLst/>
          </a:prstGeom>
        </p:spPr>
      </p:pic>
    </p:spTree>
    <p:extLst>
      <p:ext uri="{BB962C8B-B14F-4D97-AF65-F5344CB8AC3E}">
        <p14:creationId xmlns:p14="http://schemas.microsoft.com/office/powerpoint/2010/main" val="35849690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038" y="1977898"/>
            <a:ext cx="3963035" cy="467995"/>
          </a:xfrm>
          <a:prstGeom prst="rect">
            <a:avLst/>
          </a:prstGeom>
        </p:spPr>
        <p:txBody>
          <a:bodyPr vert="horz" wrap="square" lIns="0" tIns="12700" rIns="0" bIns="0" rtlCol="0">
            <a:spAutoFit/>
          </a:bodyPr>
          <a:lstStyle/>
          <a:p>
            <a:pPr marL="12700">
              <a:lnSpc>
                <a:spcPct val="100000"/>
              </a:lnSpc>
              <a:spcBef>
                <a:spcPts val="100"/>
              </a:spcBef>
            </a:pPr>
            <a:r>
              <a:rPr sz="2900" dirty="0"/>
              <a:t>RSA</a:t>
            </a:r>
            <a:r>
              <a:rPr sz="2900" spc="-95" dirty="0"/>
              <a:t> </a:t>
            </a:r>
            <a:r>
              <a:rPr sz="2900" dirty="0"/>
              <a:t>Encryption</a:t>
            </a:r>
            <a:r>
              <a:rPr sz="2900" spc="-130" dirty="0"/>
              <a:t> </a:t>
            </a:r>
            <a:r>
              <a:rPr sz="2900" spc="-10" dirty="0"/>
              <a:t>Algorithm</a:t>
            </a:r>
            <a:endParaRPr sz="2900" dirty="0"/>
          </a:p>
        </p:txBody>
      </p:sp>
      <p:sp>
        <p:nvSpPr>
          <p:cNvPr id="3" name="object 3"/>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89</a:t>
            </a:fld>
            <a:r>
              <a:rPr spc="204" dirty="0"/>
              <a:t> </a:t>
            </a:r>
            <a:r>
              <a:rPr spc="-50"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8670A-3E24-D5F7-DBA0-E5F80F9773E1}"/>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B6C47CB-776C-65D9-F073-E85020094A2F}"/>
              </a:ext>
            </a:extLst>
          </p:cNvPr>
          <p:cNvSpPr txBox="1">
            <a:spLocks noGrp="1"/>
          </p:cNvSpPr>
          <p:nvPr>
            <p:ph type="sldNum" sz="quarter" idx="7"/>
          </p:nvPr>
        </p:nvSpPr>
        <p:spPr>
          <a:prstGeom prst="rect">
            <a:avLst/>
          </a:prstGeom>
        </p:spPr>
        <p:txBody>
          <a:bodyPr vert="horz" wrap="square" lIns="0" tIns="4445" rIns="0" bIns="0" rtlCol="0">
            <a:spAutoFit/>
          </a:bodyPr>
          <a:lstStyle/>
          <a:p>
            <a:pPr marL="64135">
              <a:lnSpc>
                <a:spcPct val="100000"/>
              </a:lnSpc>
              <a:spcBef>
                <a:spcPts val="35"/>
              </a:spcBef>
            </a:pPr>
            <a:fld id="{81D60167-4931-47E6-BA6A-407CBD079E47}" type="slidenum">
              <a:rPr dirty="0"/>
              <a:t>9</a:t>
            </a:fld>
            <a:r>
              <a:rPr spc="215" dirty="0"/>
              <a:t> </a:t>
            </a:r>
            <a:r>
              <a:rPr spc="-50" dirty="0"/>
              <a:t>|</a:t>
            </a:r>
          </a:p>
        </p:txBody>
      </p:sp>
      <p:sp>
        <p:nvSpPr>
          <p:cNvPr id="3" name="object 3">
            <a:extLst>
              <a:ext uri="{FF2B5EF4-FFF2-40B4-BE49-F238E27FC236}">
                <a16:creationId xmlns:a16="http://schemas.microsoft.com/office/drawing/2014/main" id="{E82D195A-0E64-584D-AC8C-6A71ADDA0A63}"/>
              </a:ext>
            </a:extLst>
          </p:cNvPr>
          <p:cNvSpPr txBox="1"/>
          <p:nvPr/>
        </p:nvSpPr>
        <p:spPr>
          <a:xfrm>
            <a:off x="13447" y="585570"/>
            <a:ext cx="9144000" cy="4470326"/>
          </a:xfrm>
          <a:prstGeom prst="rect">
            <a:avLst/>
          </a:prstGeom>
        </p:spPr>
        <p:txBody>
          <a:bodyPr vert="horz" wrap="square" lIns="0" tIns="12700" rIns="0" bIns="0" rtlCol="0">
            <a:spAutoFit/>
          </a:bodyPr>
          <a:lstStyle/>
          <a:p>
            <a:pPr>
              <a:lnSpc>
                <a:spcPct val="150000"/>
              </a:lnSpc>
              <a:buNone/>
            </a:pPr>
            <a:r>
              <a:rPr lang="en-US" sz="2800" b="1" dirty="0">
                <a:latin typeface="+mj-lt"/>
              </a:rPr>
              <a:t>Examples of Symmetric Encryption Used in Australia</a:t>
            </a:r>
          </a:p>
          <a:p>
            <a:pPr marL="673100" indent="-457200">
              <a:lnSpc>
                <a:spcPct val="150000"/>
              </a:lnSpc>
              <a:buFont typeface="Arial" panose="020B0604020202020204" pitchFamily="34" charset="0"/>
              <a:buChar char="•"/>
            </a:pPr>
            <a:r>
              <a:rPr lang="en-US" sz="2800" b="1" dirty="0">
                <a:latin typeface="+mj-lt"/>
              </a:rPr>
              <a:t>Bank Transactions:</a:t>
            </a:r>
            <a:r>
              <a:rPr lang="en-US" sz="2800" dirty="0">
                <a:latin typeface="+mj-lt"/>
              </a:rPr>
              <a:t> Banks use AES (Advanced Encryption Standard) to secure online transactions.</a:t>
            </a:r>
          </a:p>
          <a:p>
            <a:pPr marL="673100" indent="-457200">
              <a:lnSpc>
                <a:spcPct val="150000"/>
              </a:lnSpc>
              <a:buFont typeface="Arial" panose="020B0604020202020204" pitchFamily="34" charset="0"/>
              <a:buChar char="•"/>
            </a:pPr>
            <a:r>
              <a:rPr lang="en-US" sz="2800" b="1" dirty="0">
                <a:latin typeface="+mj-lt"/>
              </a:rPr>
              <a:t>MyGov Services:</a:t>
            </a:r>
            <a:r>
              <a:rPr lang="en-US" sz="2800" dirty="0">
                <a:latin typeface="+mj-lt"/>
              </a:rPr>
              <a:t> The Australian government uses encryption for protecting data on platforms like MyGov.</a:t>
            </a:r>
          </a:p>
          <a:p>
            <a:pPr marL="673100" indent="-457200">
              <a:lnSpc>
                <a:spcPct val="150000"/>
              </a:lnSpc>
              <a:buFont typeface="Arial" panose="020B0604020202020204" pitchFamily="34" charset="0"/>
              <a:buChar char="•"/>
            </a:pPr>
            <a:r>
              <a:rPr lang="en-US" sz="2800" b="1" dirty="0">
                <a:latin typeface="+mj-lt"/>
              </a:rPr>
              <a:t>Wi-Fi Networks:</a:t>
            </a:r>
            <a:r>
              <a:rPr lang="en-US" sz="2800" dirty="0">
                <a:latin typeface="+mj-lt"/>
              </a:rPr>
              <a:t> WPA2 encryption on home and public Wi-Fi networks in Australia.</a:t>
            </a:r>
          </a:p>
        </p:txBody>
      </p:sp>
      <p:sp>
        <p:nvSpPr>
          <p:cNvPr id="7" name="object 2">
            <a:extLst>
              <a:ext uri="{FF2B5EF4-FFF2-40B4-BE49-F238E27FC236}">
                <a16:creationId xmlns:a16="http://schemas.microsoft.com/office/drawing/2014/main" id="{0F7D2324-CD0E-5333-FC16-C759CB0A7911}"/>
              </a:ext>
            </a:extLst>
          </p:cNvPr>
          <p:cNvSpPr txBox="1">
            <a:spLocks noGrp="1"/>
          </p:cNvSpPr>
          <p:nvPr>
            <p:ph type="title"/>
          </p:nvPr>
        </p:nvSpPr>
        <p:spPr>
          <a:xfrm>
            <a:off x="13447" y="-171450"/>
            <a:ext cx="8287308" cy="665784"/>
          </a:xfrm>
          <a:prstGeom prst="rect">
            <a:avLst/>
          </a:prstGeom>
        </p:spPr>
        <p:txBody>
          <a:bodyPr vert="horz" wrap="square" lIns="0" tIns="97459" rIns="0" bIns="0" rtlCol="0">
            <a:spAutoFit/>
          </a:bodyPr>
          <a:lstStyle/>
          <a:p>
            <a:pPr marL="12700">
              <a:lnSpc>
                <a:spcPct val="100000"/>
              </a:lnSpc>
              <a:spcBef>
                <a:spcPts val="105"/>
              </a:spcBef>
            </a:pPr>
            <a:r>
              <a:rPr sz="2900" dirty="0"/>
              <a:t>Symmetric</a:t>
            </a:r>
            <a:r>
              <a:rPr sz="2900" spc="-150" dirty="0"/>
              <a:t> </a:t>
            </a:r>
            <a:r>
              <a:rPr sz="2900" spc="-10" dirty="0"/>
              <a:t>Encryption</a:t>
            </a:r>
            <a:endParaRPr sz="2900" dirty="0"/>
          </a:p>
        </p:txBody>
      </p:sp>
    </p:spTree>
    <p:extLst>
      <p:ext uri="{BB962C8B-B14F-4D97-AF65-F5344CB8AC3E}">
        <p14:creationId xmlns:p14="http://schemas.microsoft.com/office/powerpoint/2010/main" val="6923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33985" rIns="0" bIns="0" rtlCol="0">
            <a:spAutoFit/>
          </a:bodyPr>
          <a:lstStyle/>
          <a:p>
            <a:pPr marL="12700">
              <a:lnSpc>
                <a:spcPct val="100000"/>
              </a:lnSpc>
              <a:spcBef>
                <a:spcPts val="1055"/>
              </a:spcBef>
              <a:tabLst>
                <a:tab pos="5770245" algn="l"/>
              </a:tabLst>
            </a:pPr>
            <a:r>
              <a:rPr spc="-10" dirty="0"/>
              <a:t>RSA</a:t>
            </a:r>
            <a:r>
              <a:rPr spc="-125" dirty="0"/>
              <a:t> </a:t>
            </a:r>
            <a:r>
              <a:rPr dirty="0"/>
              <a:t>was</a:t>
            </a:r>
            <a:r>
              <a:rPr spc="-25" dirty="0"/>
              <a:t> </a:t>
            </a:r>
            <a:r>
              <a:rPr dirty="0"/>
              <a:t>proposed</a:t>
            </a:r>
            <a:r>
              <a:rPr spc="-45" dirty="0"/>
              <a:t> </a:t>
            </a:r>
            <a:r>
              <a:rPr dirty="0"/>
              <a:t>by</a:t>
            </a:r>
            <a:r>
              <a:rPr spc="-15" dirty="0"/>
              <a:t> </a:t>
            </a:r>
            <a:r>
              <a:rPr b="1" dirty="0">
                <a:latin typeface="Arial"/>
                <a:cs typeface="Arial"/>
              </a:rPr>
              <a:t>R</a:t>
            </a:r>
            <a:r>
              <a:rPr dirty="0"/>
              <a:t>ivest,</a:t>
            </a:r>
            <a:r>
              <a:rPr spc="-30" dirty="0"/>
              <a:t> </a:t>
            </a:r>
            <a:r>
              <a:rPr b="1" dirty="0">
                <a:latin typeface="Arial"/>
                <a:cs typeface="Arial"/>
              </a:rPr>
              <a:t>S</a:t>
            </a:r>
            <a:r>
              <a:rPr dirty="0"/>
              <a:t>hamir</a:t>
            </a:r>
            <a:r>
              <a:rPr spc="-25" dirty="0"/>
              <a:t> </a:t>
            </a:r>
            <a:r>
              <a:rPr dirty="0"/>
              <a:t>&amp;</a:t>
            </a:r>
            <a:r>
              <a:rPr spc="-20" dirty="0"/>
              <a:t> </a:t>
            </a:r>
            <a:r>
              <a:rPr b="1" spc="-10" dirty="0">
                <a:latin typeface="Arial"/>
                <a:cs typeface="Arial"/>
              </a:rPr>
              <a:t>A</a:t>
            </a:r>
            <a:r>
              <a:rPr spc="-10" dirty="0"/>
              <a:t>dleman,</a:t>
            </a:r>
            <a:r>
              <a:rPr dirty="0"/>
              <a:t>	</a:t>
            </a:r>
            <a:r>
              <a:rPr spc="-25" dirty="0"/>
              <a:t>in</a:t>
            </a:r>
          </a:p>
          <a:p>
            <a:pPr marL="12700">
              <a:lnSpc>
                <a:spcPct val="100000"/>
              </a:lnSpc>
              <a:spcBef>
                <a:spcPts val="960"/>
              </a:spcBef>
            </a:pPr>
            <a:r>
              <a:rPr spc="-20" dirty="0"/>
              <a:t>1977</a:t>
            </a:r>
          </a:p>
          <a:p>
            <a:pPr marL="12700">
              <a:lnSpc>
                <a:spcPct val="100000"/>
              </a:lnSpc>
              <a:spcBef>
                <a:spcPts val="1440"/>
              </a:spcBef>
            </a:pPr>
            <a:r>
              <a:rPr dirty="0"/>
              <a:t>It</a:t>
            </a:r>
            <a:r>
              <a:rPr spc="-40" dirty="0"/>
              <a:t> </a:t>
            </a:r>
            <a:r>
              <a:rPr dirty="0"/>
              <a:t>is</a:t>
            </a:r>
            <a:r>
              <a:rPr spc="-10" dirty="0"/>
              <a:t> </a:t>
            </a:r>
            <a:r>
              <a:rPr dirty="0"/>
              <a:t>the</a:t>
            </a:r>
            <a:r>
              <a:rPr spc="-30" dirty="0"/>
              <a:t> </a:t>
            </a:r>
            <a:r>
              <a:rPr dirty="0"/>
              <a:t>best</a:t>
            </a:r>
            <a:r>
              <a:rPr spc="-30" dirty="0"/>
              <a:t> </a:t>
            </a:r>
            <a:r>
              <a:rPr dirty="0"/>
              <a:t>known</a:t>
            </a:r>
            <a:r>
              <a:rPr spc="-40" dirty="0"/>
              <a:t> </a:t>
            </a:r>
            <a:r>
              <a:rPr dirty="0"/>
              <a:t>&amp;</a:t>
            </a:r>
            <a:r>
              <a:rPr spc="-20" dirty="0"/>
              <a:t> </a:t>
            </a:r>
            <a:r>
              <a:rPr dirty="0"/>
              <a:t>widely</a:t>
            </a:r>
            <a:r>
              <a:rPr spc="-15" dirty="0"/>
              <a:t> </a:t>
            </a:r>
            <a:r>
              <a:rPr dirty="0"/>
              <a:t>used</a:t>
            </a:r>
            <a:r>
              <a:rPr spc="-35" dirty="0"/>
              <a:t> </a:t>
            </a:r>
            <a:r>
              <a:rPr spc="-10" dirty="0"/>
              <a:t>public-</a:t>
            </a:r>
            <a:r>
              <a:rPr spc="-25" dirty="0"/>
              <a:t>key</a:t>
            </a:r>
          </a:p>
        </p:txBody>
      </p:sp>
      <p:sp>
        <p:nvSpPr>
          <p:cNvPr id="3" name="object 3"/>
          <p:cNvSpPr txBox="1"/>
          <p:nvPr/>
        </p:nvSpPr>
        <p:spPr>
          <a:xfrm>
            <a:off x="428345" y="2732913"/>
            <a:ext cx="5371465" cy="1306830"/>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3C3935"/>
                </a:solidFill>
                <a:latin typeface="Arial"/>
                <a:cs typeface="Arial"/>
              </a:rPr>
              <a:t>cryptography</a:t>
            </a:r>
            <a:endParaRPr sz="2000">
              <a:latin typeface="Arial"/>
              <a:cs typeface="Arial"/>
            </a:endParaRPr>
          </a:p>
          <a:p>
            <a:pPr marL="12700">
              <a:lnSpc>
                <a:spcPct val="100000"/>
              </a:lnSpc>
              <a:spcBef>
                <a:spcPts val="1445"/>
              </a:spcBef>
            </a:pPr>
            <a:r>
              <a:rPr sz="2000" dirty="0">
                <a:solidFill>
                  <a:srgbClr val="3C3935"/>
                </a:solidFill>
                <a:latin typeface="Arial"/>
                <a:cs typeface="Arial"/>
              </a:rPr>
              <a:t>Uses</a:t>
            </a:r>
            <a:r>
              <a:rPr sz="2000" spc="-35" dirty="0">
                <a:solidFill>
                  <a:srgbClr val="3C3935"/>
                </a:solidFill>
                <a:latin typeface="Arial"/>
                <a:cs typeface="Arial"/>
              </a:rPr>
              <a:t> </a:t>
            </a:r>
            <a:r>
              <a:rPr sz="2000" dirty="0">
                <a:solidFill>
                  <a:srgbClr val="3C3935"/>
                </a:solidFill>
                <a:latin typeface="Arial"/>
                <a:cs typeface="Arial"/>
              </a:rPr>
              <a:t>large</a:t>
            </a:r>
            <a:r>
              <a:rPr sz="2000" spc="-20" dirty="0">
                <a:solidFill>
                  <a:srgbClr val="3C3935"/>
                </a:solidFill>
                <a:latin typeface="Arial"/>
                <a:cs typeface="Arial"/>
              </a:rPr>
              <a:t> </a:t>
            </a:r>
            <a:r>
              <a:rPr sz="2000" dirty="0">
                <a:solidFill>
                  <a:srgbClr val="3C3935"/>
                </a:solidFill>
                <a:latin typeface="Arial"/>
                <a:cs typeface="Arial"/>
              </a:rPr>
              <a:t>integers</a:t>
            </a:r>
            <a:r>
              <a:rPr sz="2000" spc="-40" dirty="0">
                <a:solidFill>
                  <a:srgbClr val="3C3935"/>
                </a:solidFill>
                <a:latin typeface="Arial"/>
                <a:cs typeface="Arial"/>
              </a:rPr>
              <a:t> </a:t>
            </a:r>
            <a:r>
              <a:rPr sz="2000" dirty="0">
                <a:solidFill>
                  <a:srgbClr val="3C3935"/>
                </a:solidFill>
                <a:latin typeface="Arial"/>
                <a:cs typeface="Arial"/>
              </a:rPr>
              <a:t>(e.g.</a:t>
            </a:r>
            <a:r>
              <a:rPr sz="2000" spc="-45" dirty="0">
                <a:solidFill>
                  <a:srgbClr val="3C3935"/>
                </a:solidFill>
                <a:latin typeface="Arial"/>
                <a:cs typeface="Arial"/>
              </a:rPr>
              <a:t> </a:t>
            </a:r>
            <a:r>
              <a:rPr sz="2000" dirty="0">
                <a:solidFill>
                  <a:srgbClr val="3C3935"/>
                </a:solidFill>
                <a:latin typeface="Arial"/>
                <a:cs typeface="Arial"/>
              </a:rPr>
              <a:t>1024</a:t>
            </a:r>
            <a:r>
              <a:rPr sz="2000" spc="-20" dirty="0">
                <a:solidFill>
                  <a:srgbClr val="3C3935"/>
                </a:solidFill>
                <a:latin typeface="Arial"/>
                <a:cs typeface="Arial"/>
              </a:rPr>
              <a:t> </a:t>
            </a:r>
            <a:r>
              <a:rPr sz="2000" spc="-10" dirty="0">
                <a:solidFill>
                  <a:srgbClr val="3C3935"/>
                </a:solidFill>
                <a:latin typeface="Arial"/>
                <a:cs typeface="Arial"/>
              </a:rPr>
              <a:t>bits)</a:t>
            </a:r>
            <a:endParaRPr sz="2000">
              <a:latin typeface="Arial"/>
              <a:cs typeface="Arial"/>
            </a:endParaRPr>
          </a:p>
          <a:p>
            <a:pPr marL="12700">
              <a:lnSpc>
                <a:spcPct val="100000"/>
              </a:lnSpc>
              <a:spcBef>
                <a:spcPts val="1440"/>
              </a:spcBef>
            </a:pPr>
            <a:r>
              <a:rPr sz="2000" dirty="0">
                <a:solidFill>
                  <a:srgbClr val="3C3935"/>
                </a:solidFill>
                <a:latin typeface="Arial"/>
                <a:cs typeface="Arial"/>
              </a:rPr>
              <a:t>Security</a:t>
            </a:r>
            <a:r>
              <a:rPr sz="2000" spc="-40" dirty="0">
                <a:solidFill>
                  <a:srgbClr val="3C3935"/>
                </a:solidFill>
                <a:latin typeface="Arial"/>
                <a:cs typeface="Arial"/>
              </a:rPr>
              <a:t> </a:t>
            </a:r>
            <a:r>
              <a:rPr sz="2000" dirty="0">
                <a:solidFill>
                  <a:srgbClr val="3C3935"/>
                </a:solidFill>
                <a:latin typeface="Arial"/>
                <a:cs typeface="Arial"/>
              </a:rPr>
              <a:t>due</a:t>
            </a:r>
            <a:r>
              <a:rPr sz="2000" spc="-20" dirty="0">
                <a:solidFill>
                  <a:srgbClr val="3C3935"/>
                </a:solidFill>
                <a:latin typeface="Arial"/>
                <a:cs typeface="Arial"/>
              </a:rPr>
              <a:t> </a:t>
            </a:r>
            <a:r>
              <a:rPr sz="2000" dirty="0">
                <a:solidFill>
                  <a:srgbClr val="3C3935"/>
                </a:solidFill>
                <a:latin typeface="Arial"/>
                <a:cs typeface="Arial"/>
              </a:rPr>
              <a:t>to</a:t>
            </a:r>
            <a:r>
              <a:rPr sz="2000" spc="-30" dirty="0">
                <a:solidFill>
                  <a:srgbClr val="3C3935"/>
                </a:solidFill>
                <a:latin typeface="Arial"/>
                <a:cs typeface="Arial"/>
              </a:rPr>
              <a:t> </a:t>
            </a:r>
            <a:r>
              <a:rPr sz="2000" dirty="0">
                <a:solidFill>
                  <a:srgbClr val="3C3935"/>
                </a:solidFill>
                <a:latin typeface="Arial"/>
                <a:cs typeface="Arial"/>
              </a:rPr>
              <a:t>cost</a:t>
            </a:r>
            <a:r>
              <a:rPr sz="2000" spc="-35" dirty="0">
                <a:solidFill>
                  <a:srgbClr val="3C3935"/>
                </a:solidFill>
                <a:latin typeface="Arial"/>
                <a:cs typeface="Arial"/>
              </a:rPr>
              <a:t> </a:t>
            </a:r>
            <a:r>
              <a:rPr sz="2000" dirty="0">
                <a:solidFill>
                  <a:srgbClr val="3C3935"/>
                </a:solidFill>
                <a:latin typeface="Arial"/>
                <a:cs typeface="Arial"/>
              </a:rPr>
              <a:t>of</a:t>
            </a:r>
            <a:r>
              <a:rPr sz="2000" spc="-20" dirty="0">
                <a:solidFill>
                  <a:srgbClr val="3C3935"/>
                </a:solidFill>
                <a:latin typeface="Arial"/>
                <a:cs typeface="Arial"/>
              </a:rPr>
              <a:t> </a:t>
            </a:r>
            <a:r>
              <a:rPr sz="2000" dirty="0">
                <a:solidFill>
                  <a:srgbClr val="3C3935"/>
                </a:solidFill>
                <a:latin typeface="Arial"/>
                <a:cs typeface="Arial"/>
              </a:rPr>
              <a:t>factorizing</a:t>
            </a:r>
            <a:r>
              <a:rPr sz="2000" spc="-45" dirty="0">
                <a:solidFill>
                  <a:srgbClr val="3C3935"/>
                </a:solidFill>
                <a:latin typeface="Arial"/>
                <a:cs typeface="Arial"/>
              </a:rPr>
              <a:t> </a:t>
            </a:r>
            <a:r>
              <a:rPr sz="2000" dirty="0">
                <a:solidFill>
                  <a:srgbClr val="3C3935"/>
                </a:solidFill>
                <a:latin typeface="Arial"/>
                <a:cs typeface="Arial"/>
              </a:rPr>
              <a:t>large</a:t>
            </a:r>
            <a:r>
              <a:rPr sz="2000" spc="-25" dirty="0">
                <a:solidFill>
                  <a:srgbClr val="3C3935"/>
                </a:solidFill>
                <a:latin typeface="Arial"/>
                <a:cs typeface="Arial"/>
              </a:rPr>
              <a:t> </a:t>
            </a:r>
            <a:r>
              <a:rPr sz="2000" spc="-10" dirty="0">
                <a:solidFill>
                  <a:srgbClr val="3C3935"/>
                </a:solidFill>
                <a:latin typeface="Arial"/>
                <a:cs typeface="Arial"/>
              </a:rPr>
              <a:t>integers</a:t>
            </a:r>
            <a:endParaRPr sz="2000">
              <a:latin typeface="Arial"/>
              <a:cs typeface="Arial"/>
            </a:endParaRPr>
          </a:p>
        </p:txBody>
      </p:sp>
      <p:grpSp>
        <p:nvGrpSpPr>
          <p:cNvPr id="4" name="object 4"/>
          <p:cNvGrpSpPr/>
          <p:nvPr/>
        </p:nvGrpSpPr>
        <p:grpSpPr>
          <a:xfrm>
            <a:off x="6457070" y="746125"/>
            <a:ext cx="1385570" cy="1473835"/>
            <a:chOff x="6457070" y="746125"/>
            <a:chExt cx="1385570" cy="1473835"/>
          </a:xfrm>
        </p:grpSpPr>
        <p:pic>
          <p:nvPicPr>
            <p:cNvPr id="5" name="object 5"/>
            <p:cNvPicPr/>
            <p:nvPr/>
          </p:nvPicPr>
          <p:blipFill>
            <a:blip r:embed="rId2" cstate="print"/>
            <a:stretch>
              <a:fillRect/>
            </a:stretch>
          </p:blipFill>
          <p:spPr>
            <a:xfrm>
              <a:off x="6457070" y="746125"/>
              <a:ext cx="1385423" cy="1473581"/>
            </a:xfrm>
            <a:prstGeom prst="rect">
              <a:avLst/>
            </a:prstGeom>
          </p:spPr>
        </p:pic>
        <p:pic>
          <p:nvPicPr>
            <p:cNvPr id="6" name="object 6"/>
            <p:cNvPicPr/>
            <p:nvPr/>
          </p:nvPicPr>
          <p:blipFill>
            <a:blip r:embed="rId3" cstate="print"/>
            <a:stretch>
              <a:fillRect/>
            </a:stretch>
          </p:blipFill>
          <p:spPr>
            <a:xfrm>
              <a:off x="6615684" y="905255"/>
              <a:ext cx="888492" cy="975360"/>
            </a:xfrm>
            <a:prstGeom prst="rect">
              <a:avLst/>
            </a:prstGeom>
          </p:spPr>
        </p:pic>
      </p:grpSp>
      <p:sp>
        <p:nvSpPr>
          <p:cNvPr id="7" name="object 7"/>
          <p:cNvSpPr txBox="1"/>
          <p:nvPr/>
        </p:nvSpPr>
        <p:spPr>
          <a:xfrm>
            <a:off x="7683500" y="1600327"/>
            <a:ext cx="1061085" cy="232410"/>
          </a:xfrm>
          <a:prstGeom prst="rect">
            <a:avLst/>
          </a:prstGeom>
        </p:spPr>
        <p:txBody>
          <a:bodyPr vert="horz" wrap="square" lIns="0" tIns="13335" rIns="0" bIns="0" rtlCol="0">
            <a:spAutoFit/>
          </a:bodyPr>
          <a:lstStyle/>
          <a:p>
            <a:pPr marL="12700">
              <a:lnSpc>
                <a:spcPct val="100000"/>
              </a:lnSpc>
              <a:spcBef>
                <a:spcPts val="105"/>
              </a:spcBef>
            </a:pPr>
            <a:r>
              <a:rPr sz="1350" b="1" dirty="0">
                <a:latin typeface="Times New Roman"/>
                <a:cs typeface="Times New Roman"/>
              </a:rPr>
              <a:t>Ronald</a:t>
            </a:r>
            <a:r>
              <a:rPr sz="1350" b="1" spc="-40" dirty="0">
                <a:latin typeface="Times New Roman"/>
                <a:cs typeface="Times New Roman"/>
              </a:rPr>
              <a:t> </a:t>
            </a:r>
            <a:r>
              <a:rPr sz="1350" b="1" spc="-10" dirty="0">
                <a:latin typeface="Times New Roman"/>
                <a:cs typeface="Times New Roman"/>
              </a:rPr>
              <a:t>Rivest</a:t>
            </a:r>
            <a:endParaRPr sz="1350">
              <a:latin typeface="Times New Roman"/>
              <a:cs typeface="Times New Roman"/>
            </a:endParaRPr>
          </a:p>
        </p:txBody>
      </p:sp>
      <p:grpSp>
        <p:nvGrpSpPr>
          <p:cNvPr id="8" name="object 8"/>
          <p:cNvGrpSpPr/>
          <p:nvPr/>
        </p:nvGrpSpPr>
        <p:grpSpPr>
          <a:xfrm>
            <a:off x="6429755" y="2071116"/>
            <a:ext cx="1449705" cy="1537970"/>
            <a:chOff x="6429755" y="2071116"/>
            <a:chExt cx="1449705" cy="1537970"/>
          </a:xfrm>
        </p:grpSpPr>
        <p:pic>
          <p:nvPicPr>
            <p:cNvPr id="9" name="object 9"/>
            <p:cNvPicPr/>
            <p:nvPr/>
          </p:nvPicPr>
          <p:blipFill>
            <a:blip r:embed="rId4" cstate="print"/>
            <a:stretch>
              <a:fillRect/>
            </a:stretch>
          </p:blipFill>
          <p:spPr>
            <a:xfrm>
              <a:off x="6429755" y="2071116"/>
              <a:ext cx="1449324" cy="1537970"/>
            </a:xfrm>
            <a:prstGeom prst="rect">
              <a:avLst/>
            </a:prstGeom>
          </p:spPr>
        </p:pic>
        <p:pic>
          <p:nvPicPr>
            <p:cNvPr id="10" name="object 10"/>
            <p:cNvPicPr/>
            <p:nvPr/>
          </p:nvPicPr>
          <p:blipFill>
            <a:blip r:embed="rId5" cstate="print"/>
            <a:stretch>
              <a:fillRect/>
            </a:stretch>
          </p:blipFill>
          <p:spPr>
            <a:xfrm>
              <a:off x="6624827" y="2266188"/>
              <a:ext cx="879348" cy="967739"/>
            </a:xfrm>
            <a:prstGeom prst="rect">
              <a:avLst/>
            </a:prstGeom>
          </p:spPr>
        </p:pic>
      </p:grpSp>
      <p:sp>
        <p:nvSpPr>
          <p:cNvPr id="11" name="object 11"/>
          <p:cNvSpPr txBox="1"/>
          <p:nvPr/>
        </p:nvSpPr>
        <p:spPr>
          <a:xfrm>
            <a:off x="7693532" y="2948686"/>
            <a:ext cx="882015" cy="232410"/>
          </a:xfrm>
          <a:prstGeom prst="rect">
            <a:avLst/>
          </a:prstGeom>
        </p:spPr>
        <p:txBody>
          <a:bodyPr vert="horz" wrap="square" lIns="0" tIns="13335" rIns="0" bIns="0" rtlCol="0">
            <a:spAutoFit/>
          </a:bodyPr>
          <a:lstStyle/>
          <a:p>
            <a:pPr marL="12700">
              <a:lnSpc>
                <a:spcPct val="100000"/>
              </a:lnSpc>
              <a:spcBef>
                <a:spcPts val="105"/>
              </a:spcBef>
            </a:pPr>
            <a:r>
              <a:rPr sz="1350" b="1" dirty="0">
                <a:latin typeface="Times New Roman"/>
                <a:cs typeface="Times New Roman"/>
              </a:rPr>
              <a:t>Adi</a:t>
            </a:r>
            <a:r>
              <a:rPr sz="1350" b="1" spc="-30" dirty="0">
                <a:latin typeface="Times New Roman"/>
                <a:cs typeface="Times New Roman"/>
              </a:rPr>
              <a:t> </a:t>
            </a:r>
            <a:r>
              <a:rPr sz="1350" b="1" spc="-10" dirty="0">
                <a:latin typeface="Times New Roman"/>
                <a:cs typeface="Times New Roman"/>
              </a:rPr>
              <a:t>Shamir</a:t>
            </a:r>
            <a:endParaRPr sz="1350">
              <a:latin typeface="Times New Roman"/>
              <a:cs typeface="Times New Roman"/>
            </a:endParaRPr>
          </a:p>
        </p:txBody>
      </p:sp>
      <p:grpSp>
        <p:nvGrpSpPr>
          <p:cNvPr id="12" name="object 12"/>
          <p:cNvGrpSpPr/>
          <p:nvPr/>
        </p:nvGrpSpPr>
        <p:grpSpPr>
          <a:xfrm>
            <a:off x="6429755" y="3339096"/>
            <a:ext cx="1493520" cy="1626235"/>
            <a:chOff x="6429755" y="3339096"/>
            <a:chExt cx="1493520" cy="1626235"/>
          </a:xfrm>
        </p:grpSpPr>
        <p:pic>
          <p:nvPicPr>
            <p:cNvPr id="13" name="object 13"/>
            <p:cNvPicPr/>
            <p:nvPr/>
          </p:nvPicPr>
          <p:blipFill>
            <a:blip r:embed="rId6" cstate="print"/>
            <a:stretch>
              <a:fillRect/>
            </a:stretch>
          </p:blipFill>
          <p:spPr>
            <a:xfrm>
              <a:off x="6429755" y="3339096"/>
              <a:ext cx="1493393" cy="1626108"/>
            </a:xfrm>
            <a:prstGeom prst="rect">
              <a:avLst/>
            </a:prstGeom>
          </p:spPr>
        </p:pic>
        <p:pic>
          <p:nvPicPr>
            <p:cNvPr id="14" name="object 14"/>
            <p:cNvPicPr/>
            <p:nvPr/>
          </p:nvPicPr>
          <p:blipFill>
            <a:blip r:embed="rId7" cstate="print"/>
            <a:stretch>
              <a:fillRect/>
            </a:stretch>
          </p:blipFill>
          <p:spPr>
            <a:xfrm>
              <a:off x="6624827" y="3534155"/>
              <a:ext cx="923544" cy="1056132"/>
            </a:xfrm>
            <a:prstGeom prst="rect">
              <a:avLst/>
            </a:prstGeom>
          </p:spPr>
        </p:pic>
      </p:grpSp>
      <p:sp>
        <p:nvSpPr>
          <p:cNvPr id="15" name="object 15"/>
          <p:cNvSpPr txBox="1"/>
          <p:nvPr/>
        </p:nvSpPr>
        <p:spPr>
          <a:xfrm>
            <a:off x="7693532" y="4365447"/>
            <a:ext cx="1358265" cy="232410"/>
          </a:xfrm>
          <a:prstGeom prst="rect">
            <a:avLst/>
          </a:prstGeom>
        </p:spPr>
        <p:txBody>
          <a:bodyPr vert="horz" wrap="square" lIns="0" tIns="13335" rIns="0" bIns="0" rtlCol="0">
            <a:spAutoFit/>
          </a:bodyPr>
          <a:lstStyle/>
          <a:p>
            <a:pPr marL="12700">
              <a:lnSpc>
                <a:spcPct val="100000"/>
              </a:lnSpc>
              <a:spcBef>
                <a:spcPts val="105"/>
              </a:spcBef>
            </a:pPr>
            <a:r>
              <a:rPr sz="1350" b="1" spc="-10" dirty="0">
                <a:latin typeface="Times New Roman"/>
                <a:cs typeface="Times New Roman"/>
              </a:rPr>
              <a:t>Leonard</a:t>
            </a:r>
            <a:r>
              <a:rPr sz="1350" b="1" spc="-60" dirty="0">
                <a:latin typeface="Times New Roman"/>
                <a:cs typeface="Times New Roman"/>
              </a:rPr>
              <a:t> </a:t>
            </a:r>
            <a:r>
              <a:rPr sz="1350" b="1" spc="-10" dirty="0">
                <a:latin typeface="Times New Roman"/>
                <a:cs typeface="Times New Roman"/>
              </a:rPr>
              <a:t>Adleman</a:t>
            </a:r>
            <a:endParaRPr sz="1350">
              <a:latin typeface="Times New Roman"/>
              <a:cs typeface="Times New Roman"/>
            </a:endParaRPr>
          </a:p>
        </p:txBody>
      </p:sp>
      <p:sp>
        <p:nvSpPr>
          <p:cNvPr id="17" name="object 17"/>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90</a:t>
            </a:fld>
            <a:r>
              <a:rPr spc="204" dirty="0"/>
              <a:t> </a:t>
            </a:r>
            <a:r>
              <a:rPr spc="-50" dirty="0"/>
              <a:t>|</a:t>
            </a:r>
          </a:p>
        </p:txBody>
      </p:sp>
      <p:sp>
        <p:nvSpPr>
          <p:cNvPr id="16" name="object 16"/>
          <p:cNvSpPr txBox="1">
            <a:spLocks noGrp="1"/>
          </p:cNvSpPr>
          <p:nvPr>
            <p:ph type="title"/>
          </p:nvPr>
        </p:nvSpPr>
        <p:spPr>
          <a:prstGeom prst="rect">
            <a:avLst/>
          </a:prstGeom>
        </p:spPr>
        <p:txBody>
          <a:bodyPr vert="horz" wrap="square" lIns="0" tIns="124332" rIns="0" bIns="0" rtlCol="0">
            <a:spAutoFit/>
          </a:bodyPr>
          <a:lstStyle/>
          <a:p>
            <a:pPr marL="45085">
              <a:lnSpc>
                <a:spcPct val="100000"/>
              </a:lnSpc>
              <a:spcBef>
                <a:spcPts val="105"/>
              </a:spcBef>
            </a:pPr>
            <a:r>
              <a:rPr dirty="0"/>
              <a:t>RSA</a:t>
            </a:r>
            <a:r>
              <a:rPr spc="-90" dirty="0"/>
              <a:t> </a:t>
            </a:r>
            <a:r>
              <a:rPr spc="-10" dirty="0"/>
              <a:t>Algorithm</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345" y="1236726"/>
            <a:ext cx="4145915" cy="334645"/>
          </a:xfrm>
          <a:prstGeom prst="rect">
            <a:avLst/>
          </a:prstGeom>
        </p:spPr>
        <p:txBody>
          <a:bodyPr vert="horz" wrap="square" lIns="0" tIns="15875" rIns="0" bIns="0" rtlCol="0">
            <a:spAutoFit/>
          </a:bodyPr>
          <a:lstStyle/>
          <a:p>
            <a:pPr marL="12700">
              <a:lnSpc>
                <a:spcPct val="100000"/>
              </a:lnSpc>
              <a:spcBef>
                <a:spcPts val="125"/>
              </a:spcBef>
            </a:pPr>
            <a:r>
              <a:rPr sz="2000" b="1" dirty="0">
                <a:solidFill>
                  <a:srgbClr val="3C3935"/>
                </a:solidFill>
                <a:latin typeface="Arial"/>
                <a:cs typeface="Arial"/>
              </a:rPr>
              <a:t>The</a:t>
            </a:r>
            <a:r>
              <a:rPr sz="2000" b="1" spc="45" dirty="0">
                <a:solidFill>
                  <a:srgbClr val="3C3935"/>
                </a:solidFill>
                <a:latin typeface="Arial"/>
                <a:cs typeface="Arial"/>
              </a:rPr>
              <a:t> </a:t>
            </a:r>
            <a:r>
              <a:rPr sz="2000" b="1" dirty="0">
                <a:solidFill>
                  <a:srgbClr val="3C3935"/>
                </a:solidFill>
                <a:latin typeface="Arial"/>
                <a:cs typeface="Arial"/>
              </a:rPr>
              <a:t>ingredients</a:t>
            </a:r>
            <a:r>
              <a:rPr sz="2000" b="1" spc="25" dirty="0">
                <a:solidFill>
                  <a:srgbClr val="3C3935"/>
                </a:solidFill>
                <a:latin typeface="Arial"/>
                <a:cs typeface="Arial"/>
              </a:rPr>
              <a:t> </a:t>
            </a:r>
            <a:r>
              <a:rPr sz="2000" b="1" dirty="0">
                <a:solidFill>
                  <a:srgbClr val="3C3935"/>
                </a:solidFill>
                <a:latin typeface="Arial"/>
                <a:cs typeface="Arial"/>
              </a:rPr>
              <a:t>are</a:t>
            </a:r>
            <a:r>
              <a:rPr sz="2000" b="1" spc="35" dirty="0">
                <a:solidFill>
                  <a:srgbClr val="3C3935"/>
                </a:solidFill>
                <a:latin typeface="Arial"/>
                <a:cs typeface="Arial"/>
              </a:rPr>
              <a:t> </a:t>
            </a:r>
            <a:r>
              <a:rPr sz="2000" b="1" dirty="0">
                <a:solidFill>
                  <a:srgbClr val="3C3935"/>
                </a:solidFill>
                <a:latin typeface="Arial"/>
                <a:cs typeface="Arial"/>
              </a:rPr>
              <a:t>the</a:t>
            </a:r>
            <a:r>
              <a:rPr sz="2000" b="1" spc="45" dirty="0">
                <a:solidFill>
                  <a:srgbClr val="3C3935"/>
                </a:solidFill>
                <a:latin typeface="Arial"/>
                <a:cs typeface="Arial"/>
              </a:rPr>
              <a:t> </a:t>
            </a:r>
            <a:r>
              <a:rPr sz="2000" b="1" spc="-10" dirty="0">
                <a:solidFill>
                  <a:srgbClr val="3C3935"/>
                </a:solidFill>
                <a:latin typeface="Arial"/>
                <a:cs typeface="Arial"/>
              </a:rPr>
              <a:t>following</a:t>
            </a:r>
            <a:r>
              <a:rPr sz="2000" b="1" i="1" spc="-10" dirty="0">
                <a:solidFill>
                  <a:srgbClr val="3C3935"/>
                </a:solidFill>
                <a:latin typeface="Arial"/>
                <a:cs typeface="Arial"/>
              </a:rPr>
              <a:t>:</a:t>
            </a:r>
            <a:endParaRPr sz="20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91</a:t>
            </a:fld>
            <a:r>
              <a:rPr spc="204" dirty="0"/>
              <a:t> </a:t>
            </a:r>
            <a:r>
              <a:rPr spc="-50" dirty="0"/>
              <a:t>|</a:t>
            </a:r>
          </a:p>
        </p:txBody>
      </p:sp>
      <p:sp>
        <p:nvSpPr>
          <p:cNvPr id="3" name="object 3"/>
          <p:cNvSpPr txBox="1"/>
          <p:nvPr/>
        </p:nvSpPr>
        <p:spPr>
          <a:xfrm>
            <a:off x="885545" y="1547120"/>
            <a:ext cx="4959350" cy="2006600"/>
          </a:xfrm>
          <a:prstGeom prst="rect">
            <a:avLst/>
          </a:prstGeom>
        </p:spPr>
        <p:txBody>
          <a:bodyPr vert="horz" wrap="square" lIns="0" tIns="103505" rIns="0" bIns="0" rtlCol="0">
            <a:spAutoFit/>
          </a:bodyPr>
          <a:lstStyle/>
          <a:p>
            <a:pPr marL="299085" indent="-286385">
              <a:lnSpc>
                <a:spcPct val="100000"/>
              </a:lnSpc>
              <a:spcBef>
                <a:spcPts val="815"/>
              </a:spcBef>
              <a:buFont typeface="Arial"/>
              <a:buChar char="•"/>
              <a:tabLst>
                <a:tab pos="299085" algn="l"/>
                <a:tab pos="3213100" algn="l"/>
              </a:tabLst>
            </a:pPr>
            <a:r>
              <a:rPr sz="2000" dirty="0">
                <a:solidFill>
                  <a:srgbClr val="C0504D"/>
                </a:solidFill>
                <a:latin typeface="Calibri"/>
                <a:cs typeface="Calibri"/>
              </a:rPr>
              <a:t>p,</a:t>
            </a:r>
            <a:r>
              <a:rPr sz="2000" spc="-25" dirty="0">
                <a:solidFill>
                  <a:srgbClr val="C0504D"/>
                </a:solidFill>
                <a:latin typeface="Calibri"/>
                <a:cs typeface="Calibri"/>
              </a:rPr>
              <a:t> </a:t>
            </a:r>
            <a:r>
              <a:rPr sz="2000" dirty="0">
                <a:solidFill>
                  <a:srgbClr val="C0504D"/>
                </a:solidFill>
                <a:latin typeface="Calibri"/>
                <a:cs typeface="Calibri"/>
              </a:rPr>
              <a:t>q,</a:t>
            </a:r>
            <a:r>
              <a:rPr sz="2000" spc="-35" dirty="0">
                <a:solidFill>
                  <a:srgbClr val="C0504D"/>
                </a:solidFill>
                <a:latin typeface="Calibri"/>
                <a:cs typeface="Calibri"/>
              </a:rPr>
              <a:t> </a:t>
            </a:r>
            <a:r>
              <a:rPr sz="2000" dirty="0">
                <a:solidFill>
                  <a:srgbClr val="C0504D"/>
                </a:solidFill>
                <a:latin typeface="Calibri"/>
                <a:cs typeface="Calibri"/>
              </a:rPr>
              <a:t>two</a:t>
            </a:r>
            <a:r>
              <a:rPr sz="2000" spc="-20" dirty="0">
                <a:solidFill>
                  <a:srgbClr val="C0504D"/>
                </a:solidFill>
                <a:latin typeface="Calibri"/>
                <a:cs typeface="Calibri"/>
              </a:rPr>
              <a:t> </a:t>
            </a:r>
            <a:r>
              <a:rPr sz="2000" dirty="0">
                <a:solidFill>
                  <a:srgbClr val="C0504D"/>
                </a:solidFill>
                <a:latin typeface="Calibri"/>
                <a:cs typeface="Calibri"/>
              </a:rPr>
              <a:t>prime</a:t>
            </a:r>
            <a:r>
              <a:rPr sz="2000" spc="-30" dirty="0">
                <a:solidFill>
                  <a:srgbClr val="C0504D"/>
                </a:solidFill>
                <a:latin typeface="Calibri"/>
                <a:cs typeface="Calibri"/>
              </a:rPr>
              <a:t> </a:t>
            </a:r>
            <a:r>
              <a:rPr sz="2000" spc="-10" dirty="0">
                <a:solidFill>
                  <a:srgbClr val="C0504D"/>
                </a:solidFill>
                <a:latin typeface="Calibri"/>
                <a:cs typeface="Calibri"/>
              </a:rPr>
              <a:t>numbers</a:t>
            </a:r>
            <a:r>
              <a:rPr sz="2000" dirty="0">
                <a:solidFill>
                  <a:srgbClr val="C0504D"/>
                </a:solidFill>
                <a:latin typeface="Calibri"/>
                <a:cs typeface="Calibri"/>
              </a:rPr>
              <a:t>	</a:t>
            </a:r>
            <a:r>
              <a:rPr sz="2000" spc="-10" dirty="0">
                <a:solidFill>
                  <a:srgbClr val="C0504D"/>
                </a:solidFill>
                <a:latin typeface="Calibri"/>
                <a:cs typeface="Calibri"/>
              </a:rPr>
              <a:t>(private,</a:t>
            </a:r>
            <a:r>
              <a:rPr sz="2000" spc="-45" dirty="0">
                <a:solidFill>
                  <a:srgbClr val="C0504D"/>
                </a:solidFill>
                <a:latin typeface="Calibri"/>
                <a:cs typeface="Calibri"/>
              </a:rPr>
              <a:t> </a:t>
            </a:r>
            <a:r>
              <a:rPr sz="2000" spc="-10" dirty="0">
                <a:solidFill>
                  <a:srgbClr val="C0504D"/>
                </a:solidFill>
                <a:latin typeface="Calibri"/>
                <a:cs typeface="Calibri"/>
              </a:rPr>
              <a:t>chosen)</a:t>
            </a:r>
            <a:endParaRPr sz="2000">
              <a:latin typeface="Calibri"/>
              <a:cs typeface="Calibri"/>
            </a:endParaRPr>
          </a:p>
          <a:p>
            <a:pPr marL="299085" indent="-286385">
              <a:lnSpc>
                <a:spcPct val="100000"/>
              </a:lnSpc>
              <a:spcBef>
                <a:spcPts val="720"/>
              </a:spcBef>
              <a:buFont typeface="Arial"/>
              <a:buChar char="•"/>
              <a:tabLst>
                <a:tab pos="299085" algn="l"/>
              </a:tabLst>
            </a:pPr>
            <a:r>
              <a:rPr sz="2000" dirty="0">
                <a:latin typeface="Calibri"/>
                <a:cs typeface="Calibri"/>
              </a:rPr>
              <a:t>n</a:t>
            </a:r>
            <a:r>
              <a:rPr sz="2000" spc="-15" dirty="0">
                <a:latin typeface="Calibri"/>
                <a:cs typeface="Calibri"/>
              </a:rPr>
              <a:t> </a:t>
            </a:r>
            <a:r>
              <a:rPr sz="2000" dirty="0">
                <a:latin typeface="Calibri"/>
                <a:cs typeface="Calibri"/>
              </a:rPr>
              <a:t>=</a:t>
            </a:r>
            <a:r>
              <a:rPr sz="2000" spc="-5" dirty="0">
                <a:latin typeface="Calibri"/>
                <a:cs typeface="Calibri"/>
              </a:rPr>
              <a:t> </a:t>
            </a:r>
            <a:r>
              <a:rPr sz="2000" spc="-25" dirty="0">
                <a:latin typeface="Calibri"/>
                <a:cs typeface="Calibri"/>
              </a:rPr>
              <a:t>pq</a:t>
            </a:r>
            <a:endParaRPr sz="2000">
              <a:latin typeface="Calibri"/>
              <a:cs typeface="Calibri"/>
            </a:endParaRPr>
          </a:p>
          <a:p>
            <a:pPr marL="299085" indent="-286385">
              <a:lnSpc>
                <a:spcPct val="100000"/>
              </a:lnSpc>
              <a:spcBef>
                <a:spcPts val="720"/>
              </a:spcBef>
              <a:buFont typeface="Arial"/>
              <a:buChar char="•"/>
              <a:tabLst>
                <a:tab pos="299085" algn="l"/>
              </a:tabLst>
            </a:pPr>
            <a:r>
              <a:rPr sz="2000" dirty="0">
                <a:solidFill>
                  <a:srgbClr val="C0504D"/>
                </a:solidFill>
                <a:latin typeface="Symbol"/>
                <a:cs typeface="Symbol"/>
              </a:rPr>
              <a:t></a:t>
            </a:r>
            <a:r>
              <a:rPr sz="2000" dirty="0">
                <a:solidFill>
                  <a:srgbClr val="C0504D"/>
                </a:solidFill>
                <a:latin typeface="Calibri"/>
                <a:cs typeface="Calibri"/>
              </a:rPr>
              <a:t>(n)</a:t>
            </a:r>
            <a:r>
              <a:rPr sz="2000" spc="5" dirty="0">
                <a:solidFill>
                  <a:srgbClr val="C0504D"/>
                </a:solidFill>
                <a:latin typeface="Calibri"/>
                <a:cs typeface="Calibri"/>
              </a:rPr>
              <a:t> </a:t>
            </a:r>
            <a:r>
              <a:rPr sz="2000" dirty="0">
                <a:solidFill>
                  <a:srgbClr val="C0504D"/>
                </a:solidFill>
                <a:latin typeface="Calibri"/>
                <a:cs typeface="Calibri"/>
              </a:rPr>
              <a:t>=</a:t>
            </a:r>
            <a:r>
              <a:rPr sz="2000" spc="-30" dirty="0">
                <a:solidFill>
                  <a:srgbClr val="C0504D"/>
                </a:solidFill>
                <a:latin typeface="Calibri"/>
                <a:cs typeface="Calibri"/>
              </a:rPr>
              <a:t> </a:t>
            </a:r>
            <a:r>
              <a:rPr sz="2000" spc="-10" dirty="0">
                <a:solidFill>
                  <a:srgbClr val="C0504D"/>
                </a:solidFill>
                <a:latin typeface="Calibri"/>
                <a:cs typeface="Calibri"/>
              </a:rPr>
              <a:t>(p-1)(q-</a:t>
            </a:r>
            <a:r>
              <a:rPr sz="2000" spc="-25" dirty="0">
                <a:solidFill>
                  <a:srgbClr val="C0504D"/>
                </a:solidFill>
                <a:latin typeface="Calibri"/>
                <a:cs typeface="Calibri"/>
              </a:rPr>
              <a:t>1)</a:t>
            </a:r>
            <a:endParaRPr sz="2000">
              <a:latin typeface="Calibri"/>
              <a:cs typeface="Calibri"/>
            </a:endParaRPr>
          </a:p>
          <a:p>
            <a:pPr marL="299085" indent="-286385">
              <a:lnSpc>
                <a:spcPct val="100000"/>
              </a:lnSpc>
              <a:spcBef>
                <a:spcPts val="720"/>
              </a:spcBef>
              <a:buFont typeface="Arial"/>
              <a:buChar char="•"/>
              <a:tabLst>
                <a:tab pos="299085" algn="l"/>
              </a:tabLst>
            </a:pPr>
            <a:r>
              <a:rPr sz="2000" dirty="0">
                <a:latin typeface="Calibri"/>
                <a:cs typeface="Calibri"/>
              </a:rPr>
              <a:t>e</a:t>
            </a:r>
            <a:r>
              <a:rPr sz="2000" spc="-25" dirty="0">
                <a:latin typeface="Calibri"/>
                <a:cs typeface="Calibri"/>
              </a:rPr>
              <a:t> </a:t>
            </a:r>
            <a:r>
              <a:rPr sz="2000" dirty="0">
                <a:latin typeface="Calibri"/>
                <a:cs typeface="Calibri"/>
              </a:rPr>
              <a:t>with</a:t>
            </a:r>
            <a:r>
              <a:rPr sz="2000" spc="-25" dirty="0">
                <a:latin typeface="Calibri"/>
                <a:cs typeface="Calibri"/>
              </a:rPr>
              <a:t> </a:t>
            </a:r>
            <a:r>
              <a:rPr sz="2000" spc="-10" dirty="0">
                <a:latin typeface="Calibri"/>
                <a:cs typeface="Calibri"/>
              </a:rPr>
              <a:t>gcd(</a:t>
            </a:r>
            <a:r>
              <a:rPr sz="2000" spc="-10" dirty="0">
                <a:latin typeface="Symbol"/>
                <a:cs typeface="Symbol"/>
              </a:rPr>
              <a:t></a:t>
            </a:r>
            <a:r>
              <a:rPr sz="2000" spc="-10" dirty="0">
                <a:latin typeface="Calibri"/>
                <a:cs typeface="Calibri"/>
              </a:rPr>
              <a:t>(n),e)=1</a:t>
            </a:r>
            <a:endParaRPr sz="2000">
              <a:latin typeface="Calibri"/>
              <a:cs typeface="Calibri"/>
            </a:endParaRPr>
          </a:p>
          <a:p>
            <a:pPr marL="299085" indent="-286385">
              <a:lnSpc>
                <a:spcPct val="100000"/>
              </a:lnSpc>
              <a:spcBef>
                <a:spcPts val="720"/>
              </a:spcBef>
              <a:buFont typeface="Arial"/>
              <a:buChar char="•"/>
              <a:tabLst>
                <a:tab pos="299085" algn="l"/>
              </a:tabLst>
            </a:pPr>
            <a:r>
              <a:rPr sz="2000" dirty="0">
                <a:solidFill>
                  <a:srgbClr val="C0504D"/>
                </a:solidFill>
                <a:latin typeface="Calibri"/>
                <a:cs typeface="Calibri"/>
              </a:rPr>
              <a:t>ed</a:t>
            </a:r>
            <a:r>
              <a:rPr sz="2000" spc="-30" dirty="0">
                <a:solidFill>
                  <a:srgbClr val="C0504D"/>
                </a:solidFill>
                <a:latin typeface="Calibri"/>
                <a:cs typeface="Calibri"/>
              </a:rPr>
              <a:t> </a:t>
            </a:r>
            <a:r>
              <a:rPr sz="2000" dirty="0">
                <a:solidFill>
                  <a:srgbClr val="C0504D"/>
                </a:solidFill>
                <a:latin typeface="Calibri"/>
                <a:cs typeface="Calibri"/>
              </a:rPr>
              <a:t>=</a:t>
            </a:r>
            <a:r>
              <a:rPr sz="2000" spc="-5" dirty="0">
                <a:solidFill>
                  <a:srgbClr val="C0504D"/>
                </a:solidFill>
                <a:latin typeface="Calibri"/>
                <a:cs typeface="Calibri"/>
              </a:rPr>
              <a:t> </a:t>
            </a:r>
            <a:r>
              <a:rPr sz="2000" dirty="0">
                <a:solidFill>
                  <a:srgbClr val="C0504D"/>
                </a:solidFill>
                <a:latin typeface="Calibri"/>
                <a:cs typeface="Calibri"/>
              </a:rPr>
              <a:t>1</a:t>
            </a:r>
            <a:r>
              <a:rPr sz="2000" spc="-20" dirty="0">
                <a:solidFill>
                  <a:srgbClr val="C0504D"/>
                </a:solidFill>
                <a:latin typeface="Calibri"/>
                <a:cs typeface="Calibri"/>
              </a:rPr>
              <a:t> </a:t>
            </a:r>
            <a:r>
              <a:rPr sz="2000" dirty="0">
                <a:solidFill>
                  <a:srgbClr val="C0504D"/>
                </a:solidFill>
                <a:latin typeface="Calibri"/>
                <a:cs typeface="Calibri"/>
              </a:rPr>
              <a:t>mod</a:t>
            </a:r>
            <a:r>
              <a:rPr sz="2000" spc="-10" dirty="0">
                <a:solidFill>
                  <a:srgbClr val="C0504D"/>
                </a:solidFill>
                <a:latin typeface="Calibri"/>
                <a:cs typeface="Calibri"/>
              </a:rPr>
              <a:t> </a:t>
            </a:r>
            <a:r>
              <a:rPr sz="2000" spc="-20" dirty="0">
                <a:solidFill>
                  <a:srgbClr val="C0504D"/>
                </a:solidFill>
                <a:latin typeface="Symbol"/>
                <a:cs typeface="Symbol"/>
              </a:rPr>
              <a:t></a:t>
            </a:r>
            <a:r>
              <a:rPr sz="2000" spc="-20" dirty="0">
                <a:solidFill>
                  <a:srgbClr val="C0504D"/>
                </a:solidFill>
                <a:latin typeface="Calibri"/>
                <a:cs typeface="Calibri"/>
              </a:rPr>
              <a:t>(n)</a:t>
            </a:r>
            <a:endParaRPr sz="2000">
              <a:latin typeface="Calibri"/>
              <a:cs typeface="Calibri"/>
            </a:endParaRPr>
          </a:p>
        </p:txBody>
      </p:sp>
      <p:sp>
        <p:nvSpPr>
          <p:cNvPr id="4" name="object 4"/>
          <p:cNvSpPr txBox="1"/>
          <p:nvPr/>
        </p:nvSpPr>
        <p:spPr>
          <a:xfrm>
            <a:off x="3629025" y="1942340"/>
            <a:ext cx="2465070" cy="1611630"/>
          </a:xfrm>
          <a:prstGeom prst="rect">
            <a:avLst/>
          </a:prstGeom>
        </p:spPr>
        <p:txBody>
          <a:bodyPr vert="horz" wrap="square" lIns="0" tIns="104139" rIns="0" bIns="0" rtlCol="0">
            <a:spAutoFit/>
          </a:bodyPr>
          <a:lstStyle/>
          <a:p>
            <a:pPr marL="12700">
              <a:lnSpc>
                <a:spcPct val="100000"/>
              </a:lnSpc>
              <a:spcBef>
                <a:spcPts val="819"/>
              </a:spcBef>
            </a:pPr>
            <a:r>
              <a:rPr sz="2000" dirty="0">
                <a:latin typeface="Calibri"/>
                <a:cs typeface="Calibri"/>
              </a:rPr>
              <a:t>(public,</a:t>
            </a:r>
            <a:r>
              <a:rPr sz="2000" spc="-40" dirty="0">
                <a:latin typeface="Calibri"/>
                <a:cs typeface="Calibri"/>
              </a:rPr>
              <a:t> </a:t>
            </a:r>
            <a:r>
              <a:rPr sz="2000" spc="-10" dirty="0">
                <a:latin typeface="Calibri"/>
                <a:cs typeface="Calibri"/>
              </a:rPr>
              <a:t>calculated)</a:t>
            </a:r>
            <a:endParaRPr sz="2000">
              <a:latin typeface="Calibri"/>
              <a:cs typeface="Calibri"/>
            </a:endParaRPr>
          </a:p>
          <a:p>
            <a:pPr marL="12700" marR="5080" indent="395605">
              <a:lnSpc>
                <a:spcPct val="130000"/>
              </a:lnSpc>
              <a:spcBef>
                <a:spcPts val="5"/>
              </a:spcBef>
            </a:pPr>
            <a:r>
              <a:rPr sz="2000" spc="-10" dirty="0">
                <a:solidFill>
                  <a:srgbClr val="C0504D"/>
                </a:solidFill>
                <a:latin typeface="Calibri"/>
                <a:cs typeface="Calibri"/>
              </a:rPr>
              <a:t>(private,</a:t>
            </a:r>
            <a:r>
              <a:rPr sz="2000" spc="-60" dirty="0">
                <a:solidFill>
                  <a:srgbClr val="C0504D"/>
                </a:solidFill>
                <a:latin typeface="Calibri"/>
                <a:cs typeface="Calibri"/>
              </a:rPr>
              <a:t> </a:t>
            </a:r>
            <a:r>
              <a:rPr sz="2000" spc="-10" dirty="0">
                <a:solidFill>
                  <a:srgbClr val="C0504D"/>
                </a:solidFill>
                <a:latin typeface="Calibri"/>
                <a:cs typeface="Calibri"/>
              </a:rPr>
              <a:t>calculated) </a:t>
            </a:r>
            <a:r>
              <a:rPr sz="2000" dirty="0">
                <a:latin typeface="Calibri"/>
                <a:cs typeface="Calibri"/>
              </a:rPr>
              <a:t>(public,</a:t>
            </a:r>
            <a:r>
              <a:rPr sz="2000" spc="-30" dirty="0">
                <a:latin typeface="Calibri"/>
                <a:cs typeface="Calibri"/>
              </a:rPr>
              <a:t> </a:t>
            </a:r>
            <a:r>
              <a:rPr sz="2000" spc="-10" dirty="0">
                <a:latin typeface="Calibri"/>
                <a:cs typeface="Calibri"/>
              </a:rPr>
              <a:t>chosen)</a:t>
            </a:r>
            <a:endParaRPr sz="2000">
              <a:latin typeface="Calibri"/>
              <a:cs typeface="Calibri"/>
            </a:endParaRPr>
          </a:p>
          <a:p>
            <a:pPr marL="355600">
              <a:lnSpc>
                <a:spcPct val="100000"/>
              </a:lnSpc>
              <a:spcBef>
                <a:spcPts val="720"/>
              </a:spcBef>
            </a:pPr>
            <a:r>
              <a:rPr sz="2000" spc="-10" dirty="0">
                <a:solidFill>
                  <a:srgbClr val="C0504D"/>
                </a:solidFill>
                <a:latin typeface="Calibri"/>
                <a:cs typeface="Calibri"/>
              </a:rPr>
              <a:t>(private,</a:t>
            </a:r>
            <a:r>
              <a:rPr sz="2000" spc="-40" dirty="0">
                <a:solidFill>
                  <a:srgbClr val="C0504D"/>
                </a:solidFill>
                <a:latin typeface="Calibri"/>
                <a:cs typeface="Calibri"/>
              </a:rPr>
              <a:t> </a:t>
            </a:r>
            <a:r>
              <a:rPr sz="2000" spc="-10" dirty="0">
                <a:solidFill>
                  <a:srgbClr val="C0504D"/>
                </a:solidFill>
                <a:latin typeface="Calibri"/>
                <a:cs typeface="Calibri"/>
              </a:rPr>
              <a:t>calculated)</a:t>
            </a:r>
            <a:endParaRPr sz="2000">
              <a:latin typeface="Calibri"/>
              <a:cs typeface="Calibri"/>
            </a:endParaRPr>
          </a:p>
        </p:txBody>
      </p:sp>
      <p:sp>
        <p:nvSpPr>
          <p:cNvPr id="5" name="object 5"/>
          <p:cNvSpPr txBox="1"/>
          <p:nvPr/>
        </p:nvSpPr>
        <p:spPr>
          <a:xfrm>
            <a:off x="428345" y="3529076"/>
            <a:ext cx="2620010" cy="827405"/>
          </a:xfrm>
          <a:prstGeom prst="rect">
            <a:avLst/>
          </a:prstGeom>
        </p:spPr>
        <p:txBody>
          <a:bodyPr vert="horz" wrap="square" lIns="0" tIns="12065" rIns="0" bIns="0" rtlCol="0">
            <a:spAutoFit/>
          </a:bodyPr>
          <a:lstStyle/>
          <a:p>
            <a:pPr marL="12700" marR="5080">
              <a:lnSpc>
                <a:spcPct val="131500"/>
              </a:lnSpc>
              <a:spcBef>
                <a:spcPts val="95"/>
              </a:spcBef>
            </a:pPr>
            <a:r>
              <a:rPr sz="2000" dirty="0">
                <a:solidFill>
                  <a:srgbClr val="3C3935"/>
                </a:solidFill>
                <a:latin typeface="Arial"/>
                <a:cs typeface="Arial"/>
              </a:rPr>
              <a:t>Public</a:t>
            </a:r>
            <a:r>
              <a:rPr sz="2000" spc="5" dirty="0">
                <a:solidFill>
                  <a:srgbClr val="3C3935"/>
                </a:solidFill>
                <a:latin typeface="Arial"/>
                <a:cs typeface="Arial"/>
              </a:rPr>
              <a:t> </a:t>
            </a:r>
            <a:r>
              <a:rPr sz="2000" dirty="0">
                <a:solidFill>
                  <a:srgbClr val="3C3935"/>
                </a:solidFill>
                <a:latin typeface="Arial"/>
                <a:cs typeface="Arial"/>
              </a:rPr>
              <a:t>key</a:t>
            </a:r>
            <a:r>
              <a:rPr sz="2000" spc="30" dirty="0">
                <a:solidFill>
                  <a:srgbClr val="3C3935"/>
                </a:solidFill>
                <a:latin typeface="Arial"/>
                <a:cs typeface="Arial"/>
              </a:rPr>
              <a:t> </a:t>
            </a:r>
            <a:r>
              <a:rPr sz="2000" dirty="0">
                <a:solidFill>
                  <a:srgbClr val="3C3935"/>
                </a:solidFill>
                <a:latin typeface="Arial"/>
                <a:cs typeface="Arial"/>
              </a:rPr>
              <a:t>KU</a:t>
            </a:r>
            <a:r>
              <a:rPr sz="2000" spc="20" dirty="0">
                <a:solidFill>
                  <a:srgbClr val="3C3935"/>
                </a:solidFill>
                <a:latin typeface="Arial"/>
                <a:cs typeface="Arial"/>
              </a:rPr>
              <a:t> </a:t>
            </a:r>
            <a:r>
              <a:rPr sz="2000" dirty="0">
                <a:solidFill>
                  <a:srgbClr val="3C3935"/>
                </a:solidFill>
                <a:latin typeface="Arial"/>
                <a:cs typeface="Arial"/>
              </a:rPr>
              <a:t>=</a:t>
            </a:r>
            <a:r>
              <a:rPr sz="2000" spc="35" dirty="0">
                <a:solidFill>
                  <a:srgbClr val="3C3935"/>
                </a:solidFill>
                <a:latin typeface="Arial"/>
                <a:cs typeface="Arial"/>
              </a:rPr>
              <a:t> </a:t>
            </a:r>
            <a:r>
              <a:rPr sz="2000" spc="-20" dirty="0">
                <a:solidFill>
                  <a:srgbClr val="3C3935"/>
                </a:solidFill>
                <a:latin typeface="Arial"/>
                <a:cs typeface="Arial"/>
              </a:rPr>
              <a:t>{e,n} </a:t>
            </a:r>
            <a:r>
              <a:rPr sz="2000" dirty="0">
                <a:solidFill>
                  <a:srgbClr val="C0504D"/>
                </a:solidFill>
                <a:latin typeface="Arial"/>
                <a:cs typeface="Arial"/>
              </a:rPr>
              <a:t>Private</a:t>
            </a:r>
            <a:r>
              <a:rPr sz="2000" spc="10" dirty="0">
                <a:solidFill>
                  <a:srgbClr val="C0504D"/>
                </a:solidFill>
                <a:latin typeface="Arial"/>
                <a:cs typeface="Arial"/>
              </a:rPr>
              <a:t> </a:t>
            </a:r>
            <a:r>
              <a:rPr sz="2000" dirty="0">
                <a:solidFill>
                  <a:srgbClr val="C0504D"/>
                </a:solidFill>
                <a:latin typeface="Arial"/>
                <a:cs typeface="Arial"/>
              </a:rPr>
              <a:t>key</a:t>
            </a:r>
            <a:r>
              <a:rPr sz="2000" spc="15" dirty="0">
                <a:solidFill>
                  <a:srgbClr val="C0504D"/>
                </a:solidFill>
                <a:latin typeface="Arial"/>
                <a:cs typeface="Arial"/>
              </a:rPr>
              <a:t> </a:t>
            </a:r>
            <a:r>
              <a:rPr sz="2000" dirty="0">
                <a:solidFill>
                  <a:srgbClr val="C0504D"/>
                </a:solidFill>
                <a:latin typeface="Arial"/>
                <a:cs typeface="Arial"/>
              </a:rPr>
              <a:t>KR</a:t>
            </a:r>
            <a:r>
              <a:rPr sz="2000" spc="40" dirty="0">
                <a:solidFill>
                  <a:srgbClr val="C0504D"/>
                </a:solidFill>
                <a:latin typeface="Arial"/>
                <a:cs typeface="Arial"/>
              </a:rPr>
              <a:t> </a:t>
            </a:r>
            <a:r>
              <a:rPr sz="2000" dirty="0">
                <a:solidFill>
                  <a:srgbClr val="C0504D"/>
                </a:solidFill>
                <a:latin typeface="Arial"/>
                <a:cs typeface="Arial"/>
              </a:rPr>
              <a:t>=</a:t>
            </a:r>
            <a:r>
              <a:rPr sz="2000" spc="30" dirty="0">
                <a:solidFill>
                  <a:srgbClr val="C0504D"/>
                </a:solidFill>
                <a:latin typeface="Arial"/>
                <a:cs typeface="Arial"/>
              </a:rPr>
              <a:t> </a:t>
            </a:r>
            <a:r>
              <a:rPr sz="2000" dirty="0">
                <a:solidFill>
                  <a:srgbClr val="C0504D"/>
                </a:solidFill>
                <a:latin typeface="Arial"/>
                <a:cs typeface="Arial"/>
              </a:rPr>
              <a:t>{d,</a:t>
            </a:r>
            <a:r>
              <a:rPr sz="2000" spc="35" dirty="0">
                <a:solidFill>
                  <a:srgbClr val="C0504D"/>
                </a:solidFill>
                <a:latin typeface="Arial"/>
                <a:cs typeface="Arial"/>
              </a:rPr>
              <a:t> </a:t>
            </a:r>
            <a:r>
              <a:rPr sz="2000" spc="-25" dirty="0">
                <a:solidFill>
                  <a:srgbClr val="C0504D"/>
                </a:solidFill>
                <a:latin typeface="Arial"/>
                <a:cs typeface="Arial"/>
              </a:rPr>
              <a:t>n}</a:t>
            </a:r>
            <a:endParaRPr sz="2000">
              <a:latin typeface="Arial"/>
              <a:cs typeface="Arial"/>
            </a:endParaRPr>
          </a:p>
        </p:txBody>
      </p:sp>
      <p:sp>
        <p:nvSpPr>
          <p:cNvPr id="6" name="object 6"/>
          <p:cNvSpPr txBox="1">
            <a:spLocks noGrp="1"/>
          </p:cNvSpPr>
          <p:nvPr>
            <p:ph type="title"/>
          </p:nvPr>
        </p:nvSpPr>
        <p:spPr>
          <a:prstGeom prst="rect">
            <a:avLst/>
          </a:prstGeom>
        </p:spPr>
        <p:txBody>
          <a:bodyPr vert="horz" wrap="square" lIns="0" tIns="13335" rIns="0" bIns="0" rtlCol="0">
            <a:spAutoFit/>
          </a:bodyPr>
          <a:lstStyle/>
          <a:p>
            <a:pPr marL="198120">
              <a:lnSpc>
                <a:spcPct val="100000"/>
              </a:lnSpc>
              <a:spcBef>
                <a:spcPts val="105"/>
              </a:spcBef>
            </a:pPr>
            <a:r>
              <a:rPr dirty="0"/>
              <a:t>RSA</a:t>
            </a:r>
            <a:r>
              <a:rPr spc="-75" dirty="0"/>
              <a:t> </a:t>
            </a:r>
            <a:r>
              <a:rPr dirty="0"/>
              <a:t>–</a:t>
            </a:r>
            <a:r>
              <a:rPr spc="-60" dirty="0"/>
              <a:t> </a:t>
            </a:r>
            <a:r>
              <a:rPr dirty="0"/>
              <a:t>Key</a:t>
            </a:r>
            <a:r>
              <a:rPr spc="-70" dirty="0"/>
              <a:t> </a:t>
            </a:r>
            <a:r>
              <a:rPr spc="-10" dirty="0"/>
              <a:t>Generation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6486" rIns="0" bIns="0" rtlCol="0">
            <a:spAutoFit/>
          </a:bodyPr>
          <a:lstStyle/>
          <a:p>
            <a:pPr marL="12700">
              <a:lnSpc>
                <a:spcPct val="100000"/>
              </a:lnSpc>
              <a:spcBef>
                <a:spcPts val="105"/>
              </a:spcBef>
            </a:pPr>
            <a:r>
              <a:rPr dirty="0"/>
              <a:t>RSA</a:t>
            </a:r>
            <a:r>
              <a:rPr spc="-55" dirty="0"/>
              <a:t> </a:t>
            </a:r>
            <a:r>
              <a:rPr dirty="0"/>
              <a:t>Encryption</a:t>
            </a:r>
            <a:r>
              <a:rPr spc="-65" dirty="0"/>
              <a:t> </a:t>
            </a:r>
            <a:r>
              <a:rPr dirty="0"/>
              <a:t>/</a:t>
            </a:r>
            <a:r>
              <a:rPr spc="-40" dirty="0"/>
              <a:t> </a:t>
            </a:r>
            <a:r>
              <a:rPr spc="-10" dirty="0"/>
              <a:t>Decryption</a:t>
            </a:r>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92</a:t>
            </a:fld>
            <a:r>
              <a:rPr spc="204" dirty="0"/>
              <a:t> </a:t>
            </a:r>
            <a:r>
              <a:rPr spc="-50" dirty="0"/>
              <a:t>|</a:t>
            </a:r>
          </a:p>
        </p:txBody>
      </p:sp>
      <p:sp>
        <p:nvSpPr>
          <p:cNvPr id="3" name="object 3"/>
          <p:cNvSpPr txBox="1"/>
          <p:nvPr/>
        </p:nvSpPr>
        <p:spPr>
          <a:xfrm>
            <a:off x="415645" y="1106880"/>
            <a:ext cx="7240270" cy="2614295"/>
          </a:xfrm>
          <a:prstGeom prst="rect">
            <a:avLst/>
          </a:prstGeom>
        </p:spPr>
        <p:txBody>
          <a:bodyPr vert="horz" wrap="square" lIns="0" tIns="138430" rIns="0" bIns="0" rtlCol="0">
            <a:spAutoFit/>
          </a:bodyPr>
          <a:lstStyle/>
          <a:p>
            <a:pPr marL="25400">
              <a:lnSpc>
                <a:spcPct val="100000"/>
              </a:lnSpc>
              <a:spcBef>
                <a:spcPts val="1090"/>
              </a:spcBef>
            </a:pPr>
            <a:r>
              <a:rPr sz="2000" b="1" dirty="0">
                <a:solidFill>
                  <a:srgbClr val="3C3935"/>
                </a:solidFill>
                <a:latin typeface="Arial"/>
                <a:cs typeface="Arial"/>
              </a:rPr>
              <a:t>RSA</a:t>
            </a:r>
            <a:r>
              <a:rPr sz="2000" b="1" spc="-105" dirty="0">
                <a:solidFill>
                  <a:srgbClr val="3C3935"/>
                </a:solidFill>
                <a:latin typeface="Arial"/>
                <a:cs typeface="Arial"/>
              </a:rPr>
              <a:t> </a:t>
            </a:r>
            <a:r>
              <a:rPr sz="2000" b="1" spc="-10" dirty="0">
                <a:solidFill>
                  <a:srgbClr val="3C3935"/>
                </a:solidFill>
                <a:latin typeface="Arial"/>
                <a:cs typeface="Arial"/>
              </a:rPr>
              <a:t>Algorithm</a:t>
            </a:r>
            <a:endParaRPr sz="2000">
              <a:latin typeface="Arial"/>
              <a:cs typeface="Arial"/>
            </a:endParaRPr>
          </a:p>
          <a:p>
            <a:pPr marL="309880">
              <a:lnSpc>
                <a:spcPct val="100000"/>
              </a:lnSpc>
              <a:spcBef>
                <a:spcPts val="1000"/>
              </a:spcBef>
              <a:tabLst>
                <a:tab pos="2225675" algn="l"/>
              </a:tabLst>
            </a:pPr>
            <a:r>
              <a:rPr sz="2000" dirty="0">
                <a:solidFill>
                  <a:srgbClr val="3C3935"/>
                </a:solidFill>
                <a:latin typeface="Arial"/>
                <a:cs typeface="Arial"/>
              </a:rPr>
              <a:t>For</a:t>
            </a:r>
            <a:r>
              <a:rPr sz="2000" spc="50" dirty="0">
                <a:solidFill>
                  <a:srgbClr val="3C3935"/>
                </a:solidFill>
                <a:latin typeface="Arial"/>
                <a:cs typeface="Arial"/>
              </a:rPr>
              <a:t> </a:t>
            </a:r>
            <a:r>
              <a:rPr sz="2000" dirty="0">
                <a:solidFill>
                  <a:srgbClr val="3C3935"/>
                </a:solidFill>
                <a:latin typeface="Arial"/>
                <a:cs typeface="Arial"/>
              </a:rPr>
              <a:t>plaintext</a:t>
            </a:r>
            <a:r>
              <a:rPr sz="2000" spc="40" dirty="0">
                <a:solidFill>
                  <a:srgbClr val="3C3935"/>
                </a:solidFill>
                <a:latin typeface="Arial"/>
                <a:cs typeface="Arial"/>
              </a:rPr>
              <a:t> </a:t>
            </a:r>
            <a:r>
              <a:rPr sz="2000" b="1" i="1" spc="-35" dirty="0">
                <a:solidFill>
                  <a:srgbClr val="3333FF"/>
                </a:solidFill>
                <a:latin typeface="Arial"/>
                <a:cs typeface="Arial"/>
              </a:rPr>
              <a:t>M</a:t>
            </a:r>
            <a:r>
              <a:rPr sz="2000" spc="-35" dirty="0">
                <a:solidFill>
                  <a:srgbClr val="3C3935"/>
                </a:solidFill>
                <a:latin typeface="Arial"/>
                <a:cs typeface="Arial"/>
              </a:rPr>
              <a:t>,</a:t>
            </a:r>
            <a:r>
              <a:rPr sz="2000" dirty="0">
                <a:solidFill>
                  <a:srgbClr val="3C3935"/>
                </a:solidFill>
                <a:latin typeface="Arial"/>
                <a:cs typeface="Arial"/>
              </a:rPr>
              <a:t>	the</a:t>
            </a:r>
            <a:r>
              <a:rPr sz="2000" spc="35" dirty="0">
                <a:solidFill>
                  <a:srgbClr val="3C3935"/>
                </a:solidFill>
                <a:latin typeface="Arial"/>
                <a:cs typeface="Arial"/>
              </a:rPr>
              <a:t> </a:t>
            </a:r>
            <a:r>
              <a:rPr sz="2000" b="1" dirty="0">
                <a:solidFill>
                  <a:srgbClr val="3C3935"/>
                </a:solidFill>
                <a:latin typeface="Arial"/>
                <a:cs typeface="Arial"/>
              </a:rPr>
              <a:t>encryption</a:t>
            </a:r>
            <a:r>
              <a:rPr sz="2000" b="1" spc="30" dirty="0">
                <a:solidFill>
                  <a:srgbClr val="3C3935"/>
                </a:solidFill>
                <a:latin typeface="Arial"/>
                <a:cs typeface="Arial"/>
              </a:rPr>
              <a:t> </a:t>
            </a:r>
            <a:r>
              <a:rPr sz="2000" b="1" dirty="0">
                <a:solidFill>
                  <a:srgbClr val="3C3935"/>
                </a:solidFill>
                <a:latin typeface="Arial"/>
                <a:cs typeface="Arial"/>
              </a:rPr>
              <a:t>/</a:t>
            </a:r>
            <a:r>
              <a:rPr sz="2000" b="1" spc="50" dirty="0">
                <a:solidFill>
                  <a:srgbClr val="3C3935"/>
                </a:solidFill>
                <a:latin typeface="Arial"/>
                <a:cs typeface="Arial"/>
              </a:rPr>
              <a:t> </a:t>
            </a:r>
            <a:r>
              <a:rPr sz="2000" b="1" dirty="0">
                <a:solidFill>
                  <a:srgbClr val="3C3935"/>
                </a:solidFill>
                <a:latin typeface="Arial"/>
                <a:cs typeface="Arial"/>
              </a:rPr>
              <a:t>decryption</a:t>
            </a:r>
            <a:r>
              <a:rPr sz="2000" b="1" spc="40" dirty="0">
                <a:solidFill>
                  <a:srgbClr val="3C3935"/>
                </a:solidFill>
                <a:latin typeface="Arial"/>
                <a:cs typeface="Arial"/>
              </a:rPr>
              <a:t> </a:t>
            </a:r>
            <a:r>
              <a:rPr sz="2000" dirty="0">
                <a:solidFill>
                  <a:srgbClr val="3C3935"/>
                </a:solidFill>
                <a:latin typeface="Arial"/>
                <a:cs typeface="Arial"/>
              </a:rPr>
              <a:t>are</a:t>
            </a:r>
            <a:r>
              <a:rPr sz="2000" spc="35" dirty="0">
                <a:solidFill>
                  <a:srgbClr val="3C3935"/>
                </a:solidFill>
                <a:latin typeface="Arial"/>
                <a:cs typeface="Arial"/>
              </a:rPr>
              <a:t> </a:t>
            </a:r>
            <a:r>
              <a:rPr sz="2000" dirty="0">
                <a:solidFill>
                  <a:srgbClr val="3C3935"/>
                </a:solidFill>
                <a:latin typeface="Arial"/>
                <a:cs typeface="Arial"/>
              </a:rPr>
              <a:t>as</a:t>
            </a:r>
            <a:r>
              <a:rPr sz="2000" spc="40" dirty="0">
                <a:solidFill>
                  <a:srgbClr val="3C3935"/>
                </a:solidFill>
                <a:latin typeface="Arial"/>
                <a:cs typeface="Arial"/>
              </a:rPr>
              <a:t> </a:t>
            </a:r>
            <a:r>
              <a:rPr sz="2000" spc="-10" dirty="0">
                <a:solidFill>
                  <a:srgbClr val="3C3935"/>
                </a:solidFill>
                <a:latin typeface="Arial"/>
                <a:cs typeface="Arial"/>
              </a:rPr>
              <a:t>follows:</a:t>
            </a:r>
            <a:endParaRPr sz="2000">
              <a:latin typeface="Arial"/>
              <a:cs typeface="Arial"/>
            </a:endParaRPr>
          </a:p>
          <a:p>
            <a:pPr>
              <a:lnSpc>
                <a:spcPct val="100000"/>
              </a:lnSpc>
            </a:pPr>
            <a:endParaRPr sz="2000">
              <a:latin typeface="Arial"/>
              <a:cs typeface="Arial"/>
            </a:endParaRPr>
          </a:p>
          <a:p>
            <a:pPr>
              <a:lnSpc>
                <a:spcPct val="100000"/>
              </a:lnSpc>
              <a:spcBef>
                <a:spcPts val="350"/>
              </a:spcBef>
            </a:pPr>
            <a:endParaRPr sz="2000">
              <a:latin typeface="Arial"/>
              <a:cs typeface="Arial"/>
            </a:endParaRPr>
          </a:p>
          <a:p>
            <a:pPr marR="87630" algn="ctr">
              <a:lnSpc>
                <a:spcPct val="100000"/>
              </a:lnSpc>
              <a:tabLst>
                <a:tab pos="1778635" algn="l"/>
                <a:tab pos="2167255" algn="l"/>
                <a:tab pos="2514600" algn="l"/>
                <a:tab pos="3106420" algn="l"/>
                <a:tab pos="3868420" algn="l"/>
              </a:tabLst>
            </a:pPr>
            <a:r>
              <a:rPr sz="2400" spc="-10" dirty="0">
                <a:latin typeface="Arial"/>
                <a:cs typeface="Arial"/>
              </a:rPr>
              <a:t>Encryption:</a:t>
            </a:r>
            <a:r>
              <a:rPr sz="2400" dirty="0">
                <a:latin typeface="Arial"/>
                <a:cs typeface="Arial"/>
              </a:rPr>
              <a:t>	</a:t>
            </a:r>
            <a:r>
              <a:rPr sz="2400" i="1" spc="-50" dirty="0">
                <a:latin typeface="Arial"/>
                <a:cs typeface="Arial"/>
              </a:rPr>
              <a:t>C</a:t>
            </a:r>
            <a:r>
              <a:rPr sz="2400" i="1" dirty="0">
                <a:latin typeface="Arial"/>
                <a:cs typeface="Arial"/>
              </a:rPr>
              <a:t>	</a:t>
            </a:r>
            <a:r>
              <a:rPr sz="2400" spc="-50" dirty="0">
                <a:latin typeface="Arial"/>
                <a:cs typeface="Arial"/>
              </a:rPr>
              <a:t>=</a:t>
            </a:r>
            <a:r>
              <a:rPr sz="2400" dirty="0">
                <a:latin typeface="Arial"/>
                <a:cs typeface="Arial"/>
              </a:rPr>
              <a:t>	</a:t>
            </a:r>
            <a:r>
              <a:rPr sz="2400" i="1" spc="-25" dirty="0">
                <a:latin typeface="Arial"/>
                <a:cs typeface="Arial"/>
              </a:rPr>
              <a:t>M</a:t>
            </a:r>
            <a:r>
              <a:rPr sz="3600" i="1" spc="-37" baseline="25462" dirty="0">
                <a:latin typeface="Arial"/>
                <a:cs typeface="Arial"/>
              </a:rPr>
              <a:t>e</a:t>
            </a:r>
            <a:r>
              <a:rPr sz="3600" i="1" baseline="25462" dirty="0">
                <a:latin typeface="Arial"/>
                <a:cs typeface="Arial"/>
              </a:rPr>
              <a:t>	</a:t>
            </a:r>
            <a:r>
              <a:rPr sz="2400" spc="-25" dirty="0">
                <a:latin typeface="Arial"/>
                <a:cs typeface="Arial"/>
              </a:rPr>
              <a:t>mod</a:t>
            </a:r>
            <a:r>
              <a:rPr sz="2400" dirty="0">
                <a:latin typeface="Arial"/>
                <a:cs typeface="Arial"/>
              </a:rPr>
              <a:t>	</a:t>
            </a:r>
            <a:r>
              <a:rPr sz="2400" i="1" spc="-50" dirty="0">
                <a:latin typeface="Arial"/>
                <a:cs typeface="Arial"/>
              </a:rPr>
              <a:t>n</a:t>
            </a:r>
            <a:endParaRPr sz="2400">
              <a:latin typeface="Arial"/>
              <a:cs typeface="Arial"/>
            </a:endParaRPr>
          </a:p>
          <a:p>
            <a:pPr>
              <a:lnSpc>
                <a:spcPct val="100000"/>
              </a:lnSpc>
              <a:spcBef>
                <a:spcPts val="120"/>
              </a:spcBef>
            </a:pPr>
            <a:endParaRPr sz="2400">
              <a:latin typeface="Arial"/>
              <a:cs typeface="Arial"/>
            </a:endParaRPr>
          </a:p>
          <a:p>
            <a:pPr marR="70485" algn="ctr">
              <a:lnSpc>
                <a:spcPct val="100000"/>
              </a:lnSpc>
              <a:tabLst>
                <a:tab pos="1796414" algn="l"/>
                <a:tab pos="2218690" algn="l"/>
                <a:tab pos="2565400" algn="l"/>
                <a:tab pos="3122930" algn="l"/>
                <a:tab pos="3884929" algn="l"/>
              </a:tabLst>
            </a:pPr>
            <a:r>
              <a:rPr sz="2400" spc="-10" dirty="0">
                <a:latin typeface="Arial"/>
                <a:cs typeface="Arial"/>
              </a:rPr>
              <a:t>Decryption:</a:t>
            </a:r>
            <a:r>
              <a:rPr sz="2400" dirty="0">
                <a:latin typeface="Arial"/>
                <a:cs typeface="Arial"/>
              </a:rPr>
              <a:t>	</a:t>
            </a:r>
            <a:r>
              <a:rPr sz="2400" i="1" spc="-50" dirty="0">
                <a:latin typeface="Arial"/>
                <a:cs typeface="Arial"/>
              </a:rPr>
              <a:t>M</a:t>
            </a:r>
            <a:r>
              <a:rPr sz="2400" i="1" dirty="0">
                <a:latin typeface="Arial"/>
                <a:cs typeface="Arial"/>
              </a:rPr>
              <a:t>	</a:t>
            </a:r>
            <a:r>
              <a:rPr sz="2400" spc="-50" dirty="0">
                <a:latin typeface="Arial"/>
                <a:cs typeface="Arial"/>
              </a:rPr>
              <a:t>=</a:t>
            </a:r>
            <a:r>
              <a:rPr sz="2400" dirty="0">
                <a:latin typeface="Arial"/>
                <a:cs typeface="Arial"/>
              </a:rPr>
              <a:t>	</a:t>
            </a:r>
            <a:r>
              <a:rPr sz="2400" i="1" spc="-25" dirty="0">
                <a:latin typeface="Arial"/>
                <a:cs typeface="Arial"/>
              </a:rPr>
              <a:t>C</a:t>
            </a:r>
            <a:r>
              <a:rPr sz="3600" i="1" spc="-37" baseline="25462" dirty="0">
                <a:latin typeface="Arial"/>
                <a:cs typeface="Arial"/>
              </a:rPr>
              <a:t>d</a:t>
            </a:r>
            <a:r>
              <a:rPr sz="3600" i="1" baseline="25462" dirty="0">
                <a:latin typeface="Arial"/>
                <a:cs typeface="Arial"/>
              </a:rPr>
              <a:t>	</a:t>
            </a:r>
            <a:r>
              <a:rPr sz="2400" spc="-25" dirty="0">
                <a:latin typeface="Arial"/>
                <a:cs typeface="Arial"/>
              </a:rPr>
              <a:t>mod</a:t>
            </a:r>
            <a:r>
              <a:rPr sz="2400" dirty="0">
                <a:latin typeface="Arial"/>
                <a:cs typeface="Arial"/>
              </a:rPr>
              <a:t>	</a:t>
            </a:r>
            <a:r>
              <a:rPr sz="2400" i="1" spc="-50" dirty="0">
                <a:latin typeface="Arial"/>
                <a:cs typeface="Arial"/>
              </a:rPr>
              <a:t>n</a:t>
            </a:r>
            <a:endParaRPr sz="2400">
              <a:latin typeface="Arial"/>
              <a:cs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1933" y="1334039"/>
            <a:ext cx="4278682" cy="263414"/>
          </a:xfrm>
          <a:prstGeom prst="rect">
            <a:avLst/>
          </a:prstGeom>
        </p:spPr>
      </p:pic>
      <p:sp>
        <p:nvSpPr>
          <p:cNvPr id="3" name="object 3"/>
          <p:cNvSpPr txBox="1"/>
          <p:nvPr/>
        </p:nvSpPr>
        <p:spPr>
          <a:xfrm>
            <a:off x="428345" y="1252169"/>
            <a:ext cx="6192520" cy="12331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3C3935"/>
                </a:solidFill>
                <a:latin typeface="Arial"/>
                <a:cs typeface="Arial"/>
              </a:rPr>
              <a:t>A</a:t>
            </a:r>
            <a:r>
              <a:rPr sz="2000" spc="-120" dirty="0">
                <a:solidFill>
                  <a:srgbClr val="3C3935"/>
                </a:solidFill>
                <a:latin typeface="Arial"/>
                <a:cs typeface="Arial"/>
              </a:rPr>
              <a:t> </a:t>
            </a:r>
            <a:r>
              <a:rPr sz="2000" dirty="0">
                <a:solidFill>
                  <a:srgbClr val="3C3935"/>
                </a:solidFill>
                <a:latin typeface="Arial"/>
                <a:cs typeface="Arial"/>
              </a:rPr>
              <a:t>theorem</a:t>
            </a:r>
            <a:r>
              <a:rPr sz="2000" spc="-45" dirty="0">
                <a:solidFill>
                  <a:srgbClr val="3C3935"/>
                </a:solidFill>
                <a:latin typeface="Arial"/>
                <a:cs typeface="Arial"/>
              </a:rPr>
              <a:t> </a:t>
            </a:r>
            <a:r>
              <a:rPr sz="2000" dirty="0">
                <a:solidFill>
                  <a:srgbClr val="3C3935"/>
                </a:solidFill>
                <a:latin typeface="Arial"/>
                <a:cs typeface="Arial"/>
              </a:rPr>
              <a:t>in</a:t>
            </a:r>
            <a:r>
              <a:rPr sz="2000" spc="-10" dirty="0">
                <a:solidFill>
                  <a:srgbClr val="3C3935"/>
                </a:solidFill>
                <a:latin typeface="Arial"/>
                <a:cs typeface="Arial"/>
              </a:rPr>
              <a:t> </a:t>
            </a:r>
            <a:r>
              <a:rPr sz="2000" dirty="0">
                <a:solidFill>
                  <a:srgbClr val="3C3935"/>
                </a:solidFill>
                <a:latin typeface="Arial"/>
                <a:cs typeface="Arial"/>
              </a:rPr>
              <a:t>Number</a:t>
            </a:r>
            <a:r>
              <a:rPr sz="2000" spc="-65" dirty="0">
                <a:solidFill>
                  <a:srgbClr val="3C3935"/>
                </a:solidFill>
                <a:latin typeface="Arial"/>
                <a:cs typeface="Arial"/>
              </a:rPr>
              <a:t> </a:t>
            </a:r>
            <a:r>
              <a:rPr sz="2000" dirty="0">
                <a:solidFill>
                  <a:srgbClr val="3C3935"/>
                </a:solidFill>
                <a:latin typeface="Arial"/>
                <a:cs typeface="Arial"/>
              </a:rPr>
              <a:t>Theory</a:t>
            </a:r>
            <a:r>
              <a:rPr sz="2000" spc="-25" dirty="0">
                <a:solidFill>
                  <a:srgbClr val="3C3935"/>
                </a:solidFill>
                <a:latin typeface="Arial"/>
                <a:cs typeface="Arial"/>
              </a:rPr>
              <a:t> </a:t>
            </a:r>
            <a:r>
              <a:rPr sz="2000" dirty="0">
                <a:solidFill>
                  <a:srgbClr val="3C3935"/>
                </a:solidFill>
                <a:latin typeface="Arial"/>
                <a:cs typeface="Arial"/>
              </a:rPr>
              <a:t>by</a:t>
            </a:r>
            <a:r>
              <a:rPr sz="2000" spc="-35" dirty="0">
                <a:solidFill>
                  <a:srgbClr val="3C3935"/>
                </a:solidFill>
                <a:latin typeface="Arial"/>
                <a:cs typeface="Arial"/>
              </a:rPr>
              <a:t> </a:t>
            </a:r>
            <a:r>
              <a:rPr sz="2000" spc="-10" dirty="0">
                <a:solidFill>
                  <a:srgbClr val="3C3935"/>
                </a:solidFill>
                <a:latin typeface="Arial"/>
                <a:cs typeface="Arial"/>
              </a:rPr>
              <a:t>Euler</a:t>
            </a:r>
            <a:endParaRPr sz="2000">
              <a:latin typeface="Arial"/>
              <a:cs typeface="Arial"/>
            </a:endParaRPr>
          </a:p>
          <a:p>
            <a:pPr marL="12700" marR="5080">
              <a:lnSpc>
                <a:spcPct val="115500"/>
              </a:lnSpc>
              <a:spcBef>
                <a:spcPts val="1550"/>
              </a:spcBef>
              <a:tabLst>
                <a:tab pos="1417320" algn="l"/>
                <a:tab pos="5751195" algn="l"/>
              </a:tabLst>
            </a:pPr>
            <a:r>
              <a:rPr sz="2000" b="1" u="sng" spc="-10" dirty="0">
                <a:solidFill>
                  <a:srgbClr val="3C3935"/>
                </a:solidFill>
                <a:uFill>
                  <a:solidFill>
                    <a:srgbClr val="3C3935"/>
                  </a:solidFill>
                </a:uFill>
                <a:latin typeface="Arial"/>
                <a:cs typeface="Arial"/>
              </a:rPr>
              <a:t>Theorem:</a:t>
            </a:r>
            <a:r>
              <a:rPr sz="2000" b="1" u="none" dirty="0">
                <a:solidFill>
                  <a:srgbClr val="3C3935"/>
                </a:solidFill>
                <a:latin typeface="Arial"/>
                <a:cs typeface="Arial"/>
              </a:rPr>
              <a:t>	</a:t>
            </a:r>
            <a:r>
              <a:rPr sz="2000" u="none" dirty="0">
                <a:solidFill>
                  <a:srgbClr val="3C3935"/>
                </a:solidFill>
                <a:latin typeface="Arial"/>
                <a:cs typeface="Arial"/>
              </a:rPr>
              <a:t>For</a:t>
            </a:r>
            <a:r>
              <a:rPr sz="2000" u="none" spc="75" dirty="0">
                <a:solidFill>
                  <a:srgbClr val="3C3935"/>
                </a:solidFill>
                <a:latin typeface="Arial"/>
                <a:cs typeface="Arial"/>
              </a:rPr>
              <a:t> </a:t>
            </a:r>
            <a:r>
              <a:rPr sz="2000" u="none" dirty="0">
                <a:solidFill>
                  <a:srgbClr val="3C3935"/>
                </a:solidFill>
                <a:latin typeface="Arial"/>
                <a:cs typeface="Arial"/>
              </a:rPr>
              <a:t>any</a:t>
            </a:r>
            <a:r>
              <a:rPr sz="2000" u="none" spc="75" dirty="0">
                <a:solidFill>
                  <a:srgbClr val="3C3935"/>
                </a:solidFill>
                <a:latin typeface="Arial"/>
                <a:cs typeface="Arial"/>
              </a:rPr>
              <a:t> </a:t>
            </a:r>
            <a:r>
              <a:rPr sz="2000" u="none" dirty="0">
                <a:solidFill>
                  <a:srgbClr val="3C3935"/>
                </a:solidFill>
                <a:latin typeface="Arial"/>
                <a:cs typeface="Arial"/>
              </a:rPr>
              <a:t>two</a:t>
            </a:r>
            <a:r>
              <a:rPr sz="2000" u="none" spc="80" dirty="0">
                <a:solidFill>
                  <a:srgbClr val="3C3935"/>
                </a:solidFill>
                <a:latin typeface="Arial"/>
                <a:cs typeface="Arial"/>
              </a:rPr>
              <a:t> </a:t>
            </a:r>
            <a:r>
              <a:rPr sz="2000" u="none" dirty="0">
                <a:solidFill>
                  <a:srgbClr val="3C3935"/>
                </a:solidFill>
                <a:latin typeface="Arial"/>
                <a:cs typeface="Arial"/>
              </a:rPr>
              <a:t>prime</a:t>
            </a:r>
            <a:r>
              <a:rPr sz="2000" u="none" spc="95" dirty="0">
                <a:solidFill>
                  <a:srgbClr val="3C3935"/>
                </a:solidFill>
                <a:latin typeface="Arial"/>
                <a:cs typeface="Arial"/>
              </a:rPr>
              <a:t> </a:t>
            </a:r>
            <a:r>
              <a:rPr sz="2000" u="none" dirty="0">
                <a:solidFill>
                  <a:srgbClr val="3C3935"/>
                </a:solidFill>
                <a:latin typeface="Arial"/>
                <a:cs typeface="Arial"/>
              </a:rPr>
              <a:t>numbers</a:t>
            </a:r>
            <a:r>
              <a:rPr sz="2000" u="none" spc="80" dirty="0">
                <a:solidFill>
                  <a:srgbClr val="3C3935"/>
                </a:solidFill>
                <a:latin typeface="Arial"/>
                <a:cs typeface="Arial"/>
              </a:rPr>
              <a:t> </a:t>
            </a:r>
            <a:r>
              <a:rPr sz="2000" u="none" dirty="0">
                <a:solidFill>
                  <a:srgbClr val="3333FF"/>
                </a:solidFill>
                <a:latin typeface="Arial"/>
                <a:cs typeface="Arial"/>
              </a:rPr>
              <a:t>p</a:t>
            </a:r>
            <a:r>
              <a:rPr sz="2000" u="none" spc="85" dirty="0">
                <a:solidFill>
                  <a:srgbClr val="3333FF"/>
                </a:solidFill>
                <a:latin typeface="Arial"/>
                <a:cs typeface="Arial"/>
              </a:rPr>
              <a:t> </a:t>
            </a:r>
            <a:r>
              <a:rPr sz="2000" u="none" dirty="0">
                <a:solidFill>
                  <a:srgbClr val="3C3935"/>
                </a:solidFill>
                <a:latin typeface="Arial"/>
                <a:cs typeface="Arial"/>
              </a:rPr>
              <a:t>and</a:t>
            </a:r>
            <a:r>
              <a:rPr sz="2000" u="none" spc="85" dirty="0">
                <a:solidFill>
                  <a:srgbClr val="3C3935"/>
                </a:solidFill>
                <a:latin typeface="Arial"/>
                <a:cs typeface="Arial"/>
              </a:rPr>
              <a:t> </a:t>
            </a:r>
            <a:r>
              <a:rPr sz="2000" u="none" spc="-25" dirty="0">
                <a:solidFill>
                  <a:srgbClr val="3333FF"/>
                </a:solidFill>
                <a:latin typeface="Arial"/>
                <a:cs typeface="Arial"/>
              </a:rPr>
              <a:t>q</a:t>
            </a:r>
            <a:r>
              <a:rPr sz="2000" u="none" spc="-25" dirty="0">
                <a:solidFill>
                  <a:srgbClr val="3C3935"/>
                </a:solidFill>
                <a:latin typeface="Arial"/>
                <a:cs typeface="Arial"/>
              </a:rPr>
              <a:t>,</a:t>
            </a:r>
            <a:r>
              <a:rPr sz="2000" u="none" dirty="0">
                <a:solidFill>
                  <a:srgbClr val="3C3935"/>
                </a:solidFill>
                <a:latin typeface="Arial"/>
                <a:cs typeface="Arial"/>
              </a:rPr>
              <a:t>	</a:t>
            </a:r>
            <a:r>
              <a:rPr sz="2000" u="none" spc="-25" dirty="0">
                <a:solidFill>
                  <a:srgbClr val="3C3935"/>
                </a:solidFill>
                <a:latin typeface="Arial"/>
                <a:cs typeface="Arial"/>
              </a:rPr>
              <a:t>and </a:t>
            </a:r>
            <a:r>
              <a:rPr sz="2000" u="none" dirty="0">
                <a:solidFill>
                  <a:srgbClr val="3C3935"/>
                </a:solidFill>
                <a:latin typeface="Arial"/>
                <a:cs typeface="Arial"/>
              </a:rPr>
              <a:t>integers</a:t>
            </a:r>
            <a:r>
              <a:rPr sz="2000" u="none" spc="25" dirty="0">
                <a:solidFill>
                  <a:srgbClr val="3C3935"/>
                </a:solidFill>
                <a:latin typeface="Arial"/>
                <a:cs typeface="Arial"/>
              </a:rPr>
              <a:t> </a:t>
            </a:r>
            <a:r>
              <a:rPr sz="2000" u="none" dirty="0">
                <a:solidFill>
                  <a:srgbClr val="3333FF"/>
                </a:solidFill>
                <a:latin typeface="Arial"/>
                <a:cs typeface="Arial"/>
              </a:rPr>
              <a:t>n=pq</a:t>
            </a:r>
            <a:r>
              <a:rPr sz="2000" u="none" spc="30" dirty="0">
                <a:solidFill>
                  <a:srgbClr val="3333FF"/>
                </a:solidFill>
                <a:latin typeface="Arial"/>
                <a:cs typeface="Arial"/>
              </a:rPr>
              <a:t> </a:t>
            </a:r>
            <a:r>
              <a:rPr sz="2000" u="none" dirty="0">
                <a:solidFill>
                  <a:srgbClr val="3C3935"/>
                </a:solidFill>
                <a:latin typeface="Arial"/>
                <a:cs typeface="Arial"/>
              </a:rPr>
              <a:t>and</a:t>
            </a:r>
            <a:r>
              <a:rPr sz="2000" u="none" spc="30" dirty="0">
                <a:solidFill>
                  <a:srgbClr val="3C3935"/>
                </a:solidFill>
                <a:latin typeface="Arial"/>
                <a:cs typeface="Arial"/>
              </a:rPr>
              <a:t> </a:t>
            </a:r>
            <a:r>
              <a:rPr sz="2000" u="none" dirty="0">
                <a:solidFill>
                  <a:srgbClr val="3333FF"/>
                </a:solidFill>
                <a:latin typeface="Arial"/>
                <a:cs typeface="Arial"/>
              </a:rPr>
              <a:t>m</a:t>
            </a:r>
            <a:r>
              <a:rPr sz="2000" u="none" spc="50" dirty="0">
                <a:solidFill>
                  <a:srgbClr val="3333FF"/>
                </a:solidFill>
                <a:latin typeface="Arial"/>
                <a:cs typeface="Arial"/>
              </a:rPr>
              <a:t> </a:t>
            </a:r>
            <a:r>
              <a:rPr sz="2000" u="none" dirty="0">
                <a:solidFill>
                  <a:srgbClr val="3C3935"/>
                </a:solidFill>
                <a:latin typeface="Arial"/>
                <a:cs typeface="Arial"/>
              </a:rPr>
              <a:t>with</a:t>
            </a:r>
            <a:r>
              <a:rPr sz="2000" u="none" spc="25" dirty="0">
                <a:solidFill>
                  <a:srgbClr val="3C3935"/>
                </a:solidFill>
                <a:latin typeface="Arial"/>
                <a:cs typeface="Arial"/>
              </a:rPr>
              <a:t> </a:t>
            </a:r>
            <a:r>
              <a:rPr sz="2000" u="none" spc="-10" dirty="0">
                <a:solidFill>
                  <a:srgbClr val="3333FF"/>
                </a:solidFill>
                <a:latin typeface="Arial"/>
                <a:cs typeface="Arial"/>
              </a:rPr>
              <a:t>0&lt;m&lt;n</a:t>
            </a:r>
            <a:endParaRPr sz="2000">
              <a:latin typeface="Arial"/>
              <a:cs typeface="Arial"/>
            </a:endParaRPr>
          </a:p>
        </p:txBody>
      </p:sp>
      <p:sp>
        <p:nvSpPr>
          <p:cNvPr id="4" name="object 4"/>
          <p:cNvSpPr txBox="1"/>
          <p:nvPr/>
        </p:nvSpPr>
        <p:spPr>
          <a:xfrm>
            <a:off x="2477178" y="2540339"/>
            <a:ext cx="2345690" cy="833755"/>
          </a:xfrm>
          <a:prstGeom prst="rect">
            <a:avLst/>
          </a:prstGeom>
        </p:spPr>
        <p:txBody>
          <a:bodyPr vert="horz" wrap="square" lIns="0" tIns="46990" rIns="0" bIns="0" rtlCol="0">
            <a:spAutoFit/>
          </a:bodyPr>
          <a:lstStyle/>
          <a:p>
            <a:pPr marL="12700">
              <a:lnSpc>
                <a:spcPct val="100000"/>
              </a:lnSpc>
              <a:spcBef>
                <a:spcPts val="370"/>
              </a:spcBef>
              <a:tabLst>
                <a:tab pos="1127760" algn="l"/>
                <a:tab pos="2107565" algn="l"/>
              </a:tabLst>
            </a:pPr>
            <a:r>
              <a:rPr sz="3150" spc="210" dirty="0">
                <a:latin typeface="Times New Roman"/>
                <a:cs typeface="Times New Roman"/>
              </a:rPr>
              <a:t>=</a:t>
            </a:r>
            <a:r>
              <a:rPr sz="3150" spc="-20" dirty="0">
                <a:latin typeface="Times New Roman"/>
                <a:cs typeface="Times New Roman"/>
              </a:rPr>
              <a:t> </a:t>
            </a:r>
            <a:r>
              <a:rPr sz="3150" spc="240" dirty="0">
                <a:latin typeface="Times New Roman"/>
                <a:cs typeface="Times New Roman"/>
              </a:rPr>
              <a:t>m</a:t>
            </a:r>
            <a:r>
              <a:rPr sz="3150" dirty="0">
                <a:latin typeface="Times New Roman"/>
                <a:cs typeface="Times New Roman"/>
              </a:rPr>
              <a:t>	</a:t>
            </a:r>
            <a:r>
              <a:rPr sz="3150" spc="125" dirty="0">
                <a:latin typeface="Times New Roman"/>
                <a:cs typeface="Times New Roman"/>
              </a:rPr>
              <a:t>mod</a:t>
            </a:r>
            <a:r>
              <a:rPr sz="3150" dirty="0">
                <a:latin typeface="Times New Roman"/>
                <a:cs typeface="Times New Roman"/>
              </a:rPr>
              <a:t>	</a:t>
            </a:r>
            <a:r>
              <a:rPr sz="3150" spc="135" dirty="0">
                <a:latin typeface="Times New Roman"/>
                <a:cs typeface="Times New Roman"/>
              </a:rPr>
              <a:t>n</a:t>
            </a:r>
            <a:endParaRPr sz="3150">
              <a:latin typeface="Times New Roman"/>
              <a:cs typeface="Times New Roman"/>
            </a:endParaRPr>
          </a:p>
          <a:p>
            <a:pPr marL="249554">
              <a:lnSpc>
                <a:spcPct val="100000"/>
              </a:lnSpc>
              <a:spcBef>
                <a:spcPts val="155"/>
              </a:spcBef>
            </a:pPr>
            <a:r>
              <a:rPr sz="1800" dirty="0">
                <a:solidFill>
                  <a:srgbClr val="3C3935"/>
                </a:solidFill>
                <a:latin typeface="Arial"/>
                <a:cs typeface="Arial"/>
              </a:rPr>
              <a:t>for</a:t>
            </a:r>
            <a:r>
              <a:rPr sz="1800" spc="-20" dirty="0">
                <a:solidFill>
                  <a:srgbClr val="3C3935"/>
                </a:solidFill>
                <a:latin typeface="Arial"/>
                <a:cs typeface="Arial"/>
              </a:rPr>
              <a:t> </a:t>
            </a:r>
            <a:r>
              <a:rPr sz="1800" dirty="0">
                <a:solidFill>
                  <a:srgbClr val="3C3935"/>
                </a:solidFill>
                <a:latin typeface="Arial"/>
                <a:cs typeface="Arial"/>
              </a:rPr>
              <a:t>any</a:t>
            </a:r>
            <a:r>
              <a:rPr sz="1800" spc="-15" dirty="0">
                <a:solidFill>
                  <a:srgbClr val="3C3935"/>
                </a:solidFill>
                <a:latin typeface="Arial"/>
                <a:cs typeface="Arial"/>
              </a:rPr>
              <a:t> </a:t>
            </a:r>
            <a:r>
              <a:rPr sz="1800" dirty="0">
                <a:solidFill>
                  <a:srgbClr val="3C3935"/>
                </a:solidFill>
                <a:latin typeface="Arial"/>
                <a:cs typeface="Arial"/>
              </a:rPr>
              <a:t>integer</a:t>
            </a:r>
            <a:r>
              <a:rPr sz="1800" spc="-50" dirty="0">
                <a:solidFill>
                  <a:srgbClr val="3C3935"/>
                </a:solidFill>
                <a:latin typeface="Arial"/>
                <a:cs typeface="Arial"/>
              </a:rPr>
              <a:t> </a:t>
            </a:r>
            <a:r>
              <a:rPr sz="1800" b="1" i="1" spc="-35" dirty="0">
                <a:solidFill>
                  <a:srgbClr val="3C3935"/>
                </a:solidFill>
                <a:latin typeface="Times New Roman"/>
                <a:cs typeface="Times New Roman"/>
              </a:rPr>
              <a:t>l</a:t>
            </a:r>
            <a:r>
              <a:rPr sz="1800" spc="-35" dirty="0">
                <a:solidFill>
                  <a:srgbClr val="3C3935"/>
                </a:solidFill>
                <a:latin typeface="Arial"/>
                <a:cs typeface="Arial"/>
              </a:rPr>
              <a:t>.</a:t>
            </a:r>
            <a:endParaRPr sz="1800">
              <a:latin typeface="Arial"/>
              <a:cs typeface="Arial"/>
            </a:endParaRPr>
          </a:p>
        </p:txBody>
      </p:sp>
      <p:sp>
        <p:nvSpPr>
          <p:cNvPr id="5" name="object 5"/>
          <p:cNvSpPr txBox="1"/>
          <p:nvPr/>
        </p:nvSpPr>
        <p:spPr>
          <a:xfrm>
            <a:off x="428345" y="3806138"/>
            <a:ext cx="871219"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3C3935"/>
                </a:solidFill>
                <a:latin typeface="Arial"/>
                <a:cs typeface="Arial"/>
              </a:rPr>
              <a:t>Example:</a:t>
            </a:r>
            <a:endParaRPr sz="1600">
              <a:latin typeface="Arial"/>
              <a:cs typeface="Arial"/>
            </a:endParaRPr>
          </a:p>
        </p:txBody>
      </p:sp>
      <p:sp>
        <p:nvSpPr>
          <p:cNvPr id="6" name="object 6"/>
          <p:cNvSpPr txBox="1"/>
          <p:nvPr/>
        </p:nvSpPr>
        <p:spPr>
          <a:xfrm>
            <a:off x="1446402" y="3806138"/>
            <a:ext cx="767715" cy="269240"/>
          </a:xfrm>
          <a:prstGeom prst="rect">
            <a:avLst/>
          </a:prstGeom>
        </p:spPr>
        <p:txBody>
          <a:bodyPr vert="horz" wrap="square" lIns="0" tIns="12065" rIns="0" bIns="0" rtlCol="0">
            <a:spAutoFit/>
          </a:bodyPr>
          <a:lstStyle/>
          <a:p>
            <a:pPr marL="12700">
              <a:lnSpc>
                <a:spcPct val="100000"/>
              </a:lnSpc>
              <a:spcBef>
                <a:spcPts val="95"/>
              </a:spcBef>
            </a:pPr>
            <a:r>
              <a:rPr sz="1600" i="1" dirty="0">
                <a:solidFill>
                  <a:srgbClr val="3C3935"/>
                </a:solidFill>
                <a:latin typeface="Arial"/>
                <a:cs typeface="Arial"/>
              </a:rPr>
              <a:t>p</a:t>
            </a:r>
            <a:r>
              <a:rPr sz="1600" i="1" spc="455" dirty="0">
                <a:solidFill>
                  <a:srgbClr val="3C3935"/>
                </a:solidFill>
                <a:latin typeface="Arial"/>
                <a:cs typeface="Arial"/>
              </a:rPr>
              <a:t> </a:t>
            </a:r>
            <a:r>
              <a:rPr sz="1600" dirty="0">
                <a:solidFill>
                  <a:srgbClr val="3C3935"/>
                </a:solidFill>
                <a:latin typeface="Arial"/>
                <a:cs typeface="Arial"/>
              </a:rPr>
              <a:t>=</a:t>
            </a:r>
            <a:r>
              <a:rPr sz="1600" spc="455" dirty="0">
                <a:solidFill>
                  <a:srgbClr val="3C3935"/>
                </a:solidFill>
                <a:latin typeface="Arial"/>
                <a:cs typeface="Arial"/>
              </a:rPr>
              <a:t> </a:t>
            </a:r>
            <a:r>
              <a:rPr sz="1600" spc="-25" dirty="0">
                <a:solidFill>
                  <a:srgbClr val="3C3935"/>
                </a:solidFill>
                <a:latin typeface="Arial"/>
                <a:cs typeface="Arial"/>
              </a:rPr>
              <a:t>17,</a:t>
            </a:r>
            <a:endParaRPr sz="1600">
              <a:latin typeface="Arial"/>
              <a:cs typeface="Arial"/>
            </a:endParaRPr>
          </a:p>
        </p:txBody>
      </p:sp>
      <p:sp>
        <p:nvSpPr>
          <p:cNvPr id="7" name="object 7"/>
          <p:cNvSpPr txBox="1"/>
          <p:nvPr/>
        </p:nvSpPr>
        <p:spPr>
          <a:xfrm>
            <a:off x="2361057" y="3806138"/>
            <a:ext cx="694690" cy="269240"/>
          </a:xfrm>
          <a:prstGeom prst="rect">
            <a:avLst/>
          </a:prstGeom>
        </p:spPr>
        <p:txBody>
          <a:bodyPr vert="horz" wrap="square" lIns="0" tIns="12065" rIns="0" bIns="0" rtlCol="0">
            <a:spAutoFit/>
          </a:bodyPr>
          <a:lstStyle/>
          <a:p>
            <a:pPr marL="12700">
              <a:lnSpc>
                <a:spcPct val="100000"/>
              </a:lnSpc>
              <a:spcBef>
                <a:spcPts val="95"/>
              </a:spcBef>
            </a:pPr>
            <a:r>
              <a:rPr sz="1600" i="1" dirty="0">
                <a:solidFill>
                  <a:srgbClr val="3C3935"/>
                </a:solidFill>
                <a:latin typeface="Arial"/>
                <a:cs typeface="Arial"/>
              </a:rPr>
              <a:t>q</a:t>
            </a:r>
            <a:r>
              <a:rPr sz="1600" i="1" spc="450" dirty="0">
                <a:solidFill>
                  <a:srgbClr val="3C3935"/>
                </a:solidFill>
                <a:latin typeface="Arial"/>
                <a:cs typeface="Arial"/>
              </a:rPr>
              <a:t> </a:t>
            </a:r>
            <a:r>
              <a:rPr sz="1600" dirty="0">
                <a:solidFill>
                  <a:srgbClr val="3C3935"/>
                </a:solidFill>
                <a:latin typeface="Arial"/>
                <a:cs typeface="Arial"/>
              </a:rPr>
              <a:t>=</a:t>
            </a:r>
            <a:r>
              <a:rPr sz="1600" spc="-5" dirty="0">
                <a:solidFill>
                  <a:srgbClr val="3C3935"/>
                </a:solidFill>
                <a:latin typeface="Arial"/>
                <a:cs typeface="Arial"/>
              </a:rPr>
              <a:t> </a:t>
            </a:r>
            <a:r>
              <a:rPr sz="1600" spc="-35" dirty="0">
                <a:solidFill>
                  <a:srgbClr val="3C3935"/>
                </a:solidFill>
                <a:latin typeface="Arial"/>
                <a:cs typeface="Arial"/>
              </a:rPr>
              <a:t>11,</a:t>
            </a:r>
            <a:endParaRPr sz="1600">
              <a:latin typeface="Arial"/>
              <a:cs typeface="Arial"/>
            </a:endParaRPr>
          </a:p>
        </p:txBody>
      </p:sp>
      <p:sp>
        <p:nvSpPr>
          <p:cNvPr id="8" name="object 8"/>
          <p:cNvSpPr txBox="1"/>
          <p:nvPr/>
        </p:nvSpPr>
        <p:spPr>
          <a:xfrm>
            <a:off x="3202304" y="3806138"/>
            <a:ext cx="1941195" cy="269240"/>
          </a:xfrm>
          <a:prstGeom prst="rect">
            <a:avLst/>
          </a:prstGeom>
        </p:spPr>
        <p:txBody>
          <a:bodyPr vert="horz" wrap="square" lIns="0" tIns="12065" rIns="0" bIns="0" rtlCol="0">
            <a:spAutoFit/>
          </a:bodyPr>
          <a:lstStyle/>
          <a:p>
            <a:pPr marL="12700">
              <a:lnSpc>
                <a:spcPct val="100000"/>
              </a:lnSpc>
              <a:spcBef>
                <a:spcPts val="95"/>
              </a:spcBef>
            </a:pPr>
            <a:r>
              <a:rPr sz="1600" i="1" dirty="0">
                <a:solidFill>
                  <a:srgbClr val="3C3935"/>
                </a:solidFill>
                <a:latin typeface="Arial"/>
                <a:cs typeface="Arial"/>
              </a:rPr>
              <a:t>n</a:t>
            </a:r>
            <a:r>
              <a:rPr sz="1600" i="1" spc="-5" dirty="0">
                <a:solidFill>
                  <a:srgbClr val="3C3935"/>
                </a:solidFill>
                <a:latin typeface="Arial"/>
                <a:cs typeface="Arial"/>
              </a:rPr>
              <a:t> </a:t>
            </a:r>
            <a:r>
              <a:rPr sz="1600" dirty="0">
                <a:solidFill>
                  <a:srgbClr val="3C3935"/>
                </a:solidFill>
                <a:latin typeface="Arial"/>
                <a:cs typeface="Arial"/>
              </a:rPr>
              <a:t>=</a:t>
            </a:r>
            <a:r>
              <a:rPr sz="1600" spc="440" dirty="0">
                <a:solidFill>
                  <a:srgbClr val="3C3935"/>
                </a:solidFill>
                <a:latin typeface="Arial"/>
                <a:cs typeface="Arial"/>
              </a:rPr>
              <a:t> </a:t>
            </a:r>
            <a:r>
              <a:rPr sz="1600" dirty="0">
                <a:solidFill>
                  <a:srgbClr val="3C3935"/>
                </a:solidFill>
                <a:latin typeface="Arial"/>
                <a:cs typeface="Arial"/>
              </a:rPr>
              <a:t>187,</a:t>
            </a:r>
            <a:r>
              <a:rPr sz="1600" spc="445" dirty="0">
                <a:solidFill>
                  <a:srgbClr val="3C3935"/>
                </a:solidFill>
                <a:latin typeface="Arial"/>
                <a:cs typeface="Arial"/>
              </a:rPr>
              <a:t> </a:t>
            </a:r>
            <a:r>
              <a:rPr sz="1600" dirty="0">
                <a:solidFill>
                  <a:srgbClr val="3C3935"/>
                </a:solidFill>
                <a:latin typeface="Arial"/>
                <a:cs typeface="Arial"/>
              </a:rPr>
              <a:t>ø(</a:t>
            </a:r>
            <a:r>
              <a:rPr sz="1600" i="1" dirty="0">
                <a:solidFill>
                  <a:srgbClr val="3C3935"/>
                </a:solidFill>
                <a:latin typeface="Arial"/>
                <a:cs typeface="Arial"/>
              </a:rPr>
              <a:t>n</a:t>
            </a:r>
            <a:r>
              <a:rPr sz="1600" dirty="0">
                <a:solidFill>
                  <a:srgbClr val="3C3935"/>
                </a:solidFill>
                <a:latin typeface="Arial"/>
                <a:cs typeface="Arial"/>
              </a:rPr>
              <a:t>)</a:t>
            </a:r>
            <a:r>
              <a:rPr sz="1600" spc="20" dirty="0">
                <a:solidFill>
                  <a:srgbClr val="3C3935"/>
                </a:solidFill>
                <a:latin typeface="Arial"/>
                <a:cs typeface="Arial"/>
              </a:rPr>
              <a:t> </a:t>
            </a:r>
            <a:r>
              <a:rPr sz="1600" dirty="0">
                <a:solidFill>
                  <a:srgbClr val="3C3935"/>
                </a:solidFill>
                <a:latin typeface="Arial"/>
                <a:cs typeface="Arial"/>
              </a:rPr>
              <a:t>=</a:t>
            </a:r>
            <a:r>
              <a:rPr sz="1600" spc="434" dirty="0">
                <a:solidFill>
                  <a:srgbClr val="3C3935"/>
                </a:solidFill>
                <a:latin typeface="Arial"/>
                <a:cs typeface="Arial"/>
              </a:rPr>
              <a:t> </a:t>
            </a:r>
            <a:r>
              <a:rPr sz="1600" spc="-25" dirty="0">
                <a:solidFill>
                  <a:srgbClr val="3C3935"/>
                </a:solidFill>
                <a:latin typeface="Arial"/>
                <a:cs typeface="Arial"/>
              </a:rPr>
              <a:t>160</a:t>
            </a:r>
            <a:endParaRPr sz="1600">
              <a:latin typeface="Arial"/>
              <a:cs typeface="Arial"/>
            </a:endParaRPr>
          </a:p>
        </p:txBody>
      </p:sp>
      <p:sp>
        <p:nvSpPr>
          <p:cNvPr id="9" name="object 9"/>
          <p:cNvSpPr txBox="1"/>
          <p:nvPr/>
        </p:nvSpPr>
        <p:spPr>
          <a:xfrm>
            <a:off x="745845" y="4310583"/>
            <a:ext cx="413384" cy="269240"/>
          </a:xfrm>
          <a:prstGeom prst="rect">
            <a:avLst/>
          </a:prstGeom>
        </p:spPr>
        <p:txBody>
          <a:bodyPr vert="horz" wrap="square" lIns="0" tIns="12065" rIns="0" bIns="0" rtlCol="0">
            <a:spAutoFit/>
          </a:bodyPr>
          <a:lstStyle/>
          <a:p>
            <a:pPr marL="38100">
              <a:lnSpc>
                <a:spcPct val="100000"/>
              </a:lnSpc>
              <a:spcBef>
                <a:spcPts val="95"/>
              </a:spcBef>
            </a:pPr>
            <a:r>
              <a:rPr sz="2400" spc="-30" baseline="-17361" dirty="0">
                <a:solidFill>
                  <a:srgbClr val="3C3935"/>
                </a:solidFill>
                <a:latin typeface="Arial"/>
                <a:cs typeface="Arial"/>
              </a:rPr>
              <a:t>3</a:t>
            </a:r>
            <a:r>
              <a:rPr sz="1050" spc="-20" dirty="0">
                <a:solidFill>
                  <a:srgbClr val="3C3935"/>
                </a:solidFill>
                <a:latin typeface="Arial"/>
                <a:cs typeface="Arial"/>
              </a:rPr>
              <a:t>321</a:t>
            </a:r>
            <a:endParaRPr sz="1050">
              <a:latin typeface="Arial"/>
              <a:cs typeface="Arial"/>
            </a:endParaRPr>
          </a:p>
        </p:txBody>
      </p:sp>
      <p:sp>
        <p:nvSpPr>
          <p:cNvPr id="10" name="object 10"/>
          <p:cNvSpPr txBox="1"/>
          <p:nvPr/>
        </p:nvSpPr>
        <p:spPr>
          <a:xfrm>
            <a:off x="1222349" y="4371543"/>
            <a:ext cx="1162685" cy="269240"/>
          </a:xfrm>
          <a:prstGeom prst="rect">
            <a:avLst/>
          </a:prstGeom>
        </p:spPr>
        <p:txBody>
          <a:bodyPr vert="horz" wrap="square" lIns="0" tIns="12065" rIns="0" bIns="0" rtlCol="0">
            <a:spAutoFit/>
          </a:bodyPr>
          <a:lstStyle/>
          <a:p>
            <a:pPr marL="12700">
              <a:lnSpc>
                <a:spcPct val="100000"/>
              </a:lnSpc>
              <a:spcBef>
                <a:spcPts val="95"/>
              </a:spcBef>
              <a:tabLst>
                <a:tab pos="1031240" algn="l"/>
              </a:tabLst>
            </a:pPr>
            <a:r>
              <a:rPr sz="1600" dirty="0">
                <a:solidFill>
                  <a:srgbClr val="3C3935"/>
                </a:solidFill>
                <a:latin typeface="Arial"/>
                <a:cs typeface="Arial"/>
              </a:rPr>
              <a:t>mod</a:t>
            </a:r>
            <a:r>
              <a:rPr sz="1600" spc="415" dirty="0">
                <a:solidFill>
                  <a:srgbClr val="3C3935"/>
                </a:solidFill>
                <a:latin typeface="Arial"/>
                <a:cs typeface="Arial"/>
              </a:rPr>
              <a:t> </a:t>
            </a:r>
            <a:r>
              <a:rPr sz="1600" spc="-25" dirty="0">
                <a:solidFill>
                  <a:srgbClr val="3C3935"/>
                </a:solidFill>
                <a:latin typeface="Arial"/>
                <a:cs typeface="Arial"/>
              </a:rPr>
              <a:t>187</a:t>
            </a:r>
            <a:r>
              <a:rPr sz="1600" dirty="0">
                <a:solidFill>
                  <a:srgbClr val="3C3935"/>
                </a:solidFill>
                <a:latin typeface="Arial"/>
                <a:cs typeface="Arial"/>
              </a:rPr>
              <a:t>	</a:t>
            </a:r>
            <a:r>
              <a:rPr sz="1600" spc="-50" dirty="0">
                <a:solidFill>
                  <a:srgbClr val="3C3935"/>
                </a:solidFill>
                <a:latin typeface="Arial"/>
                <a:cs typeface="Arial"/>
              </a:rPr>
              <a:t>=</a:t>
            </a:r>
            <a:endParaRPr sz="1600">
              <a:latin typeface="Arial"/>
              <a:cs typeface="Arial"/>
            </a:endParaRPr>
          </a:p>
        </p:txBody>
      </p:sp>
      <p:sp>
        <p:nvSpPr>
          <p:cNvPr id="11" name="object 11"/>
          <p:cNvSpPr txBox="1"/>
          <p:nvPr/>
        </p:nvSpPr>
        <p:spPr>
          <a:xfrm>
            <a:off x="2619210" y="4310583"/>
            <a:ext cx="808990" cy="269240"/>
          </a:xfrm>
          <a:prstGeom prst="rect">
            <a:avLst/>
          </a:prstGeom>
        </p:spPr>
        <p:txBody>
          <a:bodyPr vert="horz" wrap="square" lIns="0" tIns="12065" rIns="0" bIns="0" rtlCol="0">
            <a:spAutoFit/>
          </a:bodyPr>
          <a:lstStyle/>
          <a:p>
            <a:pPr marL="38100">
              <a:lnSpc>
                <a:spcPct val="100000"/>
              </a:lnSpc>
              <a:spcBef>
                <a:spcPts val="95"/>
              </a:spcBef>
            </a:pPr>
            <a:r>
              <a:rPr sz="2400" baseline="-17361" dirty="0">
                <a:solidFill>
                  <a:srgbClr val="3C3935"/>
                </a:solidFill>
                <a:latin typeface="Arial"/>
                <a:cs typeface="Arial"/>
              </a:rPr>
              <a:t>3</a:t>
            </a:r>
            <a:r>
              <a:rPr sz="1050" dirty="0">
                <a:solidFill>
                  <a:srgbClr val="3C3935"/>
                </a:solidFill>
                <a:latin typeface="Arial"/>
                <a:cs typeface="Arial"/>
              </a:rPr>
              <a:t>(2.160+ </a:t>
            </a:r>
            <a:r>
              <a:rPr sz="1050" spc="-25" dirty="0">
                <a:solidFill>
                  <a:srgbClr val="3C3935"/>
                </a:solidFill>
                <a:latin typeface="Arial"/>
                <a:cs typeface="Arial"/>
              </a:rPr>
              <a:t>1)</a:t>
            </a:r>
            <a:endParaRPr sz="1050">
              <a:latin typeface="Arial"/>
              <a:cs typeface="Arial"/>
            </a:endParaRPr>
          </a:p>
        </p:txBody>
      </p:sp>
      <p:sp>
        <p:nvSpPr>
          <p:cNvPr id="12" name="object 12"/>
          <p:cNvSpPr txBox="1"/>
          <p:nvPr/>
        </p:nvSpPr>
        <p:spPr>
          <a:xfrm>
            <a:off x="3490340" y="4371543"/>
            <a:ext cx="1390015" cy="269240"/>
          </a:xfrm>
          <a:prstGeom prst="rect">
            <a:avLst/>
          </a:prstGeom>
        </p:spPr>
        <p:txBody>
          <a:bodyPr vert="horz" wrap="square" lIns="0" tIns="12065" rIns="0" bIns="0" rtlCol="0">
            <a:spAutoFit/>
          </a:bodyPr>
          <a:lstStyle/>
          <a:p>
            <a:pPr marL="12700">
              <a:lnSpc>
                <a:spcPct val="100000"/>
              </a:lnSpc>
              <a:spcBef>
                <a:spcPts val="95"/>
              </a:spcBef>
              <a:tabLst>
                <a:tab pos="1264285" algn="l"/>
              </a:tabLst>
            </a:pPr>
            <a:r>
              <a:rPr sz="1600" dirty="0">
                <a:solidFill>
                  <a:srgbClr val="3C3935"/>
                </a:solidFill>
                <a:latin typeface="Arial"/>
                <a:cs typeface="Arial"/>
              </a:rPr>
              <a:t>mod</a:t>
            </a:r>
            <a:r>
              <a:rPr sz="1600" spc="434" dirty="0">
                <a:solidFill>
                  <a:srgbClr val="3C3935"/>
                </a:solidFill>
                <a:latin typeface="Arial"/>
                <a:cs typeface="Arial"/>
              </a:rPr>
              <a:t> </a:t>
            </a:r>
            <a:r>
              <a:rPr sz="1600" dirty="0">
                <a:solidFill>
                  <a:srgbClr val="3C3935"/>
                </a:solidFill>
                <a:latin typeface="Arial"/>
                <a:cs typeface="Arial"/>
              </a:rPr>
              <a:t>187</a:t>
            </a:r>
            <a:r>
              <a:rPr sz="1600" spc="425" dirty="0">
                <a:solidFill>
                  <a:srgbClr val="3C3935"/>
                </a:solidFill>
                <a:latin typeface="Arial"/>
                <a:cs typeface="Arial"/>
              </a:rPr>
              <a:t> </a:t>
            </a:r>
            <a:r>
              <a:rPr sz="1600" spc="-50" dirty="0">
                <a:solidFill>
                  <a:srgbClr val="3C3935"/>
                </a:solidFill>
                <a:latin typeface="Arial"/>
                <a:cs typeface="Arial"/>
              </a:rPr>
              <a:t>=</a:t>
            </a:r>
            <a:r>
              <a:rPr sz="1600" dirty="0">
                <a:solidFill>
                  <a:srgbClr val="3C3935"/>
                </a:solidFill>
                <a:latin typeface="Arial"/>
                <a:cs typeface="Arial"/>
              </a:rPr>
              <a:t>	</a:t>
            </a:r>
            <a:r>
              <a:rPr sz="1600" spc="-50" dirty="0">
                <a:solidFill>
                  <a:srgbClr val="3C3935"/>
                </a:solidFill>
                <a:latin typeface="Arial"/>
                <a:cs typeface="Arial"/>
              </a:rPr>
              <a:t>3</a:t>
            </a:r>
            <a:endParaRPr sz="1600">
              <a:latin typeface="Arial"/>
              <a:cs typeface="Arial"/>
            </a:endParaRPr>
          </a:p>
        </p:txBody>
      </p:sp>
      <p:sp>
        <p:nvSpPr>
          <p:cNvPr id="13" name="object 13"/>
          <p:cNvSpPr txBox="1"/>
          <p:nvPr/>
        </p:nvSpPr>
        <p:spPr>
          <a:xfrm>
            <a:off x="1326919" y="2395778"/>
            <a:ext cx="1045844" cy="505459"/>
          </a:xfrm>
          <a:prstGeom prst="rect">
            <a:avLst/>
          </a:prstGeom>
        </p:spPr>
        <p:txBody>
          <a:bodyPr vert="horz" wrap="square" lIns="0" tIns="12065" rIns="0" bIns="0" rtlCol="0">
            <a:spAutoFit/>
          </a:bodyPr>
          <a:lstStyle/>
          <a:p>
            <a:pPr marL="38100">
              <a:lnSpc>
                <a:spcPct val="100000"/>
              </a:lnSpc>
              <a:spcBef>
                <a:spcPts val="95"/>
              </a:spcBef>
            </a:pPr>
            <a:r>
              <a:rPr sz="4725" spc="104" baseline="-24691" dirty="0">
                <a:latin typeface="Times New Roman"/>
                <a:cs typeface="Times New Roman"/>
              </a:rPr>
              <a:t>m</a:t>
            </a:r>
            <a:r>
              <a:rPr sz="1300" i="1" spc="70" dirty="0">
                <a:latin typeface="Times New Roman"/>
                <a:cs typeface="Times New Roman"/>
              </a:rPr>
              <a:t>l</a:t>
            </a:r>
            <a:r>
              <a:rPr sz="1300" spc="70" dirty="0">
                <a:latin typeface="Symbol"/>
                <a:cs typeface="Symbol"/>
              </a:rPr>
              <a:t></a:t>
            </a:r>
            <a:r>
              <a:rPr sz="1400" i="1" spc="70" dirty="0">
                <a:latin typeface="Symbol"/>
                <a:cs typeface="Symbol"/>
              </a:rPr>
              <a:t></a:t>
            </a:r>
            <a:r>
              <a:rPr sz="1400" spc="-110" dirty="0">
                <a:latin typeface="Times New Roman"/>
                <a:cs typeface="Times New Roman"/>
              </a:rPr>
              <a:t> </a:t>
            </a:r>
            <a:r>
              <a:rPr sz="1300" spc="-20" dirty="0">
                <a:latin typeface="Times New Roman"/>
                <a:cs typeface="Times New Roman"/>
              </a:rPr>
              <a:t>(n)</a:t>
            </a:r>
            <a:r>
              <a:rPr sz="1300" spc="-20" dirty="0">
                <a:latin typeface="Symbol"/>
                <a:cs typeface="Symbol"/>
              </a:rPr>
              <a:t></a:t>
            </a:r>
            <a:r>
              <a:rPr sz="1300" spc="-20" dirty="0">
                <a:latin typeface="Times New Roman"/>
                <a:cs typeface="Times New Roman"/>
              </a:rPr>
              <a:t>1</a:t>
            </a:r>
            <a:endParaRPr sz="1300">
              <a:latin typeface="Times New Roman"/>
              <a:cs typeface="Times New Roman"/>
            </a:endParaRPr>
          </a:p>
        </p:txBody>
      </p:sp>
      <p:pic>
        <p:nvPicPr>
          <p:cNvPr id="14" name="object 14"/>
          <p:cNvPicPr/>
          <p:nvPr/>
        </p:nvPicPr>
        <p:blipFill>
          <a:blip r:embed="rId3" cstate="print"/>
          <a:stretch>
            <a:fillRect/>
          </a:stretch>
        </p:blipFill>
        <p:spPr>
          <a:xfrm>
            <a:off x="6690218" y="1043860"/>
            <a:ext cx="2111806" cy="2497253"/>
          </a:xfrm>
          <a:prstGeom prst="rect">
            <a:avLst/>
          </a:prstGeom>
        </p:spPr>
      </p:pic>
      <p:sp>
        <p:nvSpPr>
          <p:cNvPr id="15" name="object 15"/>
          <p:cNvSpPr txBox="1"/>
          <p:nvPr/>
        </p:nvSpPr>
        <p:spPr>
          <a:xfrm>
            <a:off x="6589268" y="3423665"/>
            <a:ext cx="2099945" cy="232410"/>
          </a:xfrm>
          <a:prstGeom prst="rect">
            <a:avLst/>
          </a:prstGeom>
        </p:spPr>
        <p:txBody>
          <a:bodyPr vert="horz" wrap="square" lIns="0" tIns="13335" rIns="0" bIns="0" rtlCol="0">
            <a:spAutoFit/>
          </a:bodyPr>
          <a:lstStyle/>
          <a:p>
            <a:pPr marL="12700">
              <a:lnSpc>
                <a:spcPct val="100000"/>
              </a:lnSpc>
              <a:spcBef>
                <a:spcPts val="105"/>
              </a:spcBef>
            </a:pPr>
            <a:r>
              <a:rPr sz="1350" b="1" spc="-10" dirty="0">
                <a:latin typeface="Calibri"/>
                <a:cs typeface="Calibri"/>
              </a:rPr>
              <a:t>Leonhard</a:t>
            </a:r>
            <a:r>
              <a:rPr sz="1350" b="1" spc="-50" dirty="0">
                <a:latin typeface="Calibri"/>
                <a:cs typeface="Calibri"/>
              </a:rPr>
              <a:t> </a:t>
            </a:r>
            <a:r>
              <a:rPr sz="1350" b="1" dirty="0">
                <a:latin typeface="Calibri"/>
                <a:cs typeface="Calibri"/>
              </a:rPr>
              <a:t>Euler</a:t>
            </a:r>
            <a:r>
              <a:rPr sz="1350" b="1" spc="-15" dirty="0">
                <a:latin typeface="Calibri"/>
                <a:cs typeface="Calibri"/>
              </a:rPr>
              <a:t> </a:t>
            </a:r>
            <a:r>
              <a:rPr sz="1350" dirty="0">
                <a:latin typeface="Calibri"/>
                <a:cs typeface="Calibri"/>
              </a:rPr>
              <a:t>(1707</a:t>
            </a:r>
            <a:r>
              <a:rPr sz="1350" spc="-5" dirty="0">
                <a:latin typeface="Calibri"/>
                <a:cs typeface="Calibri"/>
              </a:rPr>
              <a:t> </a:t>
            </a:r>
            <a:r>
              <a:rPr sz="1350" dirty="0">
                <a:latin typeface="Calibri"/>
                <a:cs typeface="Calibri"/>
              </a:rPr>
              <a:t>– </a:t>
            </a:r>
            <a:r>
              <a:rPr sz="1350" spc="-10" dirty="0">
                <a:latin typeface="Calibri"/>
                <a:cs typeface="Calibri"/>
              </a:rPr>
              <a:t>1783)</a:t>
            </a:r>
            <a:endParaRPr sz="1350">
              <a:latin typeface="Calibri"/>
              <a:cs typeface="Calibri"/>
            </a:endParaRPr>
          </a:p>
        </p:txBody>
      </p:sp>
      <p:sp>
        <p:nvSpPr>
          <p:cNvPr id="16" name="object 16"/>
          <p:cNvSpPr txBox="1"/>
          <p:nvPr/>
        </p:nvSpPr>
        <p:spPr>
          <a:xfrm>
            <a:off x="6589268" y="3690315"/>
            <a:ext cx="2277110"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Calibri"/>
                <a:cs typeface="Calibri"/>
              </a:rPr>
              <a:t>Swiss</a:t>
            </a:r>
            <a:r>
              <a:rPr sz="1350" spc="-15" dirty="0">
                <a:latin typeface="Calibri"/>
                <a:cs typeface="Calibri"/>
              </a:rPr>
              <a:t> </a:t>
            </a:r>
            <a:r>
              <a:rPr sz="1350" spc="-10" dirty="0">
                <a:latin typeface="Calibri"/>
                <a:cs typeface="Calibri"/>
              </a:rPr>
              <a:t>mathematician</a:t>
            </a:r>
            <a:r>
              <a:rPr sz="1350" spc="-20" dirty="0">
                <a:latin typeface="Calibri"/>
                <a:cs typeface="Calibri"/>
              </a:rPr>
              <a:t> </a:t>
            </a:r>
            <a:r>
              <a:rPr sz="1350" dirty="0">
                <a:latin typeface="Calibri"/>
                <a:cs typeface="Calibri"/>
              </a:rPr>
              <a:t>&amp;</a:t>
            </a:r>
            <a:r>
              <a:rPr sz="1350" spc="15" dirty="0">
                <a:latin typeface="Calibri"/>
                <a:cs typeface="Calibri"/>
              </a:rPr>
              <a:t> </a:t>
            </a:r>
            <a:r>
              <a:rPr sz="1350" spc="-10" dirty="0">
                <a:latin typeface="Calibri"/>
                <a:cs typeface="Calibri"/>
              </a:rPr>
              <a:t>physicist</a:t>
            </a:r>
            <a:endParaRPr sz="1350">
              <a:latin typeface="Calibri"/>
              <a:cs typeface="Calibri"/>
            </a:endParaRPr>
          </a:p>
        </p:txBody>
      </p:sp>
      <p:pic>
        <p:nvPicPr>
          <p:cNvPr id="17" name="object 17"/>
          <p:cNvPicPr/>
          <p:nvPr/>
        </p:nvPicPr>
        <p:blipFill>
          <a:blip r:embed="rId4" cstate="print"/>
          <a:stretch>
            <a:fillRect/>
          </a:stretch>
        </p:blipFill>
        <p:spPr>
          <a:xfrm>
            <a:off x="7353300" y="49354"/>
            <a:ext cx="92962" cy="71510"/>
          </a:xfrm>
          <a:prstGeom prst="rect">
            <a:avLst/>
          </a:prstGeom>
        </p:spPr>
      </p:pic>
      <p:sp>
        <p:nvSpPr>
          <p:cNvPr id="18" name="object 18"/>
          <p:cNvSpPr txBox="1">
            <a:spLocks noGrp="1"/>
          </p:cNvSpPr>
          <p:nvPr>
            <p:ph type="title"/>
          </p:nvPr>
        </p:nvSpPr>
        <p:spPr>
          <a:prstGeom prst="rect">
            <a:avLst/>
          </a:prstGeom>
        </p:spPr>
        <p:txBody>
          <a:bodyPr vert="horz" wrap="square" lIns="0" tIns="13335" rIns="0" bIns="0" rtlCol="0">
            <a:spAutoFit/>
          </a:bodyPr>
          <a:lstStyle/>
          <a:p>
            <a:pPr marL="45085">
              <a:lnSpc>
                <a:spcPct val="100000"/>
              </a:lnSpc>
              <a:spcBef>
                <a:spcPts val="105"/>
              </a:spcBef>
            </a:pPr>
            <a:r>
              <a:rPr dirty="0"/>
              <a:t>RSA</a:t>
            </a:r>
            <a:r>
              <a:rPr spc="-75" dirty="0"/>
              <a:t> </a:t>
            </a:r>
            <a:r>
              <a:rPr dirty="0"/>
              <a:t>Mathematics</a:t>
            </a:r>
            <a:r>
              <a:rPr spc="-75" dirty="0"/>
              <a:t> </a:t>
            </a:r>
            <a:r>
              <a:rPr spc="-10" dirty="0"/>
              <a:t>Basis</a:t>
            </a:r>
          </a:p>
        </p:txBody>
      </p:sp>
      <p:sp>
        <p:nvSpPr>
          <p:cNvPr id="19" name="object 19"/>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93</a:t>
            </a:fld>
            <a:r>
              <a:rPr spc="204" dirty="0"/>
              <a:t> </a:t>
            </a:r>
            <a:r>
              <a:rPr spc="-50" dirty="0"/>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6486" rIns="0" bIns="0" rtlCol="0">
            <a:spAutoFit/>
          </a:bodyPr>
          <a:lstStyle/>
          <a:p>
            <a:pPr marL="12700">
              <a:lnSpc>
                <a:spcPct val="100000"/>
              </a:lnSpc>
              <a:spcBef>
                <a:spcPts val="105"/>
              </a:spcBef>
            </a:pPr>
            <a:r>
              <a:rPr dirty="0"/>
              <a:t>RSA</a:t>
            </a:r>
            <a:r>
              <a:rPr spc="-90" dirty="0"/>
              <a:t> </a:t>
            </a:r>
            <a:r>
              <a:rPr spc="-10" dirty="0"/>
              <a:t>Algorithm</a:t>
            </a:r>
          </a:p>
        </p:txBody>
      </p:sp>
      <p:pic>
        <p:nvPicPr>
          <p:cNvPr id="3" name="object 3"/>
          <p:cNvPicPr/>
          <p:nvPr/>
        </p:nvPicPr>
        <p:blipFill>
          <a:blip r:embed="rId2" cstate="print"/>
          <a:stretch>
            <a:fillRect/>
          </a:stretch>
        </p:blipFill>
        <p:spPr>
          <a:xfrm>
            <a:off x="0" y="1082038"/>
            <a:ext cx="5372099" cy="4000500"/>
          </a:xfrm>
          <a:prstGeom prst="rect">
            <a:avLst/>
          </a:prstGeom>
        </p:spPr>
      </p:pic>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94</a:t>
            </a:fld>
            <a:r>
              <a:rPr spc="204" dirty="0"/>
              <a:t> </a:t>
            </a:r>
            <a:r>
              <a:rPr spc="-50" dirty="0"/>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6486" rIns="0" bIns="0" rtlCol="0">
            <a:spAutoFit/>
          </a:bodyPr>
          <a:lstStyle/>
          <a:p>
            <a:pPr marL="12700">
              <a:lnSpc>
                <a:spcPct val="100000"/>
              </a:lnSpc>
              <a:spcBef>
                <a:spcPts val="105"/>
              </a:spcBef>
            </a:pPr>
            <a:r>
              <a:rPr dirty="0"/>
              <a:t>RSA</a:t>
            </a:r>
            <a:r>
              <a:rPr spc="-90" dirty="0"/>
              <a:t> </a:t>
            </a:r>
            <a:r>
              <a:rPr spc="-10" dirty="0"/>
              <a:t>Example</a:t>
            </a:r>
          </a:p>
        </p:txBody>
      </p:sp>
      <p:sp>
        <p:nvSpPr>
          <p:cNvPr id="5" name="object 5"/>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95</a:t>
            </a:fld>
            <a:r>
              <a:rPr spc="204" dirty="0"/>
              <a:t> </a:t>
            </a:r>
            <a:r>
              <a:rPr spc="-50" dirty="0"/>
              <a:t>|</a:t>
            </a:r>
          </a:p>
        </p:txBody>
      </p:sp>
      <p:sp>
        <p:nvSpPr>
          <p:cNvPr id="3" name="object 3"/>
          <p:cNvSpPr txBox="1"/>
          <p:nvPr/>
        </p:nvSpPr>
        <p:spPr>
          <a:xfrm>
            <a:off x="5568188" y="2831337"/>
            <a:ext cx="1513205" cy="314960"/>
          </a:xfrm>
          <a:prstGeom prst="rect">
            <a:avLst/>
          </a:prstGeom>
        </p:spPr>
        <p:txBody>
          <a:bodyPr vert="horz" wrap="square" lIns="0" tIns="12065" rIns="0" bIns="0" rtlCol="0">
            <a:spAutoFit/>
          </a:bodyPr>
          <a:lstStyle/>
          <a:p>
            <a:pPr marL="12700">
              <a:lnSpc>
                <a:spcPct val="100000"/>
              </a:lnSpc>
              <a:spcBef>
                <a:spcPts val="95"/>
              </a:spcBef>
            </a:pPr>
            <a:r>
              <a:rPr sz="1900" spc="-20" dirty="0">
                <a:solidFill>
                  <a:srgbClr val="3C3935"/>
                </a:solidFill>
                <a:latin typeface="Arial"/>
                <a:cs typeface="Arial"/>
              </a:rPr>
              <a:t>Value</a:t>
            </a:r>
            <a:r>
              <a:rPr sz="1900" spc="-35" dirty="0">
                <a:solidFill>
                  <a:srgbClr val="3C3935"/>
                </a:solidFill>
                <a:latin typeface="Arial"/>
                <a:cs typeface="Arial"/>
              </a:rPr>
              <a:t> </a:t>
            </a:r>
            <a:r>
              <a:rPr sz="1900" dirty="0">
                <a:solidFill>
                  <a:srgbClr val="3C3935"/>
                </a:solidFill>
                <a:latin typeface="Arial"/>
                <a:cs typeface="Arial"/>
              </a:rPr>
              <a:t>is</a:t>
            </a:r>
            <a:r>
              <a:rPr sz="1900" spc="-60" dirty="0">
                <a:solidFill>
                  <a:srgbClr val="3C3935"/>
                </a:solidFill>
                <a:latin typeface="Arial"/>
                <a:cs typeface="Arial"/>
              </a:rPr>
              <a:t> </a:t>
            </a:r>
            <a:r>
              <a:rPr sz="1900" b="1" i="1" spc="-20" dirty="0">
                <a:solidFill>
                  <a:srgbClr val="FF0000"/>
                </a:solidFill>
                <a:latin typeface="Courier New"/>
                <a:cs typeface="Courier New"/>
              </a:rPr>
              <a:t>d</a:t>
            </a:r>
            <a:r>
              <a:rPr sz="1900" b="1" spc="-20" dirty="0">
                <a:solidFill>
                  <a:srgbClr val="FF0000"/>
                </a:solidFill>
                <a:latin typeface="Courier New"/>
                <a:cs typeface="Courier New"/>
              </a:rPr>
              <a:t>=23</a:t>
            </a:r>
            <a:endParaRPr sz="1900">
              <a:latin typeface="Courier New"/>
              <a:cs typeface="Courier New"/>
            </a:endParaRPr>
          </a:p>
        </p:txBody>
      </p:sp>
      <p:sp>
        <p:nvSpPr>
          <p:cNvPr id="4" name="object 4"/>
          <p:cNvSpPr txBox="1"/>
          <p:nvPr/>
        </p:nvSpPr>
        <p:spPr>
          <a:xfrm>
            <a:off x="428345" y="1222653"/>
            <a:ext cx="5203190" cy="3058795"/>
          </a:xfrm>
          <a:prstGeom prst="rect">
            <a:avLst/>
          </a:prstGeom>
        </p:spPr>
        <p:txBody>
          <a:bodyPr vert="horz" wrap="square" lIns="0" tIns="102235" rIns="0" bIns="0" rtlCol="0">
            <a:spAutoFit/>
          </a:bodyPr>
          <a:lstStyle/>
          <a:p>
            <a:pPr marL="469265" indent="-456565">
              <a:lnSpc>
                <a:spcPct val="100000"/>
              </a:lnSpc>
              <a:spcBef>
                <a:spcPts val="805"/>
              </a:spcBef>
              <a:buAutoNum type="arabicPeriod"/>
              <a:tabLst>
                <a:tab pos="469265" algn="l"/>
                <a:tab pos="3095625" algn="l"/>
              </a:tabLst>
            </a:pPr>
            <a:r>
              <a:rPr sz="1900" dirty="0">
                <a:solidFill>
                  <a:srgbClr val="3C3935"/>
                </a:solidFill>
                <a:latin typeface="Arial"/>
                <a:cs typeface="Arial"/>
              </a:rPr>
              <a:t>Select</a:t>
            </a:r>
            <a:r>
              <a:rPr sz="1900" spc="-25" dirty="0">
                <a:solidFill>
                  <a:srgbClr val="3C3935"/>
                </a:solidFill>
                <a:latin typeface="Arial"/>
                <a:cs typeface="Arial"/>
              </a:rPr>
              <a:t> </a:t>
            </a:r>
            <a:r>
              <a:rPr sz="1900" dirty="0">
                <a:solidFill>
                  <a:srgbClr val="3C3935"/>
                </a:solidFill>
                <a:latin typeface="Arial"/>
                <a:cs typeface="Arial"/>
              </a:rPr>
              <a:t>primes: </a:t>
            </a:r>
            <a:r>
              <a:rPr sz="1900" b="1" i="1" dirty="0">
                <a:solidFill>
                  <a:srgbClr val="FF0000"/>
                </a:solidFill>
                <a:latin typeface="Courier New"/>
                <a:cs typeface="Courier New"/>
              </a:rPr>
              <a:t>p</a:t>
            </a:r>
            <a:r>
              <a:rPr sz="1900" b="1" dirty="0">
                <a:solidFill>
                  <a:srgbClr val="FF0000"/>
                </a:solidFill>
                <a:latin typeface="Courier New"/>
                <a:cs typeface="Courier New"/>
              </a:rPr>
              <a:t>=17</a:t>
            </a:r>
            <a:r>
              <a:rPr sz="1900" b="1" spc="-70" dirty="0">
                <a:solidFill>
                  <a:srgbClr val="FF0000"/>
                </a:solidFill>
                <a:latin typeface="Courier New"/>
                <a:cs typeface="Courier New"/>
              </a:rPr>
              <a:t> </a:t>
            </a:r>
            <a:r>
              <a:rPr sz="1900" spc="-50" dirty="0">
                <a:solidFill>
                  <a:srgbClr val="FF0000"/>
                </a:solidFill>
                <a:latin typeface="Arial"/>
                <a:cs typeface="Arial"/>
              </a:rPr>
              <a:t>&amp;</a:t>
            </a:r>
            <a:r>
              <a:rPr sz="1900" dirty="0">
                <a:solidFill>
                  <a:srgbClr val="FF0000"/>
                </a:solidFill>
                <a:latin typeface="Arial"/>
                <a:cs typeface="Arial"/>
              </a:rPr>
              <a:t>	</a:t>
            </a:r>
            <a:r>
              <a:rPr sz="1900" b="1" i="1" spc="-20" dirty="0">
                <a:solidFill>
                  <a:srgbClr val="FF0000"/>
                </a:solidFill>
                <a:latin typeface="Courier New"/>
                <a:cs typeface="Courier New"/>
              </a:rPr>
              <a:t>q</a:t>
            </a:r>
            <a:r>
              <a:rPr sz="1900" b="1" spc="-20" dirty="0">
                <a:solidFill>
                  <a:srgbClr val="FF0000"/>
                </a:solidFill>
                <a:latin typeface="Courier New"/>
                <a:cs typeface="Courier New"/>
              </a:rPr>
              <a:t>=11</a:t>
            </a:r>
            <a:endParaRPr sz="1900">
              <a:latin typeface="Courier New"/>
              <a:cs typeface="Courier New"/>
            </a:endParaRPr>
          </a:p>
          <a:p>
            <a:pPr marL="469265" indent="-456565">
              <a:lnSpc>
                <a:spcPct val="100000"/>
              </a:lnSpc>
              <a:spcBef>
                <a:spcPts val="710"/>
              </a:spcBef>
              <a:buAutoNum type="arabicPeriod"/>
              <a:tabLst>
                <a:tab pos="469265" algn="l"/>
                <a:tab pos="1597660" algn="l"/>
              </a:tabLst>
            </a:pPr>
            <a:r>
              <a:rPr sz="1900" spc="-10" dirty="0">
                <a:solidFill>
                  <a:srgbClr val="3C3935"/>
                </a:solidFill>
                <a:latin typeface="Arial"/>
                <a:cs typeface="Arial"/>
              </a:rPr>
              <a:t>Compute</a:t>
            </a:r>
            <a:r>
              <a:rPr sz="1900" dirty="0">
                <a:solidFill>
                  <a:srgbClr val="3C3935"/>
                </a:solidFill>
                <a:latin typeface="Arial"/>
                <a:cs typeface="Arial"/>
              </a:rPr>
              <a:t>	</a:t>
            </a:r>
            <a:r>
              <a:rPr sz="1900" b="1" i="1" dirty="0">
                <a:solidFill>
                  <a:srgbClr val="3C3935"/>
                </a:solidFill>
                <a:latin typeface="Courier New"/>
                <a:cs typeface="Courier New"/>
              </a:rPr>
              <a:t>n</a:t>
            </a:r>
            <a:r>
              <a:rPr sz="1900" b="1" i="1" spc="-20" dirty="0">
                <a:solidFill>
                  <a:srgbClr val="3C3935"/>
                </a:solidFill>
                <a:latin typeface="Courier New"/>
                <a:cs typeface="Courier New"/>
              </a:rPr>
              <a:t> </a:t>
            </a:r>
            <a:r>
              <a:rPr sz="1900" b="1" dirty="0">
                <a:solidFill>
                  <a:srgbClr val="3C3935"/>
                </a:solidFill>
                <a:latin typeface="Courier New"/>
                <a:cs typeface="Courier New"/>
              </a:rPr>
              <a:t>= </a:t>
            </a:r>
            <a:r>
              <a:rPr sz="1900" b="1" i="1" dirty="0">
                <a:solidFill>
                  <a:srgbClr val="3C3935"/>
                </a:solidFill>
                <a:latin typeface="Courier New"/>
                <a:cs typeface="Courier New"/>
              </a:rPr>
              <a:t>pq</a:t>
            </a:r>
            <a:r>
              <a:rPr sz="1900" b="1" i="1" spc="-10" dirty="0">
                <a:solidFill>
                  <a:srgbClr val="3C3935"/>
                </a:solidFill>
                <a:latin typeface="Courier New"/>
                <a:cs typeface="Courier New"/>
              </a:rPr>
              <a:t> </a:t>
            </a:r>
            <a:r>
              <a:rPr sz="1900" b="1" spc="-10" dirty="0">
                <a:solidFill>
                  <a:srgbClr val="3C3935"/>
                </a:solidFill>
                <a:latin typeface="Courier New"/>
                <a:cs typeface="Courier New"/>
              </a:rPr>
              <a:t>=17</a:t>
            </a:r>
            <a:r>
              <a:rPr sz="1900" b="1" spc="-10" dirty="0">
                <a:solidFill>
                  <a:srgbClr val="3C3935"/>
                </a:solidFill>
                <a:latin typeface="Calibri"/>
                <a:cs typeface="Calibri"/>
              </a:rPr>
              <a:t>×</a:t>
            </a:r>
            <a:r>
              <a:rPr sz="1900" b="1" spc="-10" dirty="0">
                <a:solidFill>
                  <a:srgbClr val="3C3935"/>
                </a:solidFill>
                <a:latin typeface="Courier New"/>
                <a:cs typeface="Courier New"/>
              </a:rPr>
              <a:t>11=187</a:t>
            </a:r>
            <a:endParaRPr sz="1900">
              <a:latin typeface="Courier New"/>
              <a:cs typeface="Courier New"/>
            </a:endParaRPr>
          </a:p>
          <a:p>
            <a:pPr marL="469265" indent="-456565">
              <a:lnSpc>
                <a:spcPct val="100000"/>
              </a:lnSpc>
              <a:spcBef>
                <a:spcPts val="710"/>
              </a:spcBef>
              <a:buAutoNum type="arabicPeriod"/>
              <a:tabLst>
                <a:tab pos="469265" algn="l"/>
                <a:tab pos="1597660" algn="l"/>
              </a:tabLst>
            </a:pPr>
            <a:r>
              <a:rPr sz="1900" spc="-10" dirty="0">
                <a:solidFill>
                  <a:srgbClr val="3C3935"/>
                </a:solidFill>
                <a:latin typeface="Arial"/>
                <a:cs typeface="Arial"/>
              </a:rPr>
              <a:t>Compute</a:t>
            </a:r>
            <a:r>
              <a:rPr sz="1900" dirty="0">
                <a:solidFill>
                  <a:srgbClr val="3C3935"/>
                </a:solidFill>
                <a:latin typeface="Arial"/>
                <a:cs typeface="Arial"/>
              </a:rPr>
              <a:t>	</a:t>
            </a:r>
            <a:r>
              <a:rPr sz="1900" b="1" dirty="0">
                <a:solidFill>
                  <a:srgbClr val="FF0000"/>
                </a:solidFill>
                <a:latin typeface="Courier New"/>
                <a:cs typeface="Courier New"/>
              </a:rPr>
              <a:t>ø(</a:t>
            </a:r>
            <a:r>
              <a:rPr sz="1900" b="1" i="1" dirty="0">
                <a:solidFill>
                  <a:srgbClr val="FF0000"/>
                </a:solidFill>
                <a:latin typeface="Courier New"/>
                <a:cs typeface="Courier New"/>
              </a:rPr>
              <a:t>n</a:t>
            </a:r>
            <a:r>
              <a:rPr sz="1900" b="1" dirty="0">
                <a:solidFill>
                  <a:srgbClr val="FF0000"/>
                </a:solidFill>
                <a:latin typeface="Courier New"/>
                <a:cs typeface="Courier New"/>
              </a:rPr>
              <a:t>)=(</a:t>
            </a:r>
            <a:r>
              <a:rPr sz="1900" b="1" i="1" dirty="0">
                <a:solidFill>
                  <a:srgbClr val="FF0000"/>
                </a:solidFill>
                <a:latin typeface="Courier New"/>
                <a:cs typeface="Courier New"/>
              </a:rPr>
              <a:t>p–</a:t>
            </a:r>
            <a:r>
              <a:rPr sz="1900" b="1" dirty="0">
                <a:solidFill>
                  <a:srgbClr val="FF0000"/>
                </a:solidFill>
                <a:latin typeface="Courier New"/>
                <a:cs typeface="Courier New"/>
              </a:rPr>
              <a:t>1)(</a:t>
            </a:r>
            <a:r>
              <a:rPr sz="1900" b="1" i="1" dirty="0">
                <a:solidFill>
                  <a:srgbClr val="FF0000"/>
                </a:solidFill>
                <a:latin typeface="Courier New"/>
                <a:cs typeface="Courier New"/>
              </a:rPr>
              <a:t>q-</a:t>
            </a:r>
            <a:r>
              <a:rPr sz="1900" b="1" spc="-10" dirty="0">
                <a:solidFill>
                  <a:srgbClr val="FF0000"/>
                </a:solidFill>
                <a:latin typeface="Courier New"/>
                <a:cs typeface="Courier New"/>
              </a:rPr>
              <a:t>1)=16</a:t>
            </a:r>
            <a:r>
              <a:rPr sz="1900" b="1" spc="-10" dirty="0">
                <a:solidFill>
                  <a:srgbClr val="FF0000"/>
                </a:solidFill>
                <a:latin typeface="Calibri"/>
                <a:cs typeface="Calibri"/>
              </a:rPr>
              <a:t>×</a:t>
            </a:r>
            <a:r>
              <a:rPr sz="1900" b="1" spc="-10" dirty="0">
                <a:solidFill>
                  <a:srgbClr val="FF0000"/>
                </a:solidFill>
                <a:latin typeface="Courier New"/>
                <a:cs typeface="Courier New"/>
              </a:rPr>
              <a:t>10=160</a:t>
            </a:r>
            <a:endParaRPr sz="1900">
              <a:latin typeface="Courier New"/>
              <a:cs typeface="Courier New"/>
            </a:endParaRPr>
          </a:p>
          <a:p>
            <a:pPr marL="469265" indent="-456565">
              <a:lnSpc>
                <a:spcPct val="100000"/>
              </a:lnSpc>
              <a:spcBef>
                <a:spcPts val="710"/>
              </a:spcBef>
              <a:buAutoNum type="arabicPeriod"/>
              <a:tabLst>
                <a:tab pos="469265" algn="l"/>
              </a:tabLst>
            </a:pPr>
            <a:r>
              <a:rPr sz="1900" dirty="0">
                <a:solidFill>
                  <a:srgbClr val="3C3935"/>
                </a:solidFill>
                <a:latin typeface="Arial"/>
                <a:cs typeface="Arial"/>
              </a:rPr>
              <a:t>Select</a:t>
            </a:r>
            <a:r>
              <a:rPr sz="1900" spc="-25" dirty="0">
                <a:solidFill>
                  <a:srgbClr val="3C3935"/>
                </a:solidFill>
                <a:latin typeface="Arial"/>
                <a:cs typeface="Arial"/>
              </a:rPr>
              <a:t> </a:t>
            </a:r>
            <a:r>
              <a:rPr sz="1900" b="1" i="1" dirty="0">
                <a:solidFill>
                  <a:srgbClr val="3C3935"/>
                </a:solidFill>
                <a:latin typeface="Courier New"/>
                <a:cs typeface="Courier New"/>
              </a:rPr>
              <a:t>e</a:t>
            </a:r>
            <a:r>
              <a:rPr sz="1900" b="1" dirty="0">
                <a:solidFill>
                  <a:srgbClr val="3C3935"/>
                </a:solidFill>
                <a:latin typeface="Arial"/>
                <a:cs typeface="Arial"/>
              </a:rPr>
              <a:t>:</a:t>
            </a:r>
            <a:r>
              <a:rPr sz="1900" b="1" spc="-25" dirty="0">
                <a:solidFill>
                  <a:srgbClr val="3C3935"/>
                </a:solidFill>
                <a:latin typeface="Arial"/>
                <a:cs typeface="Arial"/>
              </a:rPr>
              <a:t> </a:t>
            </a:r>
            <a:r>
              <a:rPr sz="1900" b="1" dirty="0">
                <a:solidFill>
                  <a:srgbClr val="3C3935"/>
                </a:solidFill>
                <a:latin typeface="Courier New"/>
                <a:cs typeface="Courier New"/>
              </a:rPr>
              <a:t>gcd(</a:t>
            </a:r>
            <a:r>
              <a:rPr sz="1900" b="1" i="1" dirty="0">
                <a:solidFill>
                  <a:srgbClr val="3C3935"/>
                </a:solidFill>
                <a:latin typeface="Courier New"/>
                <a:cs typeface="Courier New"/>
              </a:rPr>
              <a:t>e</a:t>
            </a:r>
            <a:r>
              <a:rPr sz="1900" b="1" dirty="0">
                <a:solidFill>
                  <a:srgbClr val="3C3935"/>
                </a:solidFill>
                <a:latin typeface="Courier New"/>
                <a:cs typeface="Courier New"/>
              </a:rPr>
              <a:t>,160)=1</a:t>
            </a:r>
            <a:r>
              <a:rPr sz="1900" dirty="0">
                <a:solidFill>
                  <a:srgbClr val="3C3935"/>
                </a:solidFill>
                <a:latin typeface="Courier New"/>
                <a:cs typeface="Courier New"/>
              </a:rPr>
              <a:t>;</a:t>
            </a:r>
            <a:r>
              <a:rPr sz="1900" spc="-95" dirty="0">
                <a:solidFill>
                  <a:srgbClr val="3C3935"/>
                </a:solidFill>
                <a:latin typeface="Courier New"/>
                <a:cs typeface="Courier New"/>
              </a:rPr>
              <a:t> </a:t>
            </a:r>
            <a:r>
              <a:rPr sz="1900" dirty="0">
                <a:solidFill>
                  <a:srgbClr val="3C3935"/>
                </a:solidFill>
                <a:latin typeface="Arial"/>
                <a:cs typeface="Arial"/>
              </a:rPr>
              <a:t>choose </a:t>
            </a:r>
            <a:r>
              <a:rPr sz="1900" b="1" i="1" spc="-25" dirty="0">
                <a:solidFill>
                  <a:srgbClr val="3C3935"/>
                </a:solidFill>
                <a:latin typeface="Courier New"/>
                <a:cs typeface="Courier New"/>
              </a:rPr>
              <a:t>e</a:t>
            </a:r>
            <a:r>
              <a:rPr sz="1900" b="1" spc="-25" dirty="0">
                <a:solidFill>
                  <a:srgbClr val="3C3935"/>
                </a:solidFill>
                <a:latin typeface="Courier New"/>
                <a:cs typeface="Courier New"/>
              </a:rPr>
              <a:t>=7</a:t>
            </a:r>
            <a:endParaRPr sz="1900">
              <a:latin typeface="Courier New"/>
              <a:cs typeface="Courier New"/>
            </a:endParaRPr>
          </a:p>
          <a:p>
            <a:pPr marL="469265" marR="1045210" indent="-457200">
              <a:lnSpc>
                <a:spcPct val="130000"/>
              </a:lnSpc>
              <a:spcBef>
                <a:spcPts val="20"/>
              </a:spcBef>
              <a:buAutoNum type="arabicPeriod"/>
              <a:tabLst>
                <a:tab pos="469265" algn="l"/>
              </a:tabLst>
            </a:pPr>
            <a:r>
              <a:rPr sz="1900" dirty="0">
                <a:solidFill>
                  <a:srgbClr val="3C3935"/>
                </a:solidFill>
                <a:latin typeface="Arial"/>
                <a:cs typeface="Arial"/>
              </a:rPr>
              <a:t>Determine</a:t>
            </a:r>
            <a:r>
              <a:rPr sz="1900" spc="15" dirty="0">
                <a:solidFill>
                  <a:srgbClr val="3C3935"/>
                </a:solidFill>
                <a:latin typeface="Arial"/>
                <a:cs typeface="Arial"/>
              </a:rPr>
              <a:t> </a:t>
            </a:r>
            <a:r>
              <a:rPr sz="1900" b="1" i="1" dirty="0">
                <a:solidFill>
                  <a:srgbClr val="3C3935"/>
                </a:solidFill>
                <a:latin typeface="Courier New"/>
                <a:cs typeface="Courier New"/>
              </a:rPr>
              <a:t>d</a:t>
            </a:r>
            <a:r>
              <a:rPr sz="1900" b="1" dirty="0">
                <a:solidFill>
                  <a:srgbClr val="3C3935"/>
                </a:solidFill>
                <a:latin typeface="Arial"/>
                <a:cs typeface="Arial"/>
              </a:rPr>
              <a:t>:</a:t>
            </a:r>
            <a:r>
              <a:rPr sz="1900" b="1" spc="-10" dirty="0">
                <a:solidFill>
                  <a:srgbClr val="3C3935"/>
                </a:solidFill>
                <a:latin typeface="Arial"/>
                <a:cs typeface="Arial"/>
              </a:rPr>
              <a:t> </a:t>
            </a:r>
            <a:r>
              <a:rPr sz="1900" b="1" i="1" dirty="0">
                <a:solidFill>
                  <a:srgbClr val="3C3935"/>
                </a:solidFill>
                <a:latin typeface="Courier New"/>
                <a:cs typeface="Courier New"/>
              </a:rPr>
              <a:t>de=</a:t>
            </a:r>
            <a:r>
              <a:rPr sz="1900" b="1" dirty="0">
                <a:solidFill>
                  <a:srgbClr val="3C3935"/>
                </a:solidFill>
                <a:latin typeface="Courier New"/>
                <a:cs typeface="Courier New"/>
              </a:rPr>
              <a:t>1</a:t>
            </a:r>
            <a:r>
              <a:rPr sz="1900" b="1" spc="-45" dirty="0">
                <a:solidFill>
                  <a:srgbClr val="3C3935"/>
                </a:solidFill>
                <a:latin typeface="Courier New"/>
                <a:cs typeface="Courier New"/>
              </a:rPr>
              <a:t> </a:t>
            </a:r>
            <a:r>
              <a:rPr sz="1900" b="1" dirty="0">
                <a:solidFill>
                  <a:srgbClr val="3C3935"/>
                </a:solidFill>
                <a:latin typeface="Courier New"/>
                <a:cs typeface="Courier New"/>
              </a:rPr>
              <a:t>mod</a:t>
            </a:r>
            <a:r>
              <a:rPr sz="1900" b="1" spc="-35" dirty="0">
                <a:solidFill>
                  <a:srgbClr val="3C3935"/>
                </a:solidFill>
                <a:latin typeface="Courier New"/>
                <a:cs typeface="Courier New"/>
              </a:rPr>
              <a:t> </a:t>
            </a:r>
            <a:r>
              <a:rPr sz="1900" b="1" spc="-10" dirty="0">
                <a:solidFill>
                  <a:srgbClr val="3C3935"/>
                </a:solidFill>
                <a:latin typeface="Courier New"/>
                <a:cs typeface="Courier New"/>
              </a:rPr>
              <a:t>160</a:t>
            </a:r>
            <a:r>
              <a:rPr sz="1900" b="1" spc="-615" dirty="0">
                <a:solidFill>
                  <a:srgbClr val="3C3935"/>
                </a:solidFill>
                <a:latin typeface="Courier New"/>
                <a:cs typeface="Courier New"/>
              </a:rPr>
              <a:t> </a:t>
            </a:r>
            <a:r>
              <a:rPr sz="1900" spc="-25" dirty="0">
                <a:solidFill>
                  <a:srgbClr val="3C3935"/>
                </a:solidFill>
                <a:latin typeface="Arial"/>
                <a:cs typeface="Arial"/>
              </a:rPr>
              <a:t>and </a:t>
            </a:r>
            <a:r>
              <a:rPr sz="1900" dirty="0">
                <a:solidFill>
                  <a:srgbClr val="3C3935"/>
                </a:solidFill>
                <a:latin typeface="Arial"/>
                <a:cs typeface="Arial"/>
              </a:rPr>
              <a:t>since</a:t>
            </a:r>
            <a:r>
              <a:rPr sz="1900" spc="-5" dirty="0">
                <a:solidFill>
                  <a:srgbClr val="3C3935"/>
                </a:solidFill>
                <a:latin typeface="Arial"/>
                <a:cs typeface="Arial"/>
              </a:rPr>
              <a:t> </a:t>
            </a:r>
            <a:r>
              <a:rPr sz="1900" b="1" dirty="0">
                <a:solidFill>
                  <a:srgbClr val="3C3935"/>
                </a:solidFill>
                <a:latin typeface="Courier New"/>
                <a:cs typeface="Courier New"/>
              </a:rPr>
              <a:t>23</a:t>
            </a:r>
            <a:r>
              <a:rPr sz="1900" b="1" dirty="0">
                <a:solidFill>
                  <a:srgbClr val="3C3935"/>
                </a:solidFill>
                <a:latin typeface="Calibri"/>
                <a:cs typeface="Calibri"/>
              </a:rPr>
              <a:t>×</a:t>
            </a:r>
            <a:r>
              <a:rPr sz="1900" b="1" dirty="0">
                <a:solidFill>
                  <a:srgbClr val="3C3935"/>
                </a:solidFill>
                <a:latin typeface="Courier New"/>
                <a:cs typeface="Courier New"/>
              </a:rPr>
              <a:t>7=161=</a:t>
            </a:r>
            <a:r>
              <a:rPr sz="1900" b="1" spc="-75" dirty="0">
                <a:solidFill>
                  <a:srgbClr val="3C3935"/>
                </a:solidFill>
                <a:latin typeface="Courier New"/>
                <a:cs typeface="Courier New"/>
              </a:rPr>
              <a:t> </a:t>
            </a:r>
            <a:r>
              <a:rPr sz="1900" b="1" spc="-10" dirty="0">
                <a:solidFill>
                  <a:srgbClr val="3C3935"/>
                </a:solidFill>
                <a:latin typeface="Courier New"/>
                <a:cs typeface="Courier New"/>
              </a:rPr>
              <a:t>1</a:t>
            </a:r>
            <a:r>
              <a:rPr sz="1900" b="1" spc="-10" dirty="0">
                <a:solidFill>
                  <a:srgbClr val="3C3935"/>
                </a:solidFill>
                <a:latin typeface="Calibri"/>
                <a:cs typeface="Calibri"/>
              </a:rPr>
              <a:t>×</a:t>
            </a:r>
            <a:r>
              <a:rPr sz="1900" b="1" spc="-10" dirty="0">
                <a:solidFill>
                  <a:srgbClr val="3C3935"/>
                </a:solidFill>
                <a:latin typeface="Courier New"/>
                <a:cs typeface="Courier New"/>
              </a:rPr>
              <a:t>160+1</a:t>
            </a:r>
            <a:endParaRPr sz="1900">
              <a:latin typeface="Courier New"/>
              <a:cs typeface="Courier New"/>
            </a:endParaRPr>
          </a:p>
          <a:p>
            <a:pPr marL="469265" indent="-456565">
              <a:lnSpc>
                <a:spcPct val="100000"/>
              </a:lnSpc>
              <a:spcBef>
                <a:spcPts val="715"/>
              </a:spcBef>
              <a:buAutoNum type="arabicPeriod"/>
              <a:tabLst>
                <a:tab pos="469265" algn="l"/>
              </a:tabLst>
            </a:pPr>
            <a:r>
              <a:rPr sz="1900" dirty="0">
                <a:solidFill>
                  <a:srgbClr val="3C3935"/>
                </a:solidFill>
                <a:latin typeface="Arial"/>
                <a:cs typeface="Arial"/>
              </a:rPr>
              <a:t>Publish</a:t>
            </a:r>
            <a:r>
              <a:rPr sz="1900" spc="-30" dirty="0">
                <a:solidFill>
                  <a:srgbClr val="3C3935"/>
                </a:solidFill>
                <a:latin typeface="Arial"/>
                <a:cs typeface="Arial"/>
              </a:rPr>
              <a:t> </a:t>
            </a:r>
            <a:r>
              <a:rPr sz="1900" dirty="0">
                <a:solidFill>
                  <a:srgbClr val="3C3935"/>
                </a:solidFill>
                <a:latin typeface="Arial"/>
                <a:cs typeface="Arial"/>
              </a:rPr>
              <a:t>public</a:t>
            </a:r>
            <a:r>
              <a:rPr sz="1900" spc="-35" dirty="0">
                <a:solidFill>
                  <a:srgbClr val="3C3935"/>
                </a:solidFill>
                <a:latin typeface="Arial"/>
                <a:cs typeface="Arial"/>
              </a:rPr>
              <a:t> </a:t>
            </a:r>
            <a:r>
              <a:rPr sz="1900" dirty="0">
                <a:solidFill>
                  <a:srgbClr val="3C3935"/>
                </a:solidFill>
                <a:latin typeface="Arial"/>
                <a:cs typeface="Arial"/>
              </a:rPr>
              <a:t>key</a:t>
            </a:r>
            <a:r>
              <a:rPr sz="1900" spc="-40" dirty="0">
                <a:solidFill>
                  <a:srgbClr val="3C3935"/>
                </a:solidFill>
                <a:latin typeface="Arial"/>
                <a:cs typeface="Arial"/>
              </a:rPr>
              <a:t> </a:t>
            </a:r>
            <a:r>
              <a:rPr sz="1900" b="1" spc="-10" dirty="0">
                <a:solidFill>
                  <a:srgbClr val="3C3935"/>
                </a:solidFill>
                <a:latin typeface="Courier New"/>
                <a:cs typeface="Courier New"/>
              </a:rPr>
              <a:t>KU={7,187}</a:t>
            </a:r>
            <a:endParaRPr sz="1900">
              <a:latin typeface="Courier New"/>
              <a:cs typeface="Courier New"/>
            </a:endParaRPr>
          </a:p>
          <a:p>
            <a:pPr marL="469265" indent="-456565">
              <a:lnSpc>
                <a:spcPct val="100000"/>
              </a:lnSpc>
              <a:spcBef>
                <a:spcPts val="705"/>
              </a:spcBef>
              <a:buAutoNum type="arabicPeriod"/>
              <a:tabLst>
                <a:tab pos="469265" algn="l"/>
              </a:tabLst>
            </a:pPr>
            <a:r>
              <a:rPr sz="1900" dirty="0">
                <a:solidFill>
                  <a:srgbClr val="3C3935"/>
                </a:solidFill>
                <a:latin typeface="Arial"/>
                <a:cs typeface="Arial"/>
              </a:rPr>
              <a:t>Keep</a:t>
            </a:r>
            <a:r>
              <a:rPr sz="1900" spc="-35" dirty="0">
                <a:solidFill>
                  <a:srgbClr val="3C3935"/>
                </a:solidFill>
                <a:latin typeface="Arial"/>
                <a:cs typeface="Arial"/>
              </a:rPr>
              <a:t> </a:t>
            </a:r>
            <a:r>
              <a:rPr sz="1900" dirty="0">
                <a:solidFill>
                  <a:srgbClr val="3C3935"/>
                </a:solidFill>
                <a:latin typeface="Arial"/>
                <a:cs typeface="Arial"/>
              </a:rPr>
              <a:t>secret</a:t>
            </a:r>
            <a:r>
              <a:rPr sz="1900" spc="-45" dirty="0">
                <a:solidFill>
                  <a:srgbClr val="3C3935"/>
                </a:solidFill>
                <a:latin typeface="Arial"/>
                <a:cs typeface="Arial"/>
              </a:rPr>
              <a:t> </a:t>
            </a:r>
            <a:r>
              <a:rPr sz="1900" dirty="0">
                <a:solidFill>
                  <a:srgbClr val="3C3935"/>
                </a:solidFill>
                <a:latin typeface="Arial"/>
                <a:cs typeface="Arial"/>
              </a:rPr>
              <a:t>private</a:t>
            </a:r>
            <a:r>
              <a:rPr sz="1900" spc="-45" dirty="0">
                <a:solidFill>
                  <a:srgbClr val="3C3935"/>
                </a:solidFill>
                <a:latin typeface="Arial"/>
                <a:cs typeface="Arial"/>
              </a:rPr>
              <a:t> </a:t>
            </a:r>
            <a:r>
              <a:rPr sz="1900" dirty="0">
                <a:solidFill>
                  <a:srgbClr val="3C3935"/>
                </a:solidFill>
                <a:latin typeface="Arial"/>
                <a:cs typeface="Arial"/>
              </a:rPr>
              <a:t>key</a:t>
            </a:r>
            <a:r>
              <a:rPr sz="1900" spc="-30" dirty="0">
                <a:solidFill>
                  <a:srgbClr val="3C3935"/>
                </a:solidFill>
                <a:latin typeface="Arial"/>
                <a:cs typeface="Arial"/>
              </a:rPr>
              <a:t> </a:t>
            </a:r>
            <a:r>
              <a:rPr sz="1900" b="1" spc="-10" dirty="0">
                <a:solidFill>
                  <a:srgbClr val="FF0000"/>
                </a:solidFill>
                <a:latin typeface="Courier New"/>
                <a:cs typeface="Courier New"/>
              </a:rPr>
              <a:t>KR={23,187}</a:t>
            </a:r>
            <a:endParaRPr sz="1900">
              <a:latin typeface="Courier New"/>
              <a:cs typeface="Courier New"/>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6486" rIns="0" bIns="0" rtlCol="0">
            <a:spAutoFit/>
          </a:bodyPr>
          <a:lstStyle/>
          <a:p>
            <a:pPr marL="12700">
              <a:lnSpc>
                <a:spcPct val="100000"/>
              </a:lnSpc>
              <a:spcBef>
                <a:spcPts val="105"/>
              </a:spcBef>
            </a:pPr>
            <a:r>
              <a:rPr dirty="0"/>
              <a:t>RSA</a:t>
            </a:r>
            <a:r>
              <a:rPr spc="-90" dirty="0"/>
              <a:t> </a:t>
            </a:r>
            <a:r>
              <a:rPr dirty="0"/>
              <a:t>Example</a:t>
            </a:r>
            <a:r>
              <a:rPr spc="-110" dirty="0"/>
              <a:t> </a:t>
            </a:r>
            <a:r>
              <a:rPr spc="-10" dirty="0"/>
              <a:t>(Cont…)</a:t>
            </a:r>
          </a:p>
        </p:txBody>
      </p:sp>
      <p:sp>
        <p:nvSpPr>
          <p:cNvPr id="7" name="object 7"/>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96</a:t>
            </a:fld>
            <a:r>
              <a:rPr spc="204" dirty="0"/>
              <a:t> </a:t>
            </a:r>
            <a:r>
              <a:rPr spc="-50" dirty="0"/>
              <a:t>|</a:t>
            </a:r>
          </a:p>
        </p:txBody>
      </p:sp>
      <p:sp>
        <p:nvSpPr>
          <p:cNvPr id="3" name="object 3"/>
          <p:cNvSpPr txBox="1"/>
          <p:nvPr/>
        </p:nvSpPr>
        <p:spPr>
          <a:xfrm>
            <a:off x="435051" y="1207259"/>
            <a:ext cx="4551045" cy="1708150"/>
          </a:xfrm>
          <a:prstGeom prst="rect">
            <a:avLst/>
          </a:prstGeom>
        </p:spPr>
        <p:txBody>
          <a:bodyPr vert="horz" wrap="square" lIns="0" tIns="20955" rIns="0" bIns="0" rtlCol="0">
            <a:spAutoFit/>
          </a:bodyPr>
          <a:lstStyle/>
          <a:p>
            <a:pPr marL="12700" marR="5080">
              <a:lnSpc>
                <a:spcPct val="152600"/>
              </a:lnSpc>
              <a:spcBef>
                <a:spcPts val="165"/>
              </a:spcBef>
              <a:tabLst>
                <a:tab pos="2300605" algn="l"/>
              </a:tabLst>
            </a:pPr>
            <a:r>
              <a:rPr sz="2400" spc="-10" dirty="0">
                <a:solidFill>
                  <a:srgbClr val="3C3935"/>
                </a:solidFill>
                <a:latin typeface="Arial"/>
                <a:cs typeface="Arial"/>
              </a:rPr>
              <a:t>RSA</a:t>
            </a:r>
            <a:r>
              <a:rPr sz="2400" spc="-160" dirty="0">
                <a:solidFill>
                  <a:srgbClr val="3C3935"/>
                </a:solidFill>
                <a:latin typeface="Arial"/>
                <a:cs typeface="Arial"/>
              </a:rPr>
              <a:t> </a:t>
            </a:r>
            <a:r>
              <a:rPr sz="2400" spc="-10" dirty="0">
                <a:solidFill>
                  <a:srgbClr val="3C3935"/>
                </a:solidFill>
                <a:latin typeface="Arial"/>
                <a:cs typeface="Arial"/>
              </a:rPr>
              <a:t>encryption/decryption</a:t>
            </a:r>
            <a:r>
              <a:rPr sz="2400" spc="-70" dirty="0">
                <a:solidFill>
                  <a:srgbClr val="3C3935"/>
                </a:solidFill>
                <a:latin typeface="Arial"/>
                <a:cs typeface="Arial"/>
              </a:rPr>
              <a:t> </a:t>
            </a:r>
            <a:r>
              <a:rPr sz="2400" dirty="0">
                <a:solidFill>
                  <a:srgbClr val="3C3935"/>
                </a:solidFill>
                <a:latin typeface="Arial"/>
                <a:cs typeface="Arial"/>
              </a:rPr>
              <a:t>will</a:t>
            </a:r>
            <a:r>
              <a:rPr sz="2400" spc="-55" dirty="0">
                <a:solidFill>
                  <a:srgbClr val="3C3935"/>
                </a:solidFill>
                <a:latin typeface="Arial"/>
                <a:cs typeface="Arial"/>
              </a:rPr>
              <a:t> </a:t>
            </a:r>
            <a:r>
              <a:rPr sz="2400" spc="-25" dirty="0">
                <a:solidFill>
                  <a:srgbClr val="3C3935"/>
                </a:solidFill>
                <a:latin typeface="Arial"/>
                <a:cs typeface="Arial"/>
              </a:rPr>
              <a:t>be </a:t>
            </a:r>
            <a:r>
              <a:rPr sz="2400" dirty="0">
                <a:solidFill>
                  <a:srgbClr val="3C3935"/>
                </a:solidFill>
                <a:latin typeface="Arial"/>
                <a:cs typeface="Arial"/>
              </a:rPr>
              <a:t>Given</a:t>
            </a:r>
            <a:r>
              <a:rPr sz="2400" spc="-40" dirty="0">
                <a:solidFill>
                  <a:srgbClr val="3C3935"/>
                </a:solidFill>
                <a:latin typeface="Arial"/>
                <a:cs typeface="Arial"/>
              </a:rPr>
              <a:t> </a:t>
            </a:r>
            <a:r>
              <a:rPr sz="2400" spc="-10" dirty="0">
                <a:solidFill>
                  <a:srgbClr val="3C3935"/>
                </a:solidFill>
                <a:latin typeface="Arial"/>
                <a:cs typeface="Arial"/>
              </a:rPr>
              <a:t>message</a:t>
            </a:r>
            <a:r>
              <a:rPr sz="2400" dirty="0">
                <a:solidFill>
                  <a:srgbClr val="3C3935"/>
                </a:solidFill>
                <a:latin typeface="Arial"/>
                <a:cs typeface="Arial"/>
              </a:rPr>
              <a:t>	</a:t>
            </a:r>
            <a:r>
              <a:rPr sz="2400" b="1" dirty="0">
                <a:solidFill>
                  <a:srgbClr val="3C3935"/>
                </a:solidFill>
                <a:latin typeface="Courier New"/>
                <a:cs typeface="Courier New"/>
              </a:rPr>
              <a:t>M</a:t>
            </a:r>
            <a:r>
              <a:rPr sz="2400" b="1" spc="-15" dirty="0">
                <a:solidFill>
                  <a:srgbClr val="3C3935"/>
                </a:solidFill>
                <a:latin typeface="Courier New"/>
                <a:cs typeface="Courier New"/>
              </a:rPr>
              <a:t> </a:t>
            </a:r>
            <a:r>
              <a:rPr sz="2400" dirty="0">
                <a:solidFill>
                  <a:srgbClr val="3C3935"/>
                </a:solidFill>
                <a:latin typeface="Courier New"/>
                <a:cs typeface="Courier New"/>
              </a:rPr>
              <a:t>=</a:t>
            </a:r>
            <a:r>
              <a:rPr sz="2400" spc="-15" dirty="0">
                <a:solidFill>
                  <a:srgbClr val="3C3935"/>
                </a:solidFill>
                <a:latin typeface="Courier New"/>
                <a:cs typeface="Courier New"/>
              </a:rPr>
              <a:t> </a:t>
            </a:r>
            <a:r>
              <a:rPr sz="2400" b="1" spc="-35" dirty="0">
                <a:solidFill>
                  <a:srgbClr val="3C3935"/>
                </a:solidFill>
                <a:latin typeface="Courier New"/>
                <a:cs typeface="Courier New"/>
              </a:rPr>
              <a:t>88 </a:t>
            </a:r>
            <a:r>
              <a:rPr sz="2400" spc="-10" dirty="0">
                <a:solidFill>
                  <a:srgbClr val="3C3935"/>
                </a:solidFill>
                <a:latin typeface="Arial"/>
                <a:cs typeface="Arial"/>
              </a:rPr>
              <a:t>Encryption:</a:t>
            </a:r>
            <a:endParaRPr sz="2400">
              <a:latin typeface="Arial"/>
              <a:cs typeface="Arial"/>
            </a:endParaRPr>
          </a:p>
        </p:txBody>
      </p:sp>
      <p:sp>
        <p:nvSpPr>
          <p:cNvPr id="4" name="object 4"/>
          <p:cNvSpPr txBox="1"/>
          <p:nvPr/>
        </p:nvSpPr>
        <p:spPr>
          <a:xfrm>
            <a:off x="409651" y="2849298"/>
            <a:ext cx="2604135" cy="1633220"/>
          </a:xfrm>
          <a:prstGeom prst="rect">
            <a:avLst/>
          </a:prstGeom>
        </p:spPr>
        <p:txBody>
          <a:bodyPr vert="horz" wrap="square" lIns="0" tIns="197485" rIns="0" bIns="0" rtlCol="0">
            <a:spAutoFit/>
          </a:bodyPr>
          <a:lstStyle/>
          <a:p>
            <a:pPr marL="1225550">
              <a:lnSpc>
                <a:spcPct val="100000"/>
              </a:lnSpc>
              <a:spcBef>
                <a:spcPts val="1555"/>
              </a:spcBef>
            </a:pPr>
            <a:r>
              <a:rPr sz="2400" b="1" dirty="0">
                <a:latin typeface="Courier New"/>
                <a:cs typeface="Courier New"/>
              </a:rPr>
              <a:t>C =</a:t>
            </a:r>
            <a:r>
              <a:rPr sz="2400" b="1" spc="-20" dirty="0">
                <a:latin typeface="Courier New"/>
                <a:cs typeface="Courier New"/>
              </a:rPr>
              <a:t> </a:t>
            </a:r>
            <a:r>
              <a:rPr sz="2400" b="1" spc="-25" dirty="0">
                <a:latin typeface="Courier New"/>
                <a:cs typeface="Courier New"/>
              </a:rPr>
              <a:t>88</a:t>
            </a:r>
            <a:r>
              <a:rPr sz="2400" b="1" spc="-37" baseline="24305" dirty="0">
                <a:latin typeface="Courier New"/>
                <a:cs typeface="Courier New"/>
              </a:rPr>
              <a:t>7</a:t>
            </a:r>
            <a:endParaRPr sz="2400" baseline="24305">
              <a:latin typeface="Courier New"/>
              <a:cs typeface="Courier New"/>
            </a:endParaRPr>
          </a:p>
          <a:p>
            <a:pPr marL="38100">
              <a:lnSpc>
                <a:spcPct val="100000"/>
              </a:lnSpc>
              <a:spcBef>
                <a:spcPts val="1455"/>
              </a:spcBef>
            </a:pPr>
            <a:r>
              <a:rPr sz="2400" spc="-10" dirty="0">
                <a:solidFill>
                  <a:srgbClr val="3C3935"/>
                </a:solidFill>
                <a:latin typeface="Arial"/>
                <a:cs typeface="Arial"/>
              </a:rPr>
              <a:t>Decryption:</a:t>
            </a:r>
            <a:endParaRPr sz="2400">
              <a:latin typeface="Arial"/>
              <a:cs typeface="Arial"/>
            </a:endParaRPr>
          </a:p>
          <a:p>
            <a:pPr marL="1226820">
              <a:lnSpc>
                <a:spcPct val="100000"/>
              </a:lnSpc>
              <a:spcBef>
                <a:spcPts val="1105"/>
              </a:spcBef>
            </a:pPr>
            <a:r>
              <a:rPr sz="2400" b="1" dirty="0">
                <a:latin typeface="Courier New"/>
                <a:cs typeface="Courier New"/>
              </a:rPr>
              <a:t>M =</a:t>
            </a:r>
            <a:r>
              <a:rPr sz="2400" b="1" spc="-35" dirty="0">
                <a:latin typeface="Courier New"/>
                <a:cs typeface="Courier New"/>
              </a:rPr>
              <a:t> </a:t>
            </a:r>
            <a:r>
              <a:rPr sz="2400" b="1" spc="-20" dirty="0">
                <a:latin typeface="Courier New"/>
                <a:cs typeface="Courier New"/>
              </a:rPr>
              <a:t>11</a:t>
            </a:r>
            <a:r>
              <a:rPr sz="2400" b="1" spc="-30" baseline="24305" dirty="0">
                <a:latin typeface="Courier New"/>
                <a:cs typeface="Courier New"/>
              </a:rPr>
              <a:t>23</a:t>
            </a:r>
            <a:endParaRPr sz="2400" baseline="24305">
              <a:latin typeface="Courier New"/>
              <a:cs typeface="Courier New"/>
            </a:endParaRPr>
          </a:p>
        </p:txBody>
      </p:sp>
      <p:sp>
        <p:nvSpPr>
          <p:cNvPr id="5" name="object 5"/>
          <p:cNvSpPr txBox="1"/>
          <p:nvPr/>
        </p:nvSpPr>
        <p:spPr>
          <a:xfrm>
            <a:off x="3023361" y="3034106"/>
            <a:ext cx="2218055"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Courier New"/>
                <a:cs typeface="Courier New"/>
              </a:rPr>
              <a:t>mod</a:t>
            </a:r>
            <a:r>
              <a:rPr sz="2400" b="1" spc="-30" dirty="0">
                <a:latin typeface="Courier New"/>
                <a:cs typeface="Courier New"/>
              </a:rPr>
              <a:t> </a:t>
            </a:r>
            <a:r>
              <a:rPr sz="2400" b="1" dirty="0">
                <a:latin typeface="Courier New"/>
                <a:cs typeface="Courier New"/>
              </a:rPr>
              <a:t>187</a:t>
            </a:r>
            <a:r>
              <a:rPr sz="2400" b="1" spc="-25" dirty="0">
                <a:latin typeface="Courier New"/>
                <a:cs typeface="Courier New"/>
              </a:rPr>
              <a:t> </a:t>
            </a:r>
            <a:r>
              <a:rPr sz="2400" b="1" dirty="0">
                <a:latin typeface="Courier New"/>
                <a:cs typeface="Courier New"/>
              </a:rPr>
              <a:t>=</a:t>
            </a:r>
            <a:r>
              <a:rPr sz="2400" b="1" spc="-5" dirty="0">
                <a:latin typeface="Courier New"/>
                <a:cs typeface="Courier New"/>
              </a:rPr>
              <a:t> </a:t>
            </a:r>
            <a:r>
              <a:rPr sz="2400" b="1" spc="-25" dirty="0">
                <a:latin typeface="Courier New"/>
                <a:cs typeface="Courier New"/>
              </a:rPr>
              <a:t>11</a:t>
            </a:r>
            <a:endParaRPr sz="2400">
              <a:latin typeface="Courier New"/>
              <a:cs typeface="Courier New"/>
            </a:endParaRPr>
          </a:p>
        </p:txBody>
      </p:sp>
      <p:sp>
        <p:nvSpPr>
          <p:cNvPr id="6" name="object 6"/>
          <p:cNvSpPr txBox="1"/>
          <p:nvPr/>
        </p:nvSpPr>
        <p:spPr>
          <a:xfrm>
            <a:off x="3145282" y="4090517"/>
            <a:ext cx="221742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Courier New"/>
                <a:cs typeface="Courier New"/>
              </a:rPr>
              <a:t>mod</a:t>
            </a:r>
            <a:r>
              <a:rPr sz="2400" b="1" spc="-30" dirty="0">
                <a:latin typeface="Courier New"/>
                <a:cs typeface="Courier New"/>
              </a:rPr>
              <a:t> </a:t>
            </a:r>
            <a:r>
              <a:rPr sz="2400" b="1" dirty="0">
                <a:latin typeface="Courier New"/>
                <a:cs typeface="Courier New"/>
              </a:rPr>
              <a:t>187</a:t>
            </a:r>
            <a:r>
              <a:rPr sz="2400" b="1" spc="-5" dirty="0">
                <a:latin typeface="Courier New"/>
                <a:cs typeface="Courier New"/>
              </a:rPr>
              <a:t> </a:t>
            </a:r>
            <a:r>
              <a:rPr sz="2400" b="1" dirty="0">
                <a:latin typeface="Courier New"/>
                <a:cs typeface="Courier New"/>
              </a:rPr>
              <a:t>=</a:t>
            </a:r>
            <a:r>
              <a:rPr sz="2400" b="1" spc="-15" dirty="0">
                <a:latin typeface="Courier New"/>
                <a:cs typeface="Courier New"/>
              </a:rPr>
              <a:t> </a:t>
            </a:r>
            <a:r>
              <a:rPr sz="2400" b="1" spc="-25" dirty="0">
                <a:latin typeface="Courier New"/>
                <a:cs typeface="Courier New"/>
              </a:rPr>
              <a:t>88</a:t>
            </a:r>
            <a:endParaRPr sz="2400">
              <a:latin typeface="Courier New"/>
              <a:cs typeface="Courier New"/>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6486" rIns="0" bIns="0" rtlCol="0">
            <a:spAutoFit/>
          </a:bodyPr>
          <a:lstStyle/>
          <a:p>
            <a:pPr marL="12700">
              <a:lnSpc>
                <a:spcPct val="100000"/>
              </a:lnSpc>
              <a:spcBef>
                <a:spcPts val="105"/>
              </a:spcBef>
            </a:pPr>
            <a:r>
              <a:rPr dirty="0"/>
              <a:t>RSA</a:t>
            </a:r>
            <a:r>
              <a:rPr spc="-90" dirty="0"/>
              <a:t> </a:t>
            </a:r>
            <a:r>
              <a:rPr dirty="0"/>
              <a:t>Example</a:t>
            </a:r>
            <a:r>
              <a:rPr spc="-110" dirty="0"/>
              <a:t> </a:t>
            </a:r>
            <a:r>
              <a:rPr spc="-10" dirty="0"/>
              <a:t>(Cont…)</a:t>
            </a:r>
          </a:p>
        </p:txBody>
      </p:sp>
      <p:pic>
        <p:nvPicPr>
          <p:cNvPr id="3" name="object 3"/>
          <p:cNvPicPr/>
          <p:nvPr/>
        </p:nvPicPr>
        <p:blipFill>
          <a:blip r:embed="rId2" cstate="print"/>
          <a:stretch>
            <a:fillRect/>
          </a:stretch>
        </p:blipFill>
        <p:spPr>
          <a:xfrm>
            <a:off x="1511808" y="1411859"/>
            <a:ext cx="6284421" cy="2657934"/>
          </a:xfrm>
          <a:prstGeom prst="rect">
            <a:avLst/>
          </a:prstGeom>
        </p:spPr>
      </p:pic>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97</a:t>
            </a:fld>
            <a:r>
              <a:rPr spc="204" dirty="0"/>
              <a:t> </a:t>
            </a:r>
            <a:r>
              <a:rPr spc="-50" dirty="0"/>
              <a: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6486" rIns="0" bIns="0" rtlCol="0">
            <a:spAutoFit/>
          </a:bodyPr>
          <a:lstStyle/>
          <a:p>
            <a:pPr marL="12700">
              <a:lnSpc>
                <a:spcPct val="100000"/>
              </a:lnSpc>
              <a:spcBef>
                <a:spcPts val="105"/>
              </a:spcBef>
            </a:pPr>
            <a:r>
              <a:rPr dirty="0"/>
              <a:t>RSA</a:t>
            </a:r>
            <a:r>
              <a:rPr spc="-90" dirty="0"/>
              <a:t> </a:t>
            </a:r>
            <a:r>
              <a:rPr spc="-10" dirty="0"/>
              <a:t>Security</a:t>
            </a:r>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98</a:t>
            </a:fld>
            <a:r>
              <a:rPr spc="204" dirty="0"/>
              <a:t> </a:t>
            </a:r>
            <a:r>
              <a:rPr spc="-50" dirty="0"/>
              <a:t>|</a:t>
            </a:r>
          </a:p>
        </p:txBody>
      </p:sp>
      <p:sp>
        <p:nvSpPr>
          <p:cNvPr id="3" name="object 3"/>
          <p:cNvSpPr txBox="1"/>
          <p:nvPr/>
        </p:nvSpPr>
        <p:spPr>
          <a:xfrm>
            <a:off x="428345" y="1517650"/>
            <a:ext cx="7334250" cy="1334135"/>
          </a:xfrm>
          <a:prstGeom prst="rect">
            <a:avLst/>
          </a:prstGeom>
        </p:spPr>
        <p:txBody>
          <a:bodyPr vert="horz" wrap="square" lIns="0" tIns="15875" rIns="0" bIns="0" rtlCol="0">
            <a:spAutoFit/>
          </a:bodyPr>
          <a:lstStyle/>
          <a:p>
            <a:pPr marL="12700">
              <a:lnSpc>
                <a:spcPct val="100000"/>
              </a:lnSpc>
              <a:spcBef>
                <a:spcPts val="125"/>
              </a:spcBef>
            </a:pPr>
            <a:r>
              <a:rPr sz="2000" dirty="0">
                <a:solidFill>
                  <a:srgbClr val="3C3935"/>
                </a:solidFill>
                <a:latin typeface="Arial"/>
                <a:cs typeface="Arial"/>
              </a:rPr>
              <a:t>Some</a:t>
            </a:r>
            <a:r>
              <a:rPr sz="2000" spc="40" dirty="0">
                <a:solidFill>
                  <a:srgbClr val="3C3935"/>
                </a:solidFill>
                <a:latin typeface="Arial"/>
                <a:cs typeface="Arial"/>
              </a:rPr>
              <a:t> </a:t>
            </a:r>
            <a:r>
              <a:rPr sz="2000" dirty="0">
                <a:solidFill>
                  <a:srgbClr val="3C3935"/>
                </a:solidFill>
                <a:latin typeface="Arial"/>
                <a:cs typeface="Arial"/>
              </a:rPr>
              <a:t>approaches</a:t>
            </a:r>
            <a:r>
              <a:rPr sz="2000" spc="50" dirty="0">
                <a:solidFill>
                  <a:srgbClr val="3C3935"/>
                </a:solidFill>
                <a:latin typeface="Arial"/>
                <a:cs typeface="Arial"/>
              </a:rPr>
              <a:t> </a:t>
            </a:r>
            <a:r>
              <a:rPr sz="2000" dirty="0">
                <a:solidFill>
                  <a:srgbClr val="3C3935"/>
                </a:solidFill>
                <a:latin typeface="Arial"/>
                <a:cs typeface="Arial"/>
              </a:rPr>
              <a:t>to</a:t>
            </a:r>
            <a:r>
              <a:rPr sz="2000" spc="60" dirty="0">
                <a:solidFill>
                  <a:srgbClr val="3C3935"/>
                </a:solidFill>
                <a:latin typeface="Arial"/>
                <a:cs typeface="Arial"/>
              </a:rPr>
              <a:t> </a:t>
            </a:r>
            <a:r>
              <a:rPr sz="2000" dirty="0">
                <a:solidFill>
                  <a:srgbClr val="3C3935"/>
                </a:solidFill>
                <a:latin typeface="Arial"/>
                <a:cs typeface="Arial"/>
              </a:rPr>
              <a:t>attacking</a:t>
            </a:r>
            <a:r>
              <a:rPr sz="2000" spc="30" dirty="0">
                <a:solidFill>
                  <a:srgbClr val="3C3935"/>
                </a:solidFill>
                <a:latin typeface="Arial"/>
                <a:cs typeface="Arial"/>
              </a:rPr>
              <a:t> </a:t>
            </a:r>
            <a:r>
              <a:rPr sz="2000" spc="-25" dirty="0">
                <a:solidFill>
                  <a:srgbClr val="3C3935"/>
                </a:solidFill>
                <a:latin typeface="Arial"/>
                <a:cs typeface="Arial"/>
              </a:rPr>
              <a:t>RSA</a:t>
            </a:r>
            <a:endParaRPr sz="2000">
              <a:latin typeface="Arial"/>
              <a:cs typeface="Arial"/>
            </a:endParaRPr>
          </a:p>
          <a:p>
            <a:pPr marL="755015" indent="-285750">
              <a:lnSpc>
                <a:spcPct val="100000"/>
              </a:lnSpc>
              <a:spcBef>
                <a:spcPts val="1455"/>
              </a:spcBef>
              <a:buFont typeface="Wingdings"/>
              <a:buChar char=""/>
              <a:tabLst>
                <a:tab pos="755015" algn="l"/>
              </a:tabLst>
            </a:pPr>
            <a:r>
              <a:rPr sz="2000" dirty="0">
                <a:latin typeface="Calibri"/>
                <a:cs typeface="Calibri"/>
              </a:rPr>
              <a:t>Brute</a:t>
            </a:r>
            <a:r>
              <a:rPr sz="2000" spc="-55" dirty="0">
                <a:latin typeface="Calibri"/>
                <a:cs typeface="Calibri"/>
              </a:rPr>
              <a:t> </a:t>
            </a:r>
            <a:r>
              <a:rPr sz="2000" spc="-10" dirty="0">
                <a:latin typeface="Calibri"/>
                <a:cs typeface="Calibri"/>
              </a:rPr>
              <a:t>force</a:t>
            </a:r>
            <a:r>
              <a:rPr sz="2000" spc="-65" dirty="0">
                <a:latin typeface="Calibri"/>
                <a:cs typeface="Calibri"/>
              </a:rPr>
              <a:t> </a:t>
            </a:r>
            <a:r>
              <a:rPr sz="2000" dirty="0">
                <a:latin typeface="Calibri"/>
                <a:cs typeface="Calibri"/>
              </a:rPr>
              <a:t>key</a:t>
            </a:r>
            <a:r>
              <a:rPr sz="2000" spc="-55" dirty="0">
                <a:latin typeface="Calibri"/>
                <a:cs typeface="Calibri"/>
              </a:rPr>
              <a:t> </a:t>
            </a:r>
            <a:r>
              <a:rPr sz="2000" dirty="0">
                <a:latin typeface="Calibri"/>
                <a:cs typeface="Calibri"/>
              </a:rPr>
              <a:t>search</a:t>
            </a:r>
            <a:r>
              <a:rPr sz="2000" spc="-40" dirty="0">
                <a:latin typeface="Calibri"/>
                <a:cs typeface="Calibri"/>
              </a:rPr>
              <a:t> </a:t>
            </a:r>
            <a:r>
              <a:rPr sz="2000" b="1" dirty="0">
                <a:latin typeface="Calibri"/>
                <a:cs typeface="Calibri"/>
              </a:rPr>
              <a:t>–</a:t>
            </a:r>
            <a:r>
              <a:rPr sz="2000" b="1" spc="-50" dirty="0">
                <a:latin typeface="Calibri"/>
                <a:cs typeface="Calibri"/>
              </a:rPr>
              <a:t> </a:t>
            </a:r>
            <a:r>
              <a:rPr sz="2000" dirty="0">
                <a:latin typeface="Calibri"/>
                <a:cs typeface="Calibri"/>
              </a:rPr>
              <a:t>it</a:t>
            </a:r>
            <a:r>
              <a:rPr sz="2000" spc="-50" dirty="0">
                <a:latin typeface="Calibri"/>
                <a:cs typeface="Calibri"/>
              </a:rPr>
              <a:t> </a:t>
            </a:r>
            <a:r>
              <a:rPr sz="2000" dirty="0">
                <a:latin typeface="Calibri"/>
                <a:cs typeface="Calibri"/>
              </a:rPr>
              <a:t>is</a:t>
            </a:r>
            <a:r>
              <a:rPr sz="2000" spc="-50" dirty="0">
                <a:latin typeface="Calibri"/>
                <a:cs typeface="Calibri"/>
              </a:rPr>
              <a:t> </a:t>
            </a:r>
            <a:r>
              <a:rPr sz="2000" dirty="0">
                <a:latin typeface="Calibri"/>
                <a:cs typeface="Calibri"/>
              </a:rPr>
              <a:t>infeasible</a:t>
            </a:r>
            <a:r>
              <a:rPr sz="2000" spc="-30" dirty="0">
                <a:latin typeface="Calibri"/>
                <a:cs typeface="Calibri"/>
              </a:rPr>
              <a:t> </a:t>
            </a:r>
            <a:r>
              <a:rPr sz="2000" dirty="0">
                <a:latin typeface="Calibri"/>
                <a:cs typeface="Calibri"/>
              </a:rPr>
              <a:t>given</a:t>
            </a:r>
            <a:r>
              <a:rPr sz="2000" spc="-50" dirty="0">
                <a:latin typeface="Calibri"/>
                <a:cs typeface="Calibri"/>
              </a:rPr>
              <a:t> </a:t>
            </a:r>
            <a:r>
              <a:rPr sz="2000" dirty="0">
                <a:latin typeface="Calibri"/>
                <a:cs typeface="Calibri"/>
              </a:rPr>
              <a:t>size</a:t>
            </a:r>
            <a:r>
              <a:rPr sz="2000" spc="-35" dirty="0">
                <a:latin typeface="Calibri"/>
                <a:cs typeface="Calibri"/>
              </a:rPr>
              <a:t> </a:t>
            </a:r>
            <a:r>
              <a:rPr sz="2000" dirty="0">
                <a:latin typeface="Calibri"/>
                <a:cs typeface="Calibri"/>
              </a:rPr>
              <a:t>of</a:t>
            </a:r>
            <a:r>
              <a:rPr sz="2000" spc="-50" dirty="0">
                <a:latin typeface="Calibri"/>
                <a:cs typeface="Calibri"/>
              </a:rPr>
              <a:t> </a:t>
            </a:r>
            <a:r>
              <a:rPr sz="2000" spc="-10" dirty="0">
                <a:latin typeface="Calibri"/>
                <a:cs typeface="Calibri"/>
              </a:rPr>
              <a:t>numbers</a:t>
            </a:r>
            <a:endParaRPr sz="2000">
              <a:latin typeface="Calibri"/>
              <a:cs typeface="Calibri"/>
            </a:endParaRPr>
          </a:p>
          <a:p>
            <a:pPr marL="755015" indent="-285750">
              <a:lnSpc>
                <a:spcPct val="100000"/>
              </a:lnSpc>
              <a:spcBef>
                <a:spcPts val="1620"/>
              </a:spcBef>
              <a:buFont typeface="Wingdings"/>
              <a:buChar char=""/>
              <a:tabLst>
                <a:tab pos="755015" algn="l"/>
                <a:tab pos="5912485" algn="l"/>
              </a:tabLst>
            </a:pPr>
            <a:r>
              <a:rPr sz="2000" spc="-10" dirty="0">
                <a:latin typeface="Calibri"/>
                <a:cs typeface="Calibri"/>
              </a:rPr>
              <a:t>Mathematical</a:t>
            </a:r>
            <a:r>
              <a:rPr sz="2000" spc="-40" dirty="0">
                <a:latin typeface="Calibri"/>
                <a:cs typeface="Calibri"/>
              </a:rPr>
              <a:t> </a:t>
            </a:r>
            <a:r>
              <a:rPr sz="2000" spc="-10" dirty="0">
                <a:latin typeface="Calibri"/>
                <a:cs typeface="Calibri"/>
              </a:rPr>
              <a:t>attacks,</a:t>
            </a:r>
            <a:r>
              <a:rPr sz="2000" spc="-35" dirty="0">
                <a:latin typeface="Calibri"/>
                <a:cs typeface="Calibri"/>
              </a:rPr>
              <a:t> </a:t>
            </a:r>
            <a:r>
              <a:rPr sz="2000" i="1" dirty="0">
                <a:latin typeface="Calibri"/>
                <a:cs typeface="Calibri"/>
              </a:rPr>
              <a:t>factorizing</a:t>
            </a:r>
            <a:r>
              <a:rPr sz="2000" i="1" spc="-50" dirty="0">
                <a:latin typeface="Calibri"/>
                <a:cs typeface="Calibri"/>
              </a:rPr>
              <a:t> </a:t>
            </a:r>
            <a:r>
              <a:rPr sz="2000" i="1" dirty="0">
                <a:latin typeface="Calibri"/>
                <a:cs typeface="Calibri"/>
              </a:rPr>
              <a:t>the</a:t>
            </a:r>
            <a:r>
              <a:rPr sz="2000" i="1" spc="-60" dirty="0">
                <a:latin typeface="Calibri"/>
                <a:cs typeface="Calibri"/>
              </a:rPr>
              <a:t> </a:t>
            </a:r>
            <a:r>
              <a:rPr sz="2000" i="1" dirty="0">
                <a:latin typeface="Calibri"/>
                <a:cs typeface="Calibri"/>
              </a:rPr>
              <a:t>integer</a:t>
            </a:r>
            <a:r>
              <a:rPr sz="2000" i="1" spc="-75" dirty="0">
                <a:latin typeface="Calibri"/>
                <a:cs typeface="Calibri"/>
              </a:rPr>
              <a:t> </a:t>
            </a:r>
            <a:r>
              <a:rPr sz="2000" i="1" dirty="0">
                <a:latin typeface="Calibri"/>
                <a:cs typeface="Calibri"/>
              </a:rPr>
              <a:t>n</a:t>
            </a:r>
            <a:r>
              <a:rPr sz="2000" i="1" spc="-60" dirty="0">
                <a:latin typeface="Calibri"/>
                <a:cs typeface="Calibri"/>
              </a:rPr>
              <a:t> </a:t>
            </a:r>
            <a:r>
              <a:rPr sz="2000" b="1" spc="-50" dirty="0">
                <a:latin typeface="Calibri"/>
                <a:cs typeface="Calibri"/>
              </a:rPr>
              <a:t>–</a:t>
            </a:r>
            <a:r>
              <a:rPr sz="2000" b="1" dirty="0">
                <a:latin typeface="Calibri"/>
                <a:cs typeface="Calibri"/>
              </a:rPr>
              <a:t>	</a:t>
            </a:r>
            <a:r>
              <a:rPr sz="2000" b="1" i="1" dirty="0">
                <a:latin typeface="Calibri"/>
                <a:cs typeface="Calibri"/>
              </a:rPr>
              <a:t>is</a:t>
            </a:r>
            <a:r>
              <a:rPr sz="2000" b="1" i="1" spc="-20" dirty="0">
                <a:latin typeface="Calibri"/>
                <a:cs typeface="Calibri"/>
              </a:rPr>
              <a:t> </a:t>
            </a:r>
            <a:r>
              <a:rPr sz="2000" b="1" i="1" dirty="0">
                <a:latin typeface="Calibri"/>
                <a:cs typeface="Calibri"/>
              </a:rPr>
              <a:t>it</a:t>
            </a:r>
            <a:r>
              <a:rPr sz="2000" b="1" i="1" spc="-10" dirty="0">
                <a:latin typeface="Calibri"/>
                <a:cs typeface="Calibri"/>
              </a:rPr>
              <a:t> </a:t>
            </a:r>
            <a:r>
              <a:rPr sz="2000" b="1" i="1" dirty="0">
                <a:latin typeface="Calibri"/>
                <a:cs typeface="Calibri"/>
              </a:rPr>
              <a:t>difficult</a:t>
            </a:r>
            <a:r>
              <a:rPr sz="2000" b="1" i="1" spc="-30" dirty="0">
                <a:latin typeface="Calibri"/>
                <a:cs typeface="Calibri"/>
              </a:rPr>
              <a:t> </a:t>
            </a:r>
            <a:r>
              <a:rPr sz="2000" b="1" i="1" spc="-60" dirty="0">
                <a:latin typeface="Calibri"/>
                <a:cs typeface="Calibri"/>
              </a:rPr>
              <a:t>?</a:t>
            </a:r>
            <a:endParaRPr sz="200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6486" rIns="0" bIns="0" rtlCol="0">
            <a:spAutoFit/>
          </a:bodyPr>
          <a:lstStyle/>
          <a:p>
            <a:pPr marL="12700">
              <a:lnSpc>
                <a:spcPct val="100000"/>
              </a:lnSpc>
              <a:spcBef>
                <a:spcPts val="105"/>
              </a:spcBef>
            </a:pPr>
            <a:r>
              <a:rPr dirty="0"/>
              <a:t>Mathematical</a:t>
            </a:r>
            <a:r>
              <a:rPr spc="-95" dirty="0"/>
              <a:t> </a:t>
            </a:r>
            <a:r>
              <a:rPr spc="-20" dirty="0"/>
              <a:t>Attacks</a:t>
            </a:r>
            <a:r>
              <a:rPr spc="-110" dirty="0"/>
              <a:t> </a:t>
            </a:r>
            <a:r>
              <a:rPr dirty="0"/>
              <a:t>on</a:t>
            </a:r>
            <a:r>
              <a:rPr spc="-80" dirty="0"/>
              <a:t> </a:t>
            </a:r>
            <a:r>
              <a:rPr spc="-25" dirty="0"/>
              <a:t>RSA</a:t>
            </a:r>
          </a:p>
        </p:txBody>
      </p:sp>
      <p:sp>
        <p:nvSpPr>
          <p:cNvPr id="4" name="object 4"/>
          <p:cNvSpPr txBox="1">
            <a:spLocks noGrp="1"/>
          </p:cNvSpPr>
          <p:nvPr>
            <p:ph type="sldNum" sz="quarter" idx="7"/>
          </p:nvPr>
        </p:nvSpPr>
        <p:spPr>
          <a:prstGeom prst="rect">
            <a:avLst/>
          </a:prstGeom>
        </p:spPr>
        <p:txBody>
          <a:bodyPr vert="horz" wrap="square" lIns="0" tIns="4445" rIns="0" bIns="0" rtlCol="0">
            <a:spAutoFit/>
          </a:bodyPr>
          <a:lstStyle/>
          <a:p>
            <a:pPr marL="12700">
              <a:lnSpc>
                <a:spcPct val="100000"/>
              </a:lnSpc>
              <a:spcBef>
                <a:spcPts val="35"/>
              </a:spcBef>
            </a:pPr>
            <a:fld id="{81D60167-4931-47E6-BA6A-407CBD079E47}" type="slidenum">
              <a:rPr dirty="0"/>
              <a:t>99</a:t>
            </a:fld>
            <a:r>
              <a:rPr spc="204" dirty="0"/>
              <a:t> </a:t>
            </a:r>
            <a:r>
              <a:rPr spc="-50" dirty="0"/>
              <a:t>|</a:t>
            </a:r>
          </a:p>
        </p:txBody>
      </p:sp>
      <p:sp>
        <p:nvSpPr>
          <p:cNvPr id="3" name="object 3"/>
          <p:cNvSpPr txBox="1"/>
          <p:nvPr/>
        </p:nvSpPr>
        <p:spPr>
          <a:xfrm>
            <a:off x="428345" y="1373504"/>
            <a:ext cx="7564120" cy="2783205"/>
          </a:xfrm>
          <a:prstGeom prst="rect">
            <a:avLst/>
          </a:prstGeom>
        </p:spPr>
        <p:txBody>
          <a:bodyPr vert="horz" wrap="square" lIns="0" tIns="12700" rIns="0" bIns="0" rtlCol="0">
            <a:spAutoFit/>
          </a:bodyPr>
          <a:lstStyle/>
          <a:p>
            <a:pPr marL="12700">
              <a:lnSpc>
                <a:spcPts val="2055"/>
              </a:lnSpc>
              <a:spcBef>
                <a:spcPts val="100"/>
              </a:spcBef>
            </a:pPr>
            <a:r>
              <a:rPr sz="1800" dirty="0">
                <a:solidFill>
                  <a:srgbClr val="3C3935"/>
                </a:solidFill>
                <a:latin typeface="Arial"/>
                <a:cs typeface="Arial"/>
              </a:rPr>
              <a:t>Mathematical</a:t>
            </a:r>
            <a:r>
              <a:rPr sz="1800" spc="-25" dirty="0">
                <a:solidFill>
                  <a:srgbClr val="3C3935"/>
                </a:solidFill>
                <a:latin typeface="Arial"/>
                <a:cs typeface="Arial"/>
              </a:rPr>
              <a:t> </a:t>
            </a:r>
            <a:r>
              <a:rPr sz="1800" dirty="0">
                <a:solidFill>
                  <a:srgbClr val="3C3935"/>
                </a:solidFill>
                <a:latin typeface="Arial"/>
                <a:cs typeface="Arial"/>
              </a:rPr>
              <a:t>attacks</a:t>
            </a:r>
            <a:r>
              <a:rPr sz="1800" spc="-30" dirty="0">
                <a:solidFill>
                  <a:srgbClr val="3C3935"/>
                </a:solidFill>
                <a:latin typeface="Arial"/>
                <a:cs typeface="Arial"/>
              </a:rPr>
              <a:t> </a:t>
            </a:r>
            <a:r>
              <a:rPr sz="1800" dirty="0">
                <a:solidFill>
                  <a:srgbClr val="3C3935"/>
                </a:solidFill>
                <a:latin typeface="Arial"/>
                <a:cs typeface="Arial"/>
              </a:rPr>
              <a:t>are</a:t>
            </a:r>
            <a:r>
              <a:rPr sz="1800" spc="-40" dirty="0">
                <a:solidFill>
                  <a:srgbClr val="3C3935"/>
                </a:solidFill>
                <a:latin typeface="Arial"/>
                <a:cs typeface="Arial"/>
              </a:rPr>
              <a:t> </a:t>
            </a:r>
            <a:r>
              <a:rPr sz="1800" dirty="0">
                <a:solidFill>
                  <a:srgbClr val="3C3935"/>
                </a:solidFill>
                <a:latin typeface="Arial"/>
                <a:cs typeface="Arial"/>
              </a:rPr>
              <a:t>based</a:t>
            </a:r>
            <a:r>
              <a:rPr sz="1800" spc="-25" dirty="0">
                <a:solidFill>
                  <a:srgbClr val="3C3935"/>
                </a:solidFill>
                <a:latin typeface="Arial"/>
                <a:cs typeface="Arial"/>
              </a:rPr>
              <a:t> </a:t>
            </a:r>
            <a:r>
              <a:rPr sz="1800" dirty="0">
                <a:solidFill>
                  <a:srgbClr val="3C3935"/>
                </a:solidFill>
                <a:latin typeface="Arial"/>
                <a:cs typeface="Arial"/>
              </a:rPr>
              <a:t>on</a:t>
            </a:r>
            <a:r>
              <a:rPr sz="1800" spc="-25" dirty="0">
                <a:solidFill>
                  <a:srgbClr val="3C3935"/>
                </a:solidFill>
                <a:latin typeface="Arial"/>
                <a:cs typeface="Arial"/>
              </a:rPr>
              <a:t> </a:t>
            </a:r>
            <a:r>
              <a:rPr sz="1800" dirty="0">
                <a:solidFill>
                  <a:srgbClr val="3C3935"/>
                </a:solidFill>
                <a:latin typeface="Arial"/>
                <a:cs typeface="Arial"/>
              </a:rPr>
              <a:t>the</a:t>
            </a:r>
            <a:r>
              <a:rPr sz="1800" spc="-40" dirty="0">
                <a:solidFill>
                  <a:srgbClr val="3C3935"/>
                </a:solidFill>
                <a:latin typeface="Arial"/>
                <a:cs typeface="Arial"/>
              </a:rPr>
              <a:t> </a:t>
            </a:r>
            <a:r>
              <a:rPr sz="1800" dirty="0">
                <a:solidFill>
                  <a:srgbClr val="3C3935"/>
                </a:solidFill>
                <a:latin typeface="Arial"/>
                <a:cs typeface="Arial"/>
              </a:rPr>
              <a:t>following</a:t>
            </a:r>
            <a:r>
              <a:rPr sz="1800" spc="25" dirty="0">
                <a:solidFill>
                  <a:srgbClr val="3C3935"/>
                </a:solidFill>
                <a:latin typeface="Arial"/>
                <a:cs typeface="Arial"/>
              </a:rPr>
              <a:t> </a:t>
            </a:r>
            <a:r>
              <a:rPr sz="1800" spc="-10" dirty="0">
                <a:solidFill>
                  <a:srgbClr val="3C3935"/>
                </a:solidFill>
                <a:latin typeface="Arial"/>
                <a:cs typeface="Arial"/>
              </a:rPr>
              <a:t>idea:</a:t>
            </a:r>
            <a:endParaRPr sz="1800">
              <a:latin typeface="Arial"/>
              <a:cs typeface="Arial"/>
            </a:endParaRPr>
          </a:p>
          <a:p>
            <a:pPr marL="583565">
              <a:lnSpc>
                <a:spcPts val="2055"/>
              </a:lnSpc>
            </a:pPr>
            <a:r>
              <a:rPr sz="1800" b="1" dirty="0">
                <a:solidFill>
                  <a:srgbClr val="3C3935"/>
                </a:solidFill>
                <a:latin typeface="Arial"/>
                <a:cs typeface="Arial"/>
              </a:rPr>
              <a:t>Computing</a:t>
            </a:r>
            <a:r>
              <a:rPr sz="1800" b="1" spc="-55" dirty="0">
                <a:solidFill>
                  <a:srgbClr val="3C3935"/>
                </a:solidFill>
                <a:latin typeface="Arial"/>
                <a:cs typeface="Arial"/>
              </a:rPr>
              <a:t> </a:t>
            </a:r>
            <a:r>
              <a:rPr sz="1800" b="1" dirty="0">
                <a:solidFill>
                  <a:srgbClr val="3C3935"/>
                </a:solidFill>
                <a:latin typeface="Arial"/>
                <a:cs typeface="Arial"/>
              </a:rPr>
              <a:t>the</a:t>
            </a:r>
            <a:r>
              <a:rPr sz="1800" b="1" spc="-30" dirty="0">
                <a:solidFill>
                  <a:srgbClr val="3C3935"/>
                </a:solidFill>
                <a:latin typeface="Arial"/>
                <a:cs typeface="Arial"/>
              </a:rPr>
              <a:t> </a:t>
            </a:r>
            <a:r>
              <a:rPr sz="1800" b="1" dirty="0">
                <a:solidFill>
                  <a:srgbClr val="3C3935"/>
                </a:solidFill>
                <a:latin typeface="Arial"/>
                <a:cs typeface="Arial"/>
              </a:rPr>
              <a:t>private</a:t>
            </a:r>
            <a:r>
              <a:rPr sz="1800" b="1" spc="-10" dirty="0">
                <a:solidFill>
                  <a:srgbClr val="3C3935"/>
                </a:solidFill>
                <a:latin typeface="Arial"/>
                <a:cs typeface="Arial"/>
              </a:rPr>
              <a:t> </a:t>
            </a:r>
            <a:r>
              <a:rPr sz="1800" b="1" dirty="0">
                <a:solidFill>
                  <a:srgbClr val="3C3935"/>
                </a:solidFill>
                <a:latin typeface="Arial"/>
                <a:cs typeface="Arial"/>
              </a:rPr>
              <a:t>key</a:t>
            </a:r>
            <a:r>
              <a:rPr sz="1800" b="1" spc="-30" dirty="0">
                <a:solidFill>
                  <a:srgbClr val="3C3935"/>
                </a:solidFill>
                <a:latin typeface="Arial"/>
                <a:cs typeface="Arial"/>
              </a:rPr>
              <a:t> </a:t>
            </a:r>
            <a:r>
              <a:rPr sz="1800" b="1" dirty="0">
                <a:solidFill>
                  <a:srgbClr val="3C3935"/>
                </a:solidFill>
                <a:latin typeface="Arial"/>
                <a:cs typeface="Arial"/>
              </a:rPr>
              <a:t>from</a:t>
            </a:r>
            <a:r>
              <a:rPr sz="1800" b="1" spc="-35" dirty="0">
                <a:solidFill>
                  <a:srgbClr val="3C3935"/>
                </a:solidFill>
                <a:latin typeface="Arial"/>
                <a:cs typeface="Arial"/>
              </a:rPr>
              <a:t> </a:t>
            </a:r>
            <a:r>
              <a:rPr sz="1800" b="1" dirty="0">
                <a:solidFill>
                  <a:srgbClr val="3C3935"/>
                </a:solidFill>
                <a:latin typeface="Arial"/>
                <a:cs typeface="Arial"/>
              </a:rPr>
              <a:t>the</a:t>
            </a:r>
            <a:r>
              <a:rPr sz="1800" b="1" spc="-30" dirty="0">
                <a:solidFill>
                  <a:srgbClr val="3C3935"/>
                </a:solidFill>
                <a:latin typeface="Arial"/>
                <a:cs typeface="Arial"/>
              </a:rPr>
              <a:t> </a:t>
            </a:r>
            <a:r>
              <a:rPr sz="1800" b="1" dirty="0">
                <a:solidFill>
                  <a:srgbClr val="3C3935"/>
                </a:solidFill>
                <a:latin typeface="Arial"/>
                <a:cs typeface="Arial"/>
              </a:rPr>
              <a:t>public</a:t>
            </a:r>
            <a:r>
              <a:rPr sz="1800" b="1" spc="-60" dirty="0">
                <a:solidFill>
                  <a:srgbClr val="3C3935"/>
                </a:solidFill>
                <a:latin typeface="Arial"/>
                <a:cs typeface="Arial"/>
              </a:rPr>
              <a:t> </a:t>
            </a:r>
            <a:r>
              <a:rPr sz="1800" b="1" spc="-25" dirty="0">
                <a:solidFill>
                  <a:srgbClr val="3C3935"/>
                </a:solidFill>
                <a:latin typeface="Arial"/>
                <a:cs typeface="Arial"/>
              </a:rPr>
              <a:t>key</a:t>
            </a:r>
            <a:endParaRPr sz="1800">
              <a:latin typeface="Arial"/>
              <a:cs typeface="Arial"/>
            </a:endParaRPr>
          </a:p>
          <a:p>
            <a:pPr marL="12700">
              <a:lnSpc>
                <a:spcPct val="100000"/>
              </a:lnSpc>
              <a:spcBef>
                <a:spcPts val="325"/>
              </a:spcBef>
            </a:pPr>
            <a:r>
              <a:rPr sz="1800" dirty="0">
                <a:solidFill>
                  <a:srgbClr val="3C3935"/>
                </a:solidFill>
                <a:latin typeface="Arial"/>
                <a:cs typeface="Arial"/>
              </a:rPr>
              <a:t>Public</a:t>
            </a:r>
            <a:r>
              <a:rPr sz="1800" spc="-25" dirty="0">
                <a:solidFill>
                  <a:srgbClr val="3C3935"/>
                </a:solidFill>
                <a:latin typeface="Arial"/>
                <a:cs typeface="Arial"/>
              </a:rPr>
              <a:t> </a:t>
            </a:r>
            <a:r>
              <a:rPr sz="1800" dirty="0">
                <a:solidFill>
                  <a:srgbClr val="3C3935"/>
                </a:solidFill>
                <a:latin typeface="Arial"/>
                <a:cs typeface="Arial"/>
              </a:rPr>
              <a:t>key:</a:t>
            </a:r>
            <a:r>
              <a:rPr sz="1800" spc="5" dirty="0">
                <a:solidFill>
                  <a:srgbClr val="3C3935"/>
                </a:solidFill>
                <a:latin typeface="Arial"/>
                <a:cs typeface="Arial"/>
              </a:rPr>
              <a:t> </a:t>
            </a:r>
            <a:r>
              <a:rPr sz="1800" dirty="0">
                <a:solidFill>
                  <a:srgbClr val="3C3935"/>
                </a:solidFill>
                <a:latin typeface="Arial"/>
                <a:cs typeface="Arial"/>
              </a:rPr>
              <a:t>KU={e,</a:t>
            </a:r>
            <a:r>
              <a:rPr sz="1800" spc="-25" dirty="0">
                <a:solidFill>
                  <a:srgbClr val="3C3935"/>
                </a:solidFill>
                <a:latin typeface="Arial"/>
                <a:cs typeface="Arial"/>
              </a:rPr>
              <a:t> </a:t>
            </a:r>
            <a:r>
              <a:rPr sz="1800" dirty="0">
                <a:solidFill>
                  <a:srgbClr val="3C3935"/>
                </a:solidFill>
                <a:latin typeface="Arial"/>
                <a:cs typeface="Arial"/>
              </a:rPr>
              <a:t>n}</a:t>
            </a:r>
            <a:r>
              <a:rPr sz="1800" spc="-25" dirty="0">
                <a:solidFill>
                  <a:srgbClr val="3C3935"/>
                </a:solidFill>
                <a:latin typeface="Arial"/>
                <a:cs typeface="Arial"/>
              </a:rPr>
              <a:t> </a:t>
            </a:r>
            <a:r>
              <a:rPr sz="1800" dirty="0">
                <a:solidFill>
                  <a:srgbClr val="3C3935"/>
                </a:solidFill>
                <a:latin typeface="Arial"/>
                <a:cs typeface="Arial"/>
              </a:rPr>
              <a:t>/</a:t>
            </a:r>
            <a:r>
              <a:rPr sz="1800" spc="-25" dirty="0">
                <a:solidFill>
                  <a:srgbClr val="3C3935"/>
                </a:solidFill>
                <a:latin typeface="Arial"/>
                <a:cs typeface="Arial"/>
              </a:rPr>
              <a:t> </a:t>
            </a:r>
            <a:r>
              <a:rPr sz="1800" dirty="0">
                <a:solidFill>
                  <a:srgbClr val="3C3935"/>
                </a:solidFill>
                <a:latin typeface="Arial"/>
                <a:cs typeface="Arial"/>
              </a:rPr>
              <a:t>private</a:t>
            </a:r>
            <a:r>
              <a:rPr sz="1800" spc="-25" dirty="0">
                <a:solidFill>
                  <a:srgbClr val="3C3935"/>
                </a:solidFill>
                <a:latin typeface="Arial"/>
                <a:cs typeface="Arial"/>
              </a:rPr>
              <a:t> </a:t>
            </a:r>
            <a:r>
              <a:rPr sz="1800" dirty="0">
                <a:solidFill>
                  <a:srgbClr val="3C3935"/>
                </a:solidFill>
                <a:latin typeface="Arial"/>
                <a:cs typeface="Arial"/>
              </a:rPr>
              <a:t>key:</a:t>
            </a:r>
            <a:r>
              <a:rPr sz="1800" spc="10" dirty="0">
                <a:solidFill>
                  <a:srgbClr val="3C3935"/>
                </a:solidFill>
                <a:latin typeface="Arial"/>
                <a:cs typeface="Arial"/>
              </a:rPr>
              <a:t> </a:t>
            </a:r>
            <a:r>
              <a:rPr sz="1800" dirty="0">
                <a:solidFill>
                  <a:srgbClr val="3333FF"/>
                </a:solidFill>
                <a:latin typeface="Arial"/>
                <a:cs typeface="Arial"/>
              </a:rPr>
              <a:t>KR={d,</a:t>
            </a:r>
            <a:r>
              <a:rPr sz="1800" spc="-25" dirty="0">
                <a:solidFill>
                  <a:srgbClr val="3333FF"/>
                </a:solidFill>
                <a:latin typeface="Arial"/>
                <a:cs typeface="Arial"/>
              </a:rPr>
              <a:t> n}</a:t>
            </a:r>
            <a:endParaRPr sz="1800">
              <a:latin typeface="Arial"/>
              <a:cs typeface="Arial"/>
            </a:endParaRPr>
          </a:p>
          <a:p>
            <a:pPr marL="12700">
              <a:lnSpc>
                <a:spcPct val="100000"/>
              </a:lnSpc>
              <a:spcBef>
                <a:spcPts val="320"/>
              </a:spcBef>
            </a:pPr>
            <a:r>
              <a:rPr sz="1800" dirty="0">
                <a:solidFill>
                  <a:srgbClr val="3C3935"/>
                </a:solidFill>
                <a:latin typeface="Arial"/>
                <a:cs typeface="Arial"/>
              </a:rPr>
              <a:t>Need</a:t>
            </a:r>
            <a:r>
              <a:rPr sz="1800" spc="-10" dirty="0">
                <a:solidFill>
                  <a:srgbClr val="3C3935"/>
                </a:solidFill>
                <a:latin typeface="Arial"/>
                <a:cs typeface="Arial"/>
              </a:rPr>
              <a:t> </a:t>
            </a:r>
            <a:r>
              <a:rPr sz="1800" dirty="0">
                <a:solidFill>
                  <a:srgbClr val="3C3935"/>
                </a:solidFill>
                <a:latin typeface="Arial"/>
                <a:cs typeface="Arial"/>
              </a:rPr>
              <a:t>to</a:t>
            </a:r>
            <a:r>
              <a:rPr sz="1800" spc="-15" dirty="0">
                <a:solidFill>
                  <a:srgbClr val="3C3935"/>
                </a:solidFill>
                <a:latin typeface="Arial"/>
                <a:cs typeface="Arial"/>
              </a:rPr>
              <a:t> </a:t>
            </a:r>
            <a:r>
              <a:rPr sz="1800" dirty="0">
                <a:solidFill>
                  <a:srgbClr val="3C3935"/>
                </a:solidFill>
                <a:latin typeface="Arial"/>
                <a:cs typeface="Arial"/>
              </a:rPr>
              <a:t>get</a:t>
            </a:r>
            <a:r>
              <a:rPr sz="1800" spc="-5" dirty="0">
                <a:solidFill>
                  <a:srgbClr val="3C3935"/>
                </a:solidFill>
                <a:latin typeface="Arial"/>
                <a:cs typeface="Arial"/>
              </a:rPr>
              <a:t> </a:t>
            </a:r>
            <a:r>
              <a:rPr sz="1800" dirty="0">
                <a:solidFill>
                  <a:srgbClr val="3333FF"/>
                </a:solidFill>
                <a:latin typeface="Arial"/>
                <a:cs typeface="Arial"/>
              </a:rPr>
              <a:t>d</a:t>
            </a:r>
            <a:r>
              <a:rPr sz="1800" spc="-20" dirty="0">
                <a:solidFill>
                  <a:srgbClr val="3333FF"/>
                </a:solidFill>
                <a:latin typeface="Arial"/>
                <a:cs typeface="Arial"/>
              </a:rPr>
              <a:t> </a:t>
            </a:r>
            <a:r>
              <a:rPr sz="1800" dirty="0">
                <a:solidFill>
                  <a:srgbClr val="3C3935"/>
                </a:solidFill>
                <a:latin typeface="Arial"/>
                <a:cs typeface="Arial"/>
              </a:rPr>
              <a:t>from</a:t>
            </a:r>
            <a:r>
              <a:rPr sz="1800" spc="-30" dirty="0">
                <a:solidFill>
                  <a:srgbClr val="3C3935"/>
                </a:solidFill>
                <a:latin typeface="Arial"/>
                <a:cs typeface="Arial"/>
              </a:rPr>
              <a:t> </a:t>
            </a:r>
            <a:r>
              <a:rPr sz="1800" spc="-50" dirty="0">
                <a:solidFill>
                  <a:srgbClr val="1F487C"/>
                </a:solidFill>
                <a:latin typeface="Arial"/>
                <a:cs typeface="Arial"/>
              </a:rPr>
              <a:t>e</a:t>
            </a:r>
            <a:endParaRPr sz="1800">
              <a:latin typeface="Arial"/>
              <a:cs typeface="Arial"/>
            </a:endParaRPr>
          </a:p>
          <a:p>
            <a:pPr marL="12700">
              <a:lnSpc>
                <a:spcPts val="2055"/>
              </a:lnSpc>
              <a:spcBef>
                <a:spcPts val="325"/>
              </a:spcBef>
              <a:tabLst>
                <a:tab pos="1739264" algn="l"/>
                <a:tab pos="3541395" algn="l"/>
              </a:tabLst>
            </a:pPr>
            <a:r>
              <a:rPr sz="1800" dirty="0">
                <a:solidFill>
                  <a:srgbClr val="3C3935"/>
                </a:solidFill>
                <a:latin typeface="Arial"/>
                <a:cs typeface="Arial"/>
              </a:rPr>
              <a:t>e</a:t>
            </a:r>
            <a:r>
              <a:rPr sz="1800" spc="-10" dirty="0">
                <a:solidFill>
                  <a:srgbClr val="3C3935"/>
                </a:solidFill>
                <a:latin typeface="Arial"/>
                <a:cs typeface="Arial"/>
              </a:rPr>
              <a:t> </a:t>
            </a:r>
            <a:r>
              <a:rPr sz="1800" dirty="0">
                <a:solidFill>
                  <a:srgbClr val="3C3935"/>
                </a:solidFill>
                <a:latin typeface="Arial"/>
                <a:cs typeface="Arial"/>
              </a:rPr>
              <a:t>and </a:t>
            </a:r>
            <a:r>
              <a:rPr sz="1800" dirty="0">
                <a:solidFill>
                  <a:srgbClr val="3333FF"/>
                </a:solidFill>
                <a:latin typeface="Arial"/>
                <a:cs typeface="Arial"/>
              </a:rPr>
              <a:t>d</a:t>
            </a:r>
            <a:r>
              <a:rPr sz="1800" spc="-10" dirty="0">
                <a:solidFill>
                  <a:srgbClr val="3333FF"/>
                </a:solidFill>
                <a:latin typeface="Arial"/>
                <a:cs typeface="Arial"/>
              </a:rPr>
              <a:t> </a:t>
            </a:r>
            <a:r>
              <a:rPr sz="1800" spc="-10" dirty="0">
                <a:solidFill>
                  <a:srgbClr val="3C3935"/>
                </a:solidFill>
                <a:latin typeface="Arial"/>
                <a:cs typeface="Arial"/>
              </a:rPr>
              <a:t>satisfy:</a:t>
            </a:r>
            <a:r>
              <a:rPr sz="1800" dirty="0">
                <a:solidFill>
                  <a:srgbClr val="3C3935"/>
                </a:solidFill>
                <a:latin typeface="Arial"/>
                <a:cs typeface="Arial"/>
              </a:rPr>
              <a:t>	ed</a:t>
            </a:r>
            <a:r>
              <a:rPr sz="1800" spc="-5" dirty="0">
                <a:solidFill>
                  <a:srgbClr val="3C3935"/>
                </a:solidFill>
                <a:latin typeface="Arial"/>
                <a:cs typeface="Arial"/>
              </a:rPr>
              <a:t> </a:t>
            </a:r>
            <a:r>
              <a:rPr sz="1800" dirty="0">
                <a:solidFill>
                  <a:srgbClr val="3C3935"/>
                </a:solidFill>
                <a:latin typeface="Arial"/>
                <a:cs typeface="Arial"/>
              </a:rPr>
              <a:t>=</a:t>
            </a:r>
            <a:r>
              <a:rPr sz="1800" spc="-10" dirty="0">
                <a:solidFill>
                  <a:srgbClr val="3C3935"/>
                </a:solidFill>
                <a:latin typeface="Arial"/>
                <a:cs typeface="Arial"/>
              </a:rPr>
              <a:t> </a:t>
            </a:r>
            <a:r>
              <a:rPr sz="1800" dirty="0">
                <a:solidFill>
                  <a:srgbClr val="3C3935"/>
                </a:solidFill>
                <a:latin typeface="Arial"/>
                <a:cs typeface="Arial"/>
              </a:rPr>
              <a:t>1</a:t>
            </a:r>
            <a:r>
              <a:rPr sz="1800" spc="-10" dirty="0">
                <a:solidFill>
                  <a:srgbClr val="3C3935"/>
                </a:solidFill>
                <a:latin typeface="Arial"/>
                <a:cs typeface="Arial"/>
              </a:rPr>
              <a:t> </a:t>
            </a:r>
            <a:r>
              <a:rPr sz="1800" dirty="0">
                <a:solidFill>
                  <a:srgbClr val="3C3935"/>
                </a:solidFill>
                <a:latin typeface="Arial"/>
                <a:cs typeface="Arial"/>
              </a:rPr>
              <a:t>mod</a:t>
            </a:r>
            <a:r>
              <a:rPr sz="1800" spc="-10" dirty="0">
                <a:solidFill>
                  <a:srgbClr val="3C3935"/>
                </a:solidFill>
                <a:latin typeface="Arial"/>
                <a:cs typeface="Arial"/>
              </a:rPr>
              <a:t> </a:t>
            </a:r>
            <a:r>
              <a:rPr sz="1800" spc="-10" dirty="0">
                <a:solidFill>
                  <a:srgbClr val="3C3935"/>
                </a:solidFill>
                <a:latin typeface="Symbol"/>
                <a:cs typeface="Symbol"/>
              </a:rPr>
              <a:t></a:t>
            </a:r>
            <a:r>
              <a:rPr sz="1800" spc="-10" dirty="0">
                <a:solidFill>
                  <a:srgbClr val="3C3935"/>
                </a:solidFill>
                <a:latin typeface="Arial"/>
                <a:cs typeface="Arial"/>
              </a:rPr>
              <a:t>(n),</a:t>
            </a:r>
            <a:r>
              <a:rPr sz="1800" dirty="0">
                <a:solidFill>
                  <a:srgbClr val="3C3935"/>
                </a:solidFill>
                <a:latin typeface="Arial"/>
                <a:cs typeface="Arial"/>
              </a:rPr>
              <a:t>	</a:t>
            </a:r>
            <a:r>
              <a:rPr sz="1800" spc="-10" dirty="0">
                <a:solidFill>
                  <a:srgbClr val="3C3935"/>
                </a:solidFill>
                <a:latin typeface="Arial"/>
                <a:cs typeface="Arial"/>
              </a:rPr>
              <a:t>where</a:t>
            </a:r>
            <a:endParaRPr sz="1800">
              <a:latin typeface="Arial"/>
              <a:cs typeface="Arial"/>
            </a:endParaRPr>
          </a:p>
          <a:p>
            <a:pPr marL="1155700">
              <a:lnSpc>
                <a:spcPts val="2055"/>
              </a:lnSpc>
              <a:tabLst>
                <a:tab pos="1797050" algn="l"/>
              </a:tabLst>
            </a:pPr>
            <a:r>
              <a:rPr sz="1800" spc="-20" dirty="0">
                <a:solidFill>
                  <a:srgbClr val="3333FF"/>
                </a:solidFill>
                <a:latin typeface="Arial"/>
                <a:cs typeface="Arial"/>
              </a:rPr>
              <a:t>n=pq</a:t>
            </a:r>
            <a:r>
              <a:rPr sz="1800" dirty="0">
                <a:solidFill>
                  <a:srgbClr val="3333FF"/>
                </a:solidFill>
                <a:latin typeface="Arial"/>
                <a:cs typeface="Arial"/>
              </a:rPr>
              <a:t>	</a:t>
            </a:r>
            <a:r>
              <a:rPr sz="1800" dirty="0">
                <a:solidFill>
                  <a:srgbClr val="3C3935"/>
                </a:solidFill>
                <a:latin typeface="Arial"/>
                <a:cs typeface="Arial"/>
              </a:rPr>
              <a:t>and</a:t>
            </a:r>
            <a:r>
              <a:rPr sz="1800" spc="15" dirty="0">
                <a:solidFill>
                  <a:srgbClr val="3C3935"/>
                </a:solidFill>
                <a:latin typeface="Arial"/>
                <a:cs typeface="Arial"/>
              </a:rPr>
              <a:t> </a:t>
            </a:r>
            <a:r>
              <a:rPr sz="1800" spc="-10" dirty="0">
                <a:solidFill>
                  <a:srgbClr val="3333FF"/>
                </a:solidFill>
                <a:latin typeface="Symbol"/>
                <a:cs typeface="Symbol"/>
              </a:rPr>
              <a:t></a:t>
            </a:r>
            <a:r>
              <a:rPr sz="1800" spc="-10" dirty="0">
                <a:solidFill>
                  <a:srgbClr val="3333FF"/>
                </a:solidFill>
                <a:latin typeface="Arial"/>
                <a:cs typeface="Arial"/>
              </a:rPr>
              <a:t>(n)=(p-1)(q-</a:t>
            </a:r>
            <a:r>
              <a:rPr sz="1800" spc="-25" dirty="0">
                <a:solidFill>
                  <a:srgbClr val="3333FF"/>
                </a:solidFill>
                <a:latin typeface="Arial"/>
                <a:cs typeface="Arial"/>
              </a:rPr>
              <a:t>1)</a:t>
            </a:r>
            <a:endParaRPr sz="1800">
              <a:latin typeface="Arial"/>
              <a:cs typeface="Arial"/>
            </a:endParaRPr>
          </a:p>
          <a:p>
            <a:pPr marL="12700">
              <a:lnSpc>
                <a:spcPct val="100000"/>
              </a:lnSpc>
              <a:spcBef>
                <a:spcPts val="325"/>
              </a:spcBef>
            </a:pPr>
            <a:r>
              <a:rPr sz="1800" dirty="0">
                <a:solidFill>
                  <a:srgbClr val="3C3935"/>
                </a:solidFill>
                <a:latin typeface="Arial"/>
                <a:cs typeface="Arial"/>
              </a:rPr>
              <a:t>So</a:t>
            </a:r>
            <a:r>
              <a:rPr sz="1800" spc="-25" dirty="0">
                <a:solidFill>
                  <a:srgbClr val="3C3935"/>
                </a:solidFill>
                <a:latin typeface="Arial"/>
                <a:cs typeface="Arial"/>
              </a:rPr>
              <a:t> </a:t>
            </a:r>
            <a:r>
              <a:rPr sz="1800" dirty="0">
                <a:solidFill>
                  <a:srgbClr val="3C3935"/>
                </a:solidFill>
                <a:latin typeface="Arial"/>
                <a:cs typeface="Arial"/>
              </a:rPr>
              <a:t>it</a:t>
            </a:r>
            <a:r>
              <a:rPr sz="1800" spc="-5" dirty="0">
                <a:solidFill>
                  <a:srgbClr val="3C3935"/>
                </a:solidFill>
                <a:latin typeface="Arial"/>
                <a:cs typeface="Arial"/>
              </a:rPr>
              <a:t> </a:t>
            </a:r>
            <a:r>
              <a:rPr sz="1800" dirty="0">
                <a:solidFill>
                  <a:srgbClr val="3C3935"/>
                </a:solidFill>
                <a:latin typeface="Arial"/>
                <a:cs typeface="Arial"/>
              </a:rPr>
              <a:t>requires</a:t>
            </a:r>
            <a:r>
              <a:rPr sz="1800" spc="-5" dirty="0">
                <a:solidFill>
                  <a:srgbClr val="3C3935"/>
                </a:solidFill>
                <a:latin typeface="Arial"/>
                <a:cs typeface="Arial"/>
              </a:rPr>
              <a:t> </a:t>
            </a:r>
            <a:r>
              <a:rPr sz="1800" dirty="0">
                <a:solidFill>
                  <a:srgbClr val="3C3935"/>
                </a:solidFill>
                <a:latin typeface="Arial"/>
                <a:cs typeface="Arial"/>
              </a:rPr>
              <a:t>to</a:t>
            </a:r>
            <a:r>
              <a:rPr sz="1800" spc="-15" dirty="0">
                <a:solidFill>
                  <a:srgbClr val="3C3935"/>
                </a:solidFill>
                <a:latin typeface="Arial"/>
                <a:cs typeface="Arial"/>
              </a:rPr>
              <a:t> </a:t>
            </a:r>
            <a:r>
              <a:rPr sz="1800" dirty="0">
                <a:solidFill>
                  <a:srgbClr val="3C3935"/>
                </a:solidFill>
                <a:latin typeface="Arial"/>
                <a:cs typeface="Arial"/>
              </a:rPr>
              <a:t>compute</a:t>
            </a:r>
            <a:r>
              <a:rPr sz="1800" spc="-5" dirty="0">
                <a:solidFill>
                  <a:srgbClr val="3C3935"/>
                </a:solidFill>
                <a:latin typeface="Arial"/>
                <a:cs typeface="Arial"/>
              </a:rPr>
              <a:t> </a:t>
            </a:r>
            <a:r>
              <a:rPr sz="1800" dirty="0">
                <a:solidFill>
                  <a:srgbClr val="3333FF"/>
                </a:solidFill>
                <a:latin typeface="Arial"/>
                <a:cs typeface="Arial"/>
              </a:rPr>
              <a:t>p</a:t>
            </a:r>
            <a:r>
              <a:rPr sz="1800" spc="-15" dirty="0">
                <a:solidFill>
                  <a:srgbClr val="3333FF"/>
                </a:solidFill>
                <a:latin typeface="Arial"/>
                <a:cs typeface="Arial"/>
              </a:rPr>
              <a:t> </a:t>
            </a:r>
            <a:r>
              <a:rPr sz="1800" dirty="0">
                <a:solidFill>
                  <a:srgbClr val="3C3935"/>
                </a:solidFill>
                <a:latin typeface="Arial"/>
                <a:cs typeface="Arial"/>
              </a:rPr>
              <a:t>and</a:t>
            </a:r>
            <a:r>
              <a:rPr sz="1800" spc="-5" dirty="0">
                <a:solidFill>
                  <a:srgbClr val="3C3935"/>
                </a:solidFill>
                <a:latin typeface="Arial"/>
                <a:cs typeface="Arial"/>
              </a:rPr>
              <a:t> </a:t>
            </a:r>
            <a:r>
              <a:rPr sz="1800" dirty="0">
                <a:solidFill>
                  <a:srgbClr val="3333FF"/>
                </a:solidFill>
                <a:latin typeface="Arial"/>
                <a:cs typeface="Arial"/>
              </a:rPr>
              <a:t>q</a:t>
            </a:r>
            <a:r>
              <a:rPr sz="1800" dirty="0">
                <a:solidFill>
                  <a:srgbClr val="3C3935"/>
                </a:solidFill>
                <a:latin typeface="Arial"/>
                <a:cs typeface="Arial"/>
              </a:rPr>
              <a:t>,</a:t>
            </a:r>
            <a:r>
              <a:rPr sz="1800" spc="-5" dirty="0">
                <a:solidFill>
                  <a:srgbClr val="3C3935"/>
                </a:solidFill>
                <a:latin typeface="Arial"/>
                <a:cs typeface="Arial"/>
              </a:rPr>
              <a:t> </a:t>
            </a:r>
            <a:r>
              <a:rPr sz="1800" dirty="0">
                <a:solidFill>
                  <a:srgbClr val="3C3935"/>
                </a:solidFill>
                <a:latin typeface="Arial"/>
                <a:cs typeface="Arial"/>
              </a:rPr>
              <a:t>from</a:t>
            </a:r>
            <a:r>
              <a:rPr sz="1800" spc="-20" dirty="0">
                <a:solidFill>
                  <a:srgbClr val="3C3935"/>
                </a:solidFill>
                <a:latin typeface="Arial"/>
                <a:cs typeface="Arial"/>
              </a:rPr>
              <a:t> </a:t>
            </a:r>
            <a:r>
              <a:rPr sz="1800" spc="-25" dirty="0">
                <a:solidFill>
                  <a:srgbClr val="3333FF"/>
                </a:solidFill>
                <a:latin typeface="Arial"/>
                <a:cs typeface="Arial"/>
              </a:rPr>
              <a:t>n</a:t>
            </a:r>
            <a:r>
              <a:rPr sz="1800" spc="-25" dirty="0">
                <a:solidFill>
                  <a:srgbClr val="3C3935"/>
                </a:solidFill>
                <a:latin typeface="Arial"/>
                <a:cs typeface="Arial"/>
              </a:rPr>
              <a:t>.</a:t>
            </a:r>
            <a:endParaRPr sz="1800">
              <a:latin typeface="Arial"/>
              <a:cs typeface="Arial"/>
            </a:endParaRPr>
          </a:p>
          <a:p>
            <a:pPr marL="12700">
              <a:lnSpc>
                <a:spcPct val="100000"/>
              </a:lnSpc>
              <a:spcBef>
                <a:spcPts val="540"/>
              </a:spcBef>
            </a:pPr>
            <a:r>
              <a:rPr sz="1800" dirty="0">
                <a:solidFill>
                  <a:srgbClr val="3C3935"/>
                </a:solidFill>
                <a:latin typeface="Arial"/>
                <a:cs typeface="Arial"/>
              </a:rPr>
              <a:t>The</a:t>
            </a:r>
            <a:r>
              <a:rPr sz="1800" spc="-40" dirty="0">
                <a:solidFill>
                  <a:srgbClr val="3C3935"/>
                </a:solidFill>
                <a:latin typeface="Arial"/>
                <a:cs typeface="Arial"/>
              </a:rPr>
              <a:t> </a:t>
            </a:r>
            <a:r>
              <a:rPr sz="1800" dirty="0">
                <a:solidFill>
                  <a:srgbClr val="3C3935"/>
                </a:solidFill>
                <a:latin typeface="Arial"/>
                <a:cs typeface="Arial"/>
              </a:rPr>
              <a:t>problem</a:t>
            </a:r>
            <a:r>
              <a:rPr sz="1800" spc="-10" dirty="0">
                <a:solidFill>
                  <a:srgbClr val="3C3935"/>
                </a:solidFill>
                <a:latin typeface="Arial"/>
                <a:cs typeface="Arial"/>
              </a:rPr>
              <a:t> </a:t>
            </a:r>
            <a:r>
              <a:rPr sz="1800" dirty="0">
                <a:solidFill>
                  <a:srgbClr val="3C3935"/>
                </a:solidFill>
                <a:latin typeface="Arial"/>
                <a:cs typeface="Arial"/>
              </a:rPr>
              <a:t>of</a:t>
            </a:r>
            <a:r>
              <a:rPr sz="1800" spc="-10" dirty="0">
                <a:solidFill>
                  <a:srgbClr val="3C3935"/>
                </a:solidFill>
                <a:latin typeface="Arial"/>
                <a:cs typeface="Arial"/>
              </a:rPr>
              <a:t> </a:t>
            </a:r>
            <a:r>
              <a:rPr sz="1800" dirty="0">
                <a:solidFill>
                  <a:srgbClr val="DF0029"/>
                </a:solidFill>
                <a:latin typeface="Arial"/>
                <a:cs typeface="Arial"/>
              </a:rPr>
              <a:t>calculating</a:t>
            </a:r>
            <a:r>
              <a:rPr sz="1800" spc="5" dirty="0">
                <a:solidFill>
                  <a:srgbClr val="DF0029"/>
                </a:solidFill>
                <a:latin typeface="Arial"/>
                <a:cs typeface="Arial"/>
              </a:rPr>
              <a:t> </a:t>
            </a:r>
            <a:r>
              <a:rPr sz="1800" dirty="0">
                <a:solidFill>
                  <a:srgbClr val="1F487C"/>
                </a:solidFill>
                <a:latin typeface="Arial"/>
                <a:cs typeface="Arial"/>
              </a:rPr>
              <a:t>p</a:t>
            </a:r>
            <a:r>
              <a:rPr sz="1800" spc="-25" dirty="0">
                <a:solidFill>
                  <a:srgbClr val="1F487C"/>
                </a:solidFill>
                <a:latin typeface="Arial"/>
                <a:cs typeface="Arial"/>
              </a:rPr>
              <a:t> </a:t>
            </a:r>
            <a:r>
              <a:rPr sz="1800" dirty="0">
                <a:solidFill>
                  <a:srgbClr val="DF0029"/>
                </a:solidFill>
                <a:latin typeface="Arial"/>
                <a:cs typeface="Arial"/>
              </a:rPr>
              <a:t>and</a:t>
            </a:r>
            <a:r>
              <a:rPr sz="1800" spc="-5" dirty="0">
                <a:solidFill>
                  <a:srgbClr val="DF0029"/>
                </a:solidFill>
                <a:latin typeface="Arial"/>
                <a:cs typeface="Arial"/>
              </a:rPr>
              <a:t> </a:t>
            </a:r>
            <a:r>
              <a:rPr sz="1800" dirty="0">
                <a:solidFill>
                  <a:srgbClr val="1F487C"/>
                </a:solidFill>
                <a:latin typeface="Arial"/>
                <a:cs typeface="Arial"/>
              </a:rPr>
              <a:t>q</a:t>
            </a:r>
            <a:r>
              <a:rPr sz="1800" spc="-20" dirty="0">
                <a:solidFill>
                  <a:srgbClr val="1F487C"/>
                </a:solidFill>
                <a:latin typeface="Arial"/>
                <a:cs typeface="Arial"/>
              </a:rPr>
              <a:t> </a:t>
            </a:r>
            <a:r>
              <a:rPr sz="1800" dirty="0">
                <a:solidFill>
                  <a:srgbClr val="DF0029"/>
                </a:solidFill>
                <a:latin typeface="Arial"/>
                <a:cs typeface="Arial"/>
              </a:rPr>
              <a:t>from</a:t>
            </a:r>
            <a:r>
              <a:rPr sz="1800" spc="-25" dirty="0">
                <a:solidFill>
                  <a:srgbClr val="DF0029"/>
                </a:solidFill>
                <a:latin typeface="Arial"/>
                <a:cs typeface="Arial"/>
              </a:rPr>
              <a:t> </a:t>
            </a:r>
            <a:r>
              <a:rPr sz="1800" dirty="0">
                <a:solidFill>
                  <a:srgbClr val="1F487C"/>
                </a:solidFill>
                <a:latin typeface="Arial"/>
                <a:cs typeface="Arial"/>
              </a:rPr>
              <a:t>n</a:t>
            </a:r>
            <a:r>
              <a:rPr sz="1800" spc="-20" dirty="0">
                <a:solidFill>
                  <a:srgbClr val="1F487C"/>
                </a:solidFill>
                <a:latin typeface="Arial"/>
                <a:cs typeface="Arial"/>
              </a:rPr>
              <a:t> </a:t>
            </a:r>
            <a:r>
              <a:rPr sz="1800" dirty="0">
                <a:solidFill>
                  <a:srgbClr val="DF0029"/>
                </a:solidFill>
                <a:latin typeface="Arial"/>
                <a:cs typeface="Arial"/>
              </a:rPr>
              <a:t>(that</a:t>
            </a:r>
            <a:r>
              <a:rPr sz="1800" spc="-10" dirty="0">
                <a:solidFill>
                  <a:srgbClr val="DF0029"/>
                </a:solidFill>
                <a:latin typeface="Arial"/>
                <a:cs typeface="Arial"/>
              </a:rPr>
              <a:t> </a:t>
            </a:r>
            <a:r>
              <a:rPr sz="1800" dirty="0">
                <a:solidFill>
                  <a:srgbClr val="DF0029"/>
                </a:solidFill>
                <a:latin typeface="Arial"/>
                <a:cs typeface="Arial"/>
              </a:rPr>
              <a:t>is,</a:t>
            </a:r>
            <a:r>
              <a:rPr sz="1800" spc="-20" dirty="0">
                <a:solidFill>
                  <a:srgbClr val="DF0029"/>
                </a:solidFill>
                <a:latin typeface="Arial"/>
                <a:cs typeface="Arial"/>
              </a:rPr>
              <a:t> </a:t>
            </a:r>
            <a:r>
              <a:rPr sz="1800" dirty="0">
                <a:solidFill>
                  <a:srgbClr val="DF0029"/>
                </a:solidFill>
                <a:latin typeface="Arial"/>
                <a:cs typeface="Arial"/>
              </a:rPr>
              <a:t>factorizing</a:t>
            </a:r>
            <a:r>
              <a:rPr sz="1800" spc="-5" dirty="0">
                <a:solidFill>
                  <a:srgbClr val="DF0029"/>
                </a:solidFill>
                <a:latin typeface="Arial"/>
                <a:cs typeface="Arial"/>
              </a:rPr>
              <a:t> </a:t>
            </a:r>
            <a:r>
              <a:rPr sz="1800" dirty="0">
                <a:solidFill>
                  <a:srgbClr val="FF0000"/>
                </a:solidFill>
                <a:latin typeface="Arial"/>
                <a:cs typeface="Arial"/>
              </a:rPr>
              <a:t>n</a:t>
            </a:r>
            <a:r>
              <a:rPr sz="1800" dirty="0">
                <a:solidFill>
                  <a:srgbClr val="DF0029"/>
                </a:solidFill>
                <a:latin typeface="Arial"/>
                <a:cs typeface="Arial"/>
              </a:rPr>
              <a:t>)</a:t>
            </a:r>
            <a:r>
              <a:rPr sz="1800" spc="-15" dirty="0">
                <a:solidFill>
                  <a:srgbClr val="DF0029"/>
                </a:solidFill>
                <a:latin typeface="Arial"/>
                <a:cs typeface="Arial"/>
              </a:rPr>
              <a:t> </a:t>
            </a:r>
            <a:r>
              <a:rPr sz="1800" dirty="0">
                <a:solidFill>
                  <a:srgbClr val="8063A1"/>
                </a:solidFill>
                <a:latin typeface="Arial"/>
                <a:cs typeface="Arial"/>
              </a:rPr>
              <a:t>is</a:t>
            </a:r>
            <a:r>
              <a:rPr sz="1800" spc="-15" dirty="0">
                <a:solidFill>
                  <a:srgbClr val="8063A1"/>
                </a:solidFill>
                <a:latin typeface="Arial"/>
                <a:cs typeface="Arial"/>
              </a:rPr>
              <a:t> </a:t>
            </a:r>
            <a:r>
              <a:rPr sz="1800" dirty="0">
                <a:solidFill>
                  <a:srgbClr val="8063A1"/>
                </a:solidFill>
                <a:latin typeface="Arial"/>
                <a:cs typeface="Arial"/>
              </a:rPr>
              <a:t>a</a:t>
            </a:r>
            <a:r>
              <a:rPr sz="1800" spc="-20" dirty="0">
                <a:solidFill>
                  <a:srgbClr val="8063A1"/>
                </a:solidFill>
                <a:latin typeface="Arial"/>
                <a:cs typeface="Arial"/>
              </a:rPr>
              <a:t> </a:t>
            </a:r>
            <a:r>
              <a:rPr sz="1800" b="1" spc="-20" dirty="0">
                <a:solidFill>
                  <a:srgbClr val="8063A1"/>
                </a:solidFill>
                <a:latin typeface="Arial"/>
                <a:cs typeface="Arial"/>
              </a:rPr>
              <a:t>HARD</a:t>
            </a:r>
            <a:endParaRPr sz="1800">
              <a:latin typeface="Arial"/>
              <a:cs typeface="Arial"/>
            </a:endParaRPr>
          </a:p>
          <a:p>
            <a:pPr marL="12700">
              <a:lnSpc>
                <a:spcPct val="100000"/>
              </a:lnSpc>
              <a:spcBef>
                <a:spcPts val="865"/>
              </a:spcBef>
            </a:pPr>
            <a:r>
              <a:rPr sz="1800" spc="-10" dirty="0">
                <a:solidFill>
                  <a:srgbClr val="8063A1"/>
                </a:solidFill>
                <a:latin typeface="Arial"/>
                <a:cs typeface="Arial"/>
              </a:rPr>
              <a:t>problem</a:t>
            </a:r>
            <a:endParaRPr sz="18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203</TotalTime>
  <Words>4974</Words>
  <Application>Microsoft Office PowerPoint</Application>
  <PresentationFormat>On-screen Show (16:9)</PresentationFormat>
  <Paragraphs>739</Paragraphs>
  <Slides>113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Consolas</vt:lpstr>
      <vt:lpstr>Courier New</vt:lpstr>
      <vt:lpstr>Symbol</vt:lpstr>
      <vt:lpstr>Times New Roman</vt:lpstr>
      <vt:lpstr>Wingdings</vt:lpstr>
      <vt:lpstr>Office Theme</vt:lpstr>
      <vt:lpstr>Protecting Secrets</vt:lpstr>
      <vt:lpstr>Protecting Secrets</vt:lpstr>
      <vt:lpstr>Outline</vt:lpstr>
      <vt:lpstr>References</vt:lpstr>
      <vt:lpstr>Symmetric Encryption</vt:lpstr>
      <vt:lpstr>Symmetric Encryption</vt:lpstr>
      <vt:lpstr>Symmetric Encryption</vt:lpstr>
      <vt:lpstr>Symmetric Encryption</vt:lpstr>
      <vt:lpstr>Symmetric Encryption</vt:lpstr>
      <vt:lpstr>PowerPoint Presentation</vt:lpstr>
      <vt:lpstr>PowerPoint Presentation</vt:lpstr>
      <vt:lpstr>Symmetric Encryption</vt:lpstr>
      <vt:lpstr>Symmetric Encryption</vt:lpstr>
      <vt:lpstr>Hands-on Activity: Exploring Symmetric Encryption (Basic to Advanced)</vt:lpstr>
      <vt:lpstr>Hands-on Activity: Exploring Symmetric Encryption (Basic to Advanced)</vt:lpstr>
      <vt:lpstr>Hands-on Activity: Exploring Symmetric Encryption (Basic to Advanced)</vt:lpstr>
      <vt:lpstr>Hands-on Activity: Exploring Symmetric Encryption (Basic to Advanced)</vt:lpstr>
      <vt:lpstr>Hands-on Activity: Exploring Symmetric Encryption (Basic to Advanced)</vt:lpstr>
      <vt:lpstr>Hands-on Activity: Exploring Symmetric Encryption (Basic to Advanced)</vt:lpstr>
      <vt:lpstr>Hands-on Activity: Exploring Symmetric Encryption (Basic to Advanced)</vt:lpstr>
      <vt:lpstr>Hands-on Activity: Exploring Symmetric Encryption (Basic to Advanced)</vt:lpstr>
      <vt:lpstr>Hands-on Activity: Exploring Symmetric Encryption (Basic to Advanced)</vt:lpstr>
      <vt:lpstr>Hands-on Activity: Exploring Symmetric Encryption (Basic to Advanced)</vt:lpstr>
      <vt:lpstr>Hands-on Activity: Exploring Symmetric Encryption (Basic to Advanced)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Popular Symmetric Algorithms</vt:lpstr>
      <vt:lpstr>Popular Symmetric Algorithms</vt:lpstr>
      <vt:lpstr>Research Discussion Questions</vt:lpstr>
      <vt:lpstr>Symmetric-key Algorithms</vt:lpstr>
      <vt:lpstr>Stream Cipher</vt:lpstr>
      <vt:lpstr>Block vs Stream Cipher – Quick Comparison</vt:lpstr>
      <vt:lpstr>Linear Feedback Shift Registers</vt:lpstr>
      <vt:lpstr>Linear Feedback Shift Registers</vt:lpstr>
      <vt:lpstr>PowerPoint Presentation</vt:lpstr>
      <vt:lpstr>PowerPoint Presentation</vt:lpstr>
      <vt:lpstr>PowerPoint Presentation</vt:lpstr>
      <vt:lpstr>RC4 Encryption Algorithm</vt:lpstr>
      <vt:lpstr>Software-Oriented Stream Ciphers</vt:lpstr>
      <vt:lpstr>RC4</vt:lpstr>
      <vt:lpstr>RC4</vt:lpstr>
      <vt:lpstr>RC4 Components</vt:lpstr>
      <vt:lpstr>RC4 Algorithm</vt:lpstr>
      <vt:lpstr>RC4 Algorithm (Cont.)</vt:lpstr>
      <vt:lpstr>Asymmetric Encryption</vt:lpstr>
      <vt:lpstr>Public-Key Encryption (Asymmetric Encryption)</vt:lpstr>
      <vt:lpstr>Public-Key Encryption (Asymmetric Encryption)</vt:lpstr>
      <vt:lpstr>Public-Key Encryption (Asymmetric Encryption)</vt:lpstr>
      <vt:lpstr>Public-Key Encryption (Asymmetric Encryption)</vt:lpstr>
      <vt:lpstr>Public-Key Encryption (Asymmetric Encryption)</vt:lpstr>
      <vt:lpstr>Public-Key Encryption (Asymmetric Encryption)</vt:lpstr>
      <vt:lpstr>Public-Key Encryption (Asymmetric Encryption)</vt:lpstr>
      <vt:lpstr>Public-Key Encryption (Asymmetric Encryption)</vt:lpstr>
      <vt:lpstr>Numerical Value Problem: RSA Key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RSA Encryption Algorithm</vt:lpstr>
      <vt:lpstr>RSA Algorithm</vt:lpstr>
      <vt:lpstr>RSA – Key Generation</vt:lpstr>
      <vt:lpstr>RSA Encryption / Decryption</vt:lpstr>
      <vt:lpstr>RSA Mathematics Basis</vt:lpstr>
      <vt:lpstr>RSA Algorithm</vt:lpstr>
      <vt:lpstr>RSA Example</vt:lpstr>
      <vt:lpstr>RSA Example (Cont…)</vt:lpstr>
      <vt:lpstr>RSA Example (Cont…)</vt:lpstr>
      <vt:lpstr>RSA Security</vt:lpstr>
      <vt:lpstr>Mathematical Attacks on RSA</vt:lpstr>
      <vt:lpstr>CrypTool Activity: RSA Simulation</vt:lpstr>
      <vt:lpstr>CrypTool Activity: RSA Simulation</vt:lpstr>
      <vt:lpstr>CrypTool Activity: RSA Simulation</vt:lpstr>
      <vt:lpstr>CrypTool Activity: RSA Simulation</vt:lpstr>
      <vt:lpstr>Break the RSA Cipher</vt:lpstr>
      <vt:lpstr>Hack a Message</vt:lpstr>
      <vt:lpstr>Hack a Message (cont.)</vt:lpstr>
      <vt:lpstr>Hack a Message (cont.)</vt:lpstr>
      <vt:lpstr>Hack a Message (cont.)</vt:lpstr>
      <vt:lpstr>Exercise</vt:lpstr>
      <vt:lpstr>Answer?</vt:lpstr>
      <vt:lpstr>Summary</vt:lpstr>
      <vt:lpstr>Appendix</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Elise Appleton</dc:creator>
  <cp:lastModifiedBy>Farshid Keivanian</cp:lastModifiedBy>
  <cp:revision>102</cp:revision>
  <dcterms:created xsi:type="dcterms:W3CDTF">2025-03-21T22:00:20Z</dcterms:created>
  <dcterms:modified xsi:type="dcterms:W3CDTF">2025-03-22T01:58:38Z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2022-02-23T00:00:00Z</vt:filetime>
  </property>
  <property fmtid="{D5CDD505-2E9C-101B-9397-08002B2CF9AE}" pid="3" name="Creator">
    <vt:lpwstr>Microsoft® PowerPoint® for Microsoft 365</vt:lpwstr>
  </property>
  <property fmtid="{D5CDD505-2E9C-101B-9397-08002B2CF9AE}" pid="4" name="LastSaved">
    <vt:filetime>2025-03-21T00:00:00Z</vt:filetime>
  </property>
  <property fmtid="{D5CDD505-2E9C-101B-9397-08002B2CF9AE}" pid="5" name="Producer">
    <vt:lpwstr>Microsoft® PowerPoint® for Microsoft 365</vt:lpwstr>
  </property>
</Properties>
</file>